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123"/>
  </p:notesMasterIdLst>
  <p:sldIdLst>
    <p:sldId id="256" r:id="rId3"/>
    <p:sldId id="548" r:id="rId4"/>
    <p:sldId id="653" r:id="rId5"/>
    <p:sldId id="649" r:id="rId6"/>
    <p:sldId id="650" r:id="rId7"/>
    <p:sldId id="546" r:id="rId8"/>
    <p:sldId id="651" r:id="rId9"/>
    <p:sldId id="652" r:id="rId10"/>
    <p:sldId id="654" r:id="rId11"/>
    <p:sldId id="676" r:id="rId12"/>
    <p:sldId id="657" r:id="rId13"/>
    <p:sldId id="622" r:id="rId14"/>
    <p:sldId id="658" r:id="rId15"/>
    <p:sldId id="661" r:id="rId16"/>
    <p:sldId id="664" r:id="rId17"/>
    <p:sldId id="450" r:id="rId18"/>
    <p:sldId id="449" r:id="rId19"/>
    <p:sldId id="662" r:id="rId20"/>
    <p:sldId id="665" r:id="rId21"/>
    <p:sldId id="669" r:id="rId22"/>
    <p:sldId id="670" r:id="rId23"/>
    <p:sldId id="671" r:id="rId24"/>
    <p:sldId id="672" r:id="rId25"/>
    <p:sldId id="663" r:id="rId26"/>
    <p:sldId id="666" r:id="rId27"/>
    <p:sldId id="667" r:id="rId28"/>
    <p:sldId id="668" r:id="rId29"/>
    <p:sldId id="673" r:id="rId30"/>
    <p:sldId id="675" r:id="rId31"/>
    <p:sldId id="674" r:id="rId32"/>
    <p:sldId id="677" r:id="rId33"/>
    <p:sldId id="678" r:id="rId34"/>
    <p:sldId id="679" r:id="rId35"/>
    <p:sldId id="262" r:id="rId36"/>
    <p:sldId id="680" r:id="rId37"/>
    <p:sldId id="273" r:id="rId38"/>
    <p:sldId id="274" r:id="rId39"/>
    <p:sldId id="275" r:id="rId40"/>
    <p:sldId id="281" r:id="rId41"/>
    <p:sldId id="276" r:id="rId42"/>
    <p:sldId id="277" r:id="rId43"/>
    <p:sldId id="283" r:id="rId44"/>
    <p:sldId id="282" r:id="rId45"/>
    <p:sldId id="278" r:id="rId46"/>
    <p:sldId id="279" r:id="rId47"/>
    <p:sldId id="286" r:id="rId48"/>
    <p:sldId id="284" r:id="rId49"/>
    <p:sldId id="287" r:id="rId50"/>
    <p:sldId id="285" r:id="rId51"/>
    <p:sldId id="280" r:id="rId52"/>
    <p:sldId id="656" r:id="rId53"/>
    <p:sldId id="655" r:id="rId54"/>
    <p:sldId id="257" r:id="rId55"/>
    <p:sldId id="258" r:id="rId56"/>
    <p:sldId id="260" r:id="rId57"/>
    <p:sldId id="261" r:id="rId58"/>
    <p:sldId id="411" r:id="rId59"/>
    <p:sldId id="681" r:id="rId60"/>
    <p:sldId id="682" r:id="rId61"/>
    <p:sldId id="683" r:id="rId62"/>
    <p:sldId id="684" r:id="rId63"/>
    <p:sldId id="263" r:id="rId64"/>
    <p:sldId id="293" r:id="rId65"/>
    <p:sldId id="685" r:id="rId66"/>
    <p:sldId id="259" r:id="rId67"/>
    <p:sldId id="686" r:id="rId68"/>
    <p:sldId id="265" r:id="rId69"/>
    <p:sldId id="295" r:id="rId70"/>
    <p:sldId id="296" r:id="rId71"/>
    <p:sldId id="297" r:id="rId72"/>
    <p:sldId id="298" r:id="rId73"/>
    <p:sldId id="299" r:id="rId74"/>
    <p:sldId id="300" r:id="rId75"/>
    <p:sldId id="687" r:id="rId76"/>
    <p:sldId id="301" r:id="rId77"/>
    <p:sldId id="688" r:id="rId78"/>
    <p:sldId id="689" r:id="rId79"/>
    <p:sldId id="690" r:id="rId80"/>
    <p:sldId id="691" r:id="rId81"/>
    <p:sldId id="692" r:id="rId82"/>
    <p:sldId id="693" r:id="rId83"/>
    <p:sldId id="694" r:id="rId84"/>
    <p:sldId id="695" r:id="rId85"/>
    <p:sldId id="264" r:id="rId86"/>
    <p:sldId id="266" r:id="rId87"/>
    <p:sldId id="267" r:id="rId88"/>
    <p:sldId id="696" r:id="rId89"/>
    <p:sldId id="268" r:id="rId90"/>
    <p:sldId id="697" r:id="rId91"/>
    <p:sldId id="269" r:id="rId92"/>
    <p:sldId id="270" r:id="rId93"/>
    <p:sldId id="271" r:id="rId94"/>
    <p:sldId id="272" r:id="rId95"/>
    <p:sldId id="698" r:id="rId96"/>
    <p:sldId id="699" r:id="rId97"/>
    <p:sldId id="700" r:id="rId98"/>
    <p:sldId id="701" r:id="rId99"/>
    <p:sldId id="702" r:id="rId100"/>
    <p:sldId id="703" r:id="rId101"/>
    <p:sldId id="704" r:id="rId102"/>
    <p:sldId id="705" r:id="rId103"/>
    <p:sldId id="706" r:id="rId104"/>
    <p:sldId id="707" r:id="rId105"/>
    <p:sldId id="708" r:id="rId106"/>
    <p:sldId id="709" r:id="rId107"/>
    <p:sldId id="710" r:id="rId108"/>
    <p:sldId id="711" r:id="rId109"/>
    <p:sldId id="712" r:id="rId110"/>
    <p:sldId id="713" r:id="rId111"/>
    <p:sldId id="714" r:id="rId112"/>
    <p:sldId id="715" r:id="rId113"/>
    <p:sldId id="716" r:id="rId114"/>
    <p:sldId id="717" r:id="rId115"/>
    <p:sldId id="718" r:id="rId116"/>
    <p:sldId id="719" r:id="rId117"/>
    <p:sldId id="720" r:id="rId118"/>
    <p:sldId id="721" r:id="rId119"/>
    <p:sldId id="722" r:id="rId120"/>
    <p:sldId id="723" r:id="rId121"/>
    <p:sldId id="619"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3"/>
    <p:restoredTop sz="94631"/>
  </p:normalViewPr>
  <p:slideViewPr>
    <p:cSldViewPr snapToGrid="0">
      <p:cViewPr varScale="1">
        <p:scale>
          <a:sx n="101" d="100"/>
          <a:sy n="10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F3DB2-8CE5-F24D-A9C8-876D470A87E0}"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3EF2A-B346-5E46-9D5C-9DF93661F8B8}" type="slidenum">
              <a:rPr lang="en-US" smtClean="0"/>
              <a:t>‹#›</a:t>
            </a:fld>
            <a:endParaRPr lang="en-US"/>
          </a:p>
        </p:txBody>
      </p:sp>
    </p:spTree>
    <p:extLst>
      <p:ext uri="{BB962C8B-B14F-4D97-AF65-F5344CB8AC3E}">
        <p14:creationId xmlns:p14="http://schemas.microsoft.com/office/powerpoint/2010/main" val="22089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3EF2A-B346-5E46-9D5C-9DF93661F8B8}" type="slidenum">
              <a:rPr lang="en-US" smtClean="0"/>
              <a:t>2</a:t>
            </a:fld>
            <a:endParaRPr lang="en-US"/>
          </a:p>
        </p:txBody>
      </p:sp>
    </p:spTree>
    <p:extLst>
      <p:ext uri="{BB962C8B-B14F-4D97-AF65-F5344CB8AC3E}">
        <p14:creationId xmlns:p14="http://schemas.microsoft.com/office/powerpoint/2010/main" val="2126321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2b21ebf290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AB70D-0813-B738-018F-811162B39E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39BBD-7B75-4AC3-FD59-2AB54745E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50681-3AEC-37A9-54B1-70907149B1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EE97C2-D1CB-486B-A707-30703A01D939}"/>
              </a:ext>
            </a:extLst>
          </p:cNvPr>
          <p:cNvSpPr>
            <a:spLocks noGrp="1"/>
          </p:cNvSpPr>
          <p:nvPr>
            <p:ph type="sldNum" sz="quarter" idx="5"/>
          </p:nvPr>
        </p:nvSpPr>
        <p:spPr/>
        <p:txBody>
          <a:bodyPr/>
          <a:lstStyle/>
          <a:p>
            <a:fld id="{5843EF2A-B346-5E46-9D5C-9DF93661F8B8}" type="slidenum">
              <a:rPr lang="en-US" smtClean="0"/>
              <a:t>3</a:t>
            </a:fld>
            <a:endParaRPr lang="en-US"/>
          </a:p>
        </p:txBody>
      </p:sp>
    </p:spTree>
    <p:extLst>
      <p:ext uri="{BB962C8B-B14F-4D97-AF65-F5344CB8AC3E}">
        <p14:creationId xmlns:p14="http://schemas.microsoft.com/office/powerpoint/2010/main" val="94789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2b21ebf290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2E075-866C-0820-5B6B-C10CBCF5B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37B8F-102B-0E12-5DAA-A743BD334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A9AB3-93E9-71E3-DCD5-B80D027045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FCEA72-8CC0-63BC-1CFA-E95EC84281A3}"/>
              </a:ext>
            </a:extLst>
          </p:cNvPr>
          <p:cNvSpPr>
            <a:spLocks noGrp="1"/>
          </p:cNvSpPr>
          <p:nvPr>
            <p:ph type="sldNum" sz="quarter" idx="5"/>
          </p:nvPr>
        </p:nvSpPr>
        <p:spPr/>
        <p:txBody>
          <a:bodyPr/>
          <a:lstStyle/>
          <a:p>
            <a:fld id="{5843EF2A-B346-5E46-9D5C-9DF93661F8B8}" type="slidenum">
              <a:rPr lang="en-US" smtClean="0"/>
              <a:t>4</a:t>
            </a:fld>
            <a:endParaRPr lang="en-US"/>
          </a:p>
        </p:txBody>
      </p:sp>
    </p:spTree>
    <p:extLst>
      <p:ext uri="{BB962C8B-B14F-4D97-AF65-F5344CB8AC3E}">
        <p14:creationId xmlns:p14="http://schemas.microsoft.com/office/powerpoint/2010/main" val="164735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52</a:t>
            </a:fld>
            <a:endParaRPr lang="zh-CN" altLang="en-US"/>
          </a:p>
        </p:txBody>
      </p:sp>
    </p:spTree>
    <p:extLst>
      <p:ext uri="{BB962C8B-B14F-4D97-AF65-F5344CB8AC3E}">
        <p14:creationId xmlns:p14="http://schemas.microsoft.com/office/powerpoint/2010/main" val="76294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53</a:t>
            </a:fld>
            <a:endParaRPr lang="zh-CN" altLang="en-US"/>
          </a:p>
        </p:txBody>
      </p:sp>
    </p:spTree>
    <p:extLst>
      <p:ext uri="{BB962C8B-B14F-4D97-AF65-F5344CB8AC3E}">
        <p14:creationId xmlns:p14="http://schemas.microsoft.com/office/powerpoint/2010/main" val="397788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54</a:t>
            </a:fld>
            <a:endParaRPr lang="zh-CN" altLang="en-US"/>
          </a:p>
        </p:txBody>
      </p:sp>
    </p:spTree>
    <p:extLst>
      <p:ext uri="{BB962C8B-B14F-4D97-AF65-F5344CB8AC3E}">
        <p14:creationId xmlns:p14="http://schemas.microsoft.com/office/powerpoint/2010/main" val="2572695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55</a:t>
            </a:fld>
            <a:endParaRPr lang="zh-CN" altLang="en-US"/>
          </a:p>
        </p:txBody>
      </p:sp>
    </p:spTree>
    <p:extLst>
      <p:ext uri="{BB962C8B-B14F-4D97-AF65-F5344CB8AC3E}">
        <p14:creationId xmlns:p14="http://schemas.microsoft.com/office/powerpoint/2010/main" val="294524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56</a:t>
            </a:fld>
            <a:endParaRPr lang="zh-CN" altLang="en-US"/>
          </a:p>
        </p:txBody>
      </p:sp>
    </p:spTree>
    <p:extLst>
      <p:ext uri="{BB962C8B-B14F-4D97-AF65-F5344CB8AC3E}">
        <p14:creationId xmlns:p14="http://schemas.microsoft.com/office/powerpoint/2010/main" val="2225281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132C-1A6D-643A-CAD6-E8B8472E83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0CF85C-B4FD-1110-0093-732AC6FA7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95ABD9-23A5-FA28-5800-818BA6ACC978}"/>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24AD8F4A-C445-D11F-B080-4445A2FB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CEC8B-D529-2D78-8AB3-6941000ECC8A}"/>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646516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B32F-B489-25EC-5580-8F23A1422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CA878B-36AB-4B96-71CF-D9E4FC0741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7374F-DF1E-DA52-B83E-6CC2BE89E37A}"/>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2FC0A5EF-E314-5A70-8E0B-EFC4CFB5C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57C8D-81FD-F69F-2877-0A55300C163C}"/>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191148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DDBFA-B74F-531B-DE17-D34413E8E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2ADE88-1923-9C06-5FB1-E0BB527B8C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503D6F-32AB-5293-A811-B916CD52258F}"/>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0E5C28BC-AEF4-ED57-7F18-9966CEF10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7A73C-8FB9-DDA0-EA2A-1EE0CD061F72}"/>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38396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53467" y="952200"/>
            <a:ext cx="6203200" cy="2476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b="0">
                <a:latin typeface="Golos Text Medium" panose="020B0503020202020204"/>
                <a:ea typeface="Golos Text Medium" panose="020B0503020202020204"/>
                <a:cs typeface="Golos Text Medium" panose="020B0503020202020204"/>
                <a:sym typeface="Golos Text Medium" panose="020B0503020202020204"/>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Tree>
    <p:extLst>
      <p:ext uri="{BB962C8B-B14F-4D97-AF65-F5344CB8AC3E}">
        <p14:creationId xmlns:p14="http://schemas.microsoft.com/office/powerpoint/2010/main" val="4263387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8"/>
        <p:cNvGrpSpPr/>
        <p:nvPr/>
      </p:nvGrpSpPr>
      <p:grpSpPr>
        <a:xfrm>
          <a:off x="0" y="0"/>
          <a:ext cx="0" cy="0"/>
          <a:chOff x="0" y="0"/>
          <a:chExt cx="0" cy="0"/>
        </a:xfrm>
      </p:grpSpPr>
      <p:pic>
        <p:nvPicPr>
          <p:cNvPr id="49" name="Google Shape;49;p13"/>
          <p:cNvPicPr preferRelativeResize="0"/>
          <p:nvPr/>
        </p:nvPicPr>
        <p:blipFill>
          <a:blip r:embed="rId2"/>
          <a:stretch>
            <a:fillRect/>
          </a:stretch>
        </p:blipFill>
        <p:spPr>
          <a:xfrm rot="10800000">
            <a:off x="0" y="0"/>
            <a:ext cx="12192000" cy="6858000"/>
          </a:xfrm>
          <a:prstGeom prst="rect">
            <a:avLst/>
          </a:prstGeom>
          <a:noFill/>
          <a:ln>
            <a:noFill/>
          </a:ln>
        </p:spPr>
      </p:pic>
      <p:sp>
        <p:nvSpPr>
          <p:cNvPr id="50" name="Google Shape;50;p13"/>
          <p:cNvSpPr txBox="1">
            <a:spLocks noGrp="1"/>
          </p:cNvSpPr>
          <p:nvPr>
            <p:ph type="title" hasCustomPrompt="1"/>
          </p:nvPr>
        </p:nvSpPr>
        <p:spPr>
          <a:xfrm>
            <a:off x="953467" y="20629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1" name="Google Shape;51;p13"/>
          <p:cNvSpPr txBox="1">
            <a:spLocks noGrp="1"/>
          </p:cNvSpPr>
          <p:nvPr>
            <p:ph type="subTitle" idx="1"/>
          </p:nvPr>
        </p:nvSpPr>
        <p:spPr>
          <a:xfrm>
            <a:off x="2734419" y="20629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6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52" name="Google Shape;52;p13"/>
          <p:cNvSpPr txBox="1">
            <a:spLocks noGrp="1"/>
          </p:cNvSpPr>
          <p:nvPr>
            <p:ph type="title" idx="2"/>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panose="020B0503020202020204"/>
              <a:buNone/>
              <a:defRPr sz="4000" b="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panose="020B0503020202020204"/>
              <a:buNone/>
              <a:defRPr sz="4267" b="1">
                <a:solidFill>
                  <a:schemeClr val="dk1"/>
                </a:solidFill>
                <a:latin typeface="Golos Text" panose="020B0503020202020204"/>
                <a:ea typeface="Golos Text" panose="020B0503020202020204"/>
                <a:cs typeface="Golos Text" panose="020B0503020202020204"/>
                <a:sym typeface="Golos Text" panose="020B0503020202020204"/>
              </a:defRPr>
            </a:lvl2pPr>
            <a:lvl3pPr lvl="2" rtl="0">
              <a:lnSpc>
                <a:spcPct val="115000"/>
              </a:lnSpc>
              <a:spcBef>
                <a:spcPts val="0"/>
              </a:spcBef>
              <a:spcAft>
                <a:spcPts val="0"/>
              </a:spcAft>
              <a:buClr>
                <a:schemeClr val="dk1"/>
              </a:buClr>
              <a:buSzPts val="3200"/>
              <a:buFont typeface="Golos Text" panose="020B0503020202020204"/>
              <a:buNone/>
              <a:defRPr sz="4267" b="1">
                <a:solidFill>
                  <a:schemeClr val="dk1"/>
                </a:solidFill>
                <a:latin typeface="Golos Text" panose="020B0503020202020204"/>
                <a:ea typeface="Golos Text" panose="020B0503020202020204"/>
                <a:cs typeface="Golos Text" panose="020B0503020202020204"/>
                <a:sym typeface="Golos Text" panose="020B0503020202020204"/>
              </a:defRPr>
            </a:lvl3pPr>
            <a:lvl4pPr lvl="3" rtl="0">
              <a:lnSpc>
                <a:spcPct val="115000"/>
              </a:lnSpc>
              <a:spcBef>
                <a:spcPts val="0"/>
              </a:spcBef>
              <a:spcAft>
                <a:spcPts val="0"/>
              </a:spcAft>
              <a:buClr>
                <a:schemeClr val="dk1"/>
              </a:buClr>
              <a:buSzPts val="3200"/>
              <a:buFont typeface="Golos Text" panose="020B0503020202020204"/>
              <a:buNone/>
              <a:defRPr sz="4267" b="1">
                <a:solidFill>
                  <a:schemeClr val="dk1"/>
                </a:solidFill>
                <a:latin typeface="Golos Text" panose="020B0503020202020204"/>
                <a:ea typeface="Golos Text" panose="020B0503020202020204"/>
                <a:cs typeface="Golos Text" panose="020B0503020202020204"/>
                <a:sym typeface="Golos Text" panose="020B0503020202020204"/>
              </a:defRPr>
            </a:lvl4pPr>
            <a:lvl5pPr lvl="4" rtl="0">
              <a:lnSpc>
                <a:spcPct val="115000"/>
              </a:lnSpc>
              <a:spcBef>
                <a:spcPts val="0"/>
              </a:spcBef>
              <a:spcAft>
                <a:spcPts val="0"/>
              </a:spcAft>
              <a:buClr>
                <a:schemeClr val="dk1"/>
              </a:buClr>
              <a:buSzPts val="3200"/>
              <a:buFont typeface="Golos Text" panose="020B0503020202020204"/>
              <a:buNone/>
              <a:defRPr sz="4267" b="1">
                <a:solidFill>
                  <a:schemeClr val="dk1"/>
                </a:solidFill>
                <a:latin typeface="Golos Text" panose="020B0503020202020204"/>
                <a:ea typeface="Golos Text" panose="020B0503020202020204"/>
                <a:cs typeface="Golos Text" panose="020B0503020202020204"/>
                <a:sym typeface="Golos Text" panose="020B0503020202020204"/>
              </a:defRPr>
            </a:lvl5pPr>
            <a:lvl6pPr lvl="5" rtl="0">
              <a:lnSpc>
                <a:spcPct val="115000"/>
              </a:lnSpc>
              <a:spcBef>
                <a:spcPts val="0"/>
              </a:spcBef>
              <a:spcAft>
                <a:spcPts val="0"/>
              </a:spcAft>
              <a:buClr>
                <a:schemeClr val="dk1"/>
              </a:buClr>
              <a:buSzPts val="3200"/>
              <a:buFont typeface="Golos Text" panose="020B0503020202020204"/>
              <a:buNone/>
              <a:defRPr sz="4267" b="1">
                <a:solidFill>
                  <a:schemeClr val="dk1"/>
                </a:solidFill>
                <a:latin typeface="Golos Text" panose="020B0503020202020204"/>
                <a:ea typeface="Golos Text" panose="020B0503020202020204"/>
                <a:cs typeface="Golos Text" panose="020B0503020202020204"/>
                <a:sym typeface="Golos Text" panose="020B0503020202020204"/>
              </a:defRPr>
            </a:lvl6pPr>
            <a:lvl7pPr lvl="6" rtl="0">
              <a:lnSpc>
                <a:spcPct val="115000"/>
              </a:lnSpc>
              <a:spcBef>
                <a:spcPts val="0"/>
              </a:spcBef>
              <a:spcAft>
                <a:spcPts val="0"/>
              </a:spcAft>
              <a:buClr>
                <a:schemeClr val="dk1"/>
              </a:buClr>
              <a:buSzPts val="3200"/>
              <a:buFont typeface="Golos Text" panose="020B0503020202020204"/>
              <a:buNone/>
              <a:defRPr sz="4267" b="1">
                <a:solidFill>
                  <a:schemeClr val="dk1"/>
                </a:solidFill>
                <a:latin typeface="Golos Text" panose="020B0503020202020204"/>
                <a:ea typeface="Golos Text" panose="020B0503020202020204"/>
                <a:cs typeface="Golos Text" panose="020B0503020202020204"/>
                <a:sym typeface="Golos Text" panose="020B0503020202020204"/>
              </a:defRPr>
            </a:lvl7pPr>
            <a:lvl8pPr lvl="7" rtl="0">
              <a:lnSpc>
                <a:spcPct val="115000"/>
              </a:lnSpc>
              <a:spcBef>
                <a:spcPts val="0"/>
              </a:spcBef>
              <a:spcAft>
                <a:spcPts val="0"/>
              </a:spcAft>
              <a:buClr>
                <a:schemeClr val="dk1"/>
              </a:buClr>
              <a:buSzPts val="3200"/>
              <a:buFont typeface="Golos Text" panose="020B0503020202020204"/>
              <a:buNone/>
              <a:defRPr sz="4267" b="1">
                <a:solidFill>
                  <a:schemeClr val="dk1"/>
                </a:solidFill>
                <a:latin typeface="Golos Text" panose="020B0503020202020204"/>
                <a:ea typeface="Golos Text" panose="020B0503020202020204"/>
                <a:cs typeface="Golos Text" panose="020B0503020202020204"/>
                <a:sym typeface="Golos Text" panose="020B0503020202020204"/>
              </a:defRPr>
            </a:lvl8pPr>
            <a:lvl9pPr lvl="8" rtl="0">
              <a:lnSpc>
                <a:spcPct val="115000"/>
              </a:lnSpc>
              <a:spcBef>
                <a:spcPts val="0"/>
              </a:spcBef>
              <a:spcAft>
                <a:spcPts val="0"/>
              </a:spcAft>
              <a:buClr>
                <a:schemeClr val="dk1"/>
              </a:buClr>
              <a:buSzPts val="3200"/>
              <a:buFont typeface="Golos Text" panose="020B0503020202020204"/>
              <a:buNone/>
              <a:defRPr sz="4267" b="1">
                <a:solidFill>
                  <a:schemeClr val="dk1"/>
                </a:solidFill>
                <a:latin typeface="Golos Text" panose="020B0503020202020204"/>
                <a:ea typeface="Golos Text" panose="020B0503020202020204"/>
                <a:cs typeface="Golos Text" panose="020B0503020202020204"/>
                <a:sym typeface="Golos Text" panose="020B0503020202020204"/>
              </a:defRPr>
            </a:lvl9pPr>
          </a:lstStyle>
          <a:p>
            <a:endParaRPr/>
          </a:p>
        </p:txBody>
      </p:sp>
      <p:sp>
        <p:nvSpPr>
          <p:cNvPr id="53" name="Google Shape;53;p13"/>
          <p:cNvSpPr txBox="1">
            <a:spLocks noGrp="1"/>
          </p:cNvSpPr>
          <p:nvPr>
            <p:ph type="title" idx="3" hasCustomPrompt="1"/>
          </p:nvPr>
        </p:nvSpPr>
        <p:spPr>
          <a:xfrm>
            <a:off x="953467" y="29665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 name="Google Shape;54;p13"/>
          <p:cNvSpPr txBox="1">
            <a:spLocks noGrp="1"/>
          </p:cNvSpPr>
          <p:nvPr>
            <p:ph type="subTitle" idx="4"/>
          </p:nvPr>
        </p:nvSpPr>
        <p:spPr>
          <a:xfrm>
            <a:off x="2734419" y="29665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6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55" name="Google Shape;55;p13"/>
          <p:cNvSpPr txBox="1">
            <a:spLocks noGrp="1"/>
          </p:cNvSpPr>
          <p:nvPr>
            <p:ph type="title" idx="5" hasCustomPrompt="1"/>
          </p:nvPr>
        </p:nvSpPr>
        <p:spPr>
          <a:xfrm>
            <a:off x="953467" y="38701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 name="Google Shape;56;p13"/>
          <p:cNvSpPr txBox="1">
            <a:spLocks noGrp="1"/>
          </p:cNvSpPr>
          <p:nvPr>
            <p:ph type="subTitle" idx="6"/>
          </p:nvPr>
        </p:nvSpPr>
        <p:spPr>
          <a:xfrm>
            <a:off x="2734419" y="38701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6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57" name="Google Shape;57;p13"/>
          <p:cNvSpPr txBox="1">
            <a:spLocks noGrp="1"/>
          </p:cNvSpPr>
          <p:nvPr>
            <p:ph type="title" idx="7" hasCustomPrompt="1"/>
          </p:nvPr>
        </p:nvSpPr>
        <p:spPr>
          <a:xfrm>
            <a:off x="953467" y="47737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8"/>
          </p:nvPr>
        </p:nvSpPr>
        <p:spPr>
          <a:xfrm>
            <a:off x="2734419" y="47737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6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32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extLst>
      <p:ext uri="{BB962C8B-B14F-4D97-AF65-F5344CB8AC3E}">
        <p14:creationId xmlns:p14="http://schemas.microsoft.com/office/powerpoint/2010/main" val="4216293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stretch>
            <a:fillRect/>
          </a:stretch>
        </p:blipFill>
        <p:spPr>
          <a:xfrm rot="10800000">
            <a:off x="0" y="0"/>
            <a:ext cx="12192000" cy="6858000"/>
          </a:xfrm>
          <a:prstGeom prst="rect">
            <a:avLst/>
          </a:prstGeom>
          <a:noFill/>
          <a:ln>
            <a:noFill/>
          </a:ln>
        </p:spPr>
      </p:pic>
      <p:sp>
        <p:nvSpPr>
          <p:cNvPr id="17" name="Google Shape;17;p4"/>
          <p:cNvSpPr txBox="1">
            <a:spLocks noGrp="1"/>
          </p:cNvSpPr>
          <p:nvPr>
            <p:ph type="title"/>
          </p:nvPr>
        </p:nvSpPr>
        <p:spPr>
          <a:xfrm>
            <a:off x="953467" y="713333"/>
            <a:ext cx="53508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panose="020B0503020202020204"/>
              <a:buNone/>
              <a:defRPr sz="4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lvl="2"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lvl="3"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lvl="4"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lvl="5"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lvl="6"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lvl="7"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lvl="8"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a:endParaRPr/>
          </a:p>
        </p:txBody>
      </p:sp>
      <p:sp>
        <p:nvSpPr>
          <p:cNvPr id="18" name="Google Shape;18;p4"/>
          <p:cNvSpPr txBox="1">
            <a:spLocks noGrp="1"/>
          </p:cNvSpPr>
          <p:nvPr>
            <p:ph type="body" idx="1"/>
          </p:nvPr>
        </p:nvSpPr>
        <p:spPr>
          <a:xfrm>
            <a:off x="953467" y="1656533"/>
            <a:ext cx="53508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Medium" panose="020B0503020202020204"/>
              <a:buChar char="●"/>
              <a:defRPr>
                <a:solidFill>
                  <a:schemeClr val="dk1"/>
                </a:solidFill>
              </a:defRPr>
            </a:lvl1pPr>
            <a:lvl2pPr marL="1219170" lvl="1" indent="-423323"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marL="1828754" lvl="2" indent="-423323"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marL="2438339" lvl="3" indent="-423323"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marL="3047924" lvl="4" indent="-423323"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marL="3657509" lvl="5" indent="-423323"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marL="4267093" lvl="6" indent="-423323"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marL="4876678" lvl="7" indent="-423323"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marL="5486263" lvl="8" indent="-423323"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a:endParaRPr/>
          </a:p>
        </p:txBody>
      </p:sp>
    </p:spTree>
    <p:extLst>
      <p:ext uri="{BB962C8B-B14F-4D97-AF65-F5344CB8AC3E}">
        <p14:creationId xmlns:p14="http://schemas.microsoft.com/office/powerpoint/2010/main" val="963561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stretch>
            <a:fillRect/>
          </a:stretch>
        </p:blipFill>
        <p:spPr>
          <a:xfrm rot="10800000">
            <a:off x="0" y="0"/>
            <a:ext cx="12192000" cy="6858000"/>
          </a:xfrm>
          <a:prstGeom prst="rect">
            <a:avLst/>
          </a:prstGeom>
          <a:noFill/>
          <a:ln>
            <a:noFill/>
          </a:ln>
        </p:spPr>
      </p:pic>
      <p:sp>
        <p:nvSpPr>
          <p:cNvPr id="31" name="Google Shape;31;p7"/>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panose="020B0503020202020204"/>
              <a:buNone/>
              <a:defRPr sz="4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lvl="2"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lvl="3"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lvl="4"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lvl="5"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lvl="6"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lvl="7"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lvl="8"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a:endParaRPr/>
          </a:p>
        </p:txBody>
      </p:sp>
      <p:sp>
        <p:nvSpPr>
          <p:cNvPr id="32" name="Google Shape;32;p7"/>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1pPr>
            <a:lvl2pPr marL="1219170" lvl="1" indent="-423323" rtl="0">
              <a:lnSpc>
                <a:spcPct val="115000"/>
              </a:lnSpc>
              <a:spcBef>
                <a:spcPts val="1333"/>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2pPr>
            <a:lvl3pPr marL="1828754" lvl="2"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3pPr>
            <a:lvl4pPr marL="2438339" lvl="3"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4pPr>
            <a:lvl5pPr marL="3047924" lvl="4"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5pPr>
            <a:lvl6pPr marL="3657509" lvl="5"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6pPr>
            <a:lvl7pPr marL="4267093" lvl="6"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7pPr>
            <a:lvl8pPr marL="4876678" lvl="7"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8pPr>
            <a:lvl9pPr marL="5486263" lvl="8"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9pPr>
          </a:lstStyle>
          <a:p>
            <a:endParaRPr/>
          </a:p>
        </p:txBody>
      </p:sp>
    </p:spTree>
    <p:extLst>
      <p:ext uri="{BB962C8B-B14F-4D97-AF65-F5344CB8AC3E}">
        <p14:creationId xmlns:p14="http://schemas.microsoft.com/office/powerpoint/2010/main" val="2064340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stretch>
            <a:fillRect/>
          </a:stretch>
        </p:blipFill>
        <p:spPr>
          <a:xfrm>
            <a:off x="0" y="0"/>
            <a:ext cx="12192000" cy="6858000"/>
          </a:xfrm>
          <a:prstGeom prst="rect">
            <a:avLst/>
          </a:prstGeom>
          <a:noFill/>
          <a:ln>
            <a:noFill/>
          </a:ln>
        </p:spPr>
      </p:pic>
      <p:sp>
        <p:nvSpPr>
          <p:cNvPr id="13" name="Google Shape;13;p3"/>
          <p:cNvSpPr txBox="1">
            <a:spLocks noGrp="1"/>
          </p:cNvSpPr>
          <p:nvPr>
            <p:ph type="title"/>
          </p:nvPr>
        </p:nvSpPr>
        <p:spPr>
          <a:xfrm>
            <a:off x="953467" y="2567800"/>
            <a:ext cx="10285200" cy="244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267" b="0">
                <a:latin typeface="Golos Text Medium" panose="020B0503020202020204"/>
                <a:ea typeface="Golos Text Medium" panose="020B0503020202020204"/>
                <a:cs typeface="Golos Text Medium" panose="020B0503020202020204"/>
                <a:sym typeface="Golos Text Medium" panose="020B0503020202020204"/>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4" name="Google Shape;14;p3"/>
          <p:cNvSpPr txBox="1">
            <a:spLocks noGrp="1"/>
          </p:cNvSpPr>
          <p:nvPr>
            <p:ph type="title" idx="2" hasCustomPrompt="1"/>
          </p:nvPr>
        </p:nvSpPr>
        <p:spPr>
          <a:xfrm>
            <a:off x="953467" y="935800"/>
            <a:ext cx="2713600" cy="1428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667"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749011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stretch>
            <a:fillRect/>
          </a:stretch>
        </p:blipFill>
        <p:spPr>
          <a:xfrm rot="10800000">
            <a:off x="0" y="0"/>
            <a:ext cx="12192000" cy="6858000"/>
          </a:xfrm>
          <a:prstGeom prst="rect">
            <a:avLst/>
          </a:prstGeom>
          <a:noFill/>
          <a:ln>
            <a:noFill/>
          </a:ln>
        </p:spPr>
      </p:pic>
      <p:sp>
        <p:nvSpPr>
          <p:cNvPr id="35" name="Google Shape;35;p8"/>
          <p:cNvSpPr txBox="1">
            <a:spLocks noGrp="1"/>
          </p:cNvSpPr>
          <p:nvPr>
            <p:ph type="title"/>
          </p:nvPr>
        </p:nvSpPr>
        <p:spPr>
          <a:xfrm>
            <a:off x="953467" y="882967"/>
            <a:ext cx="10285200" cy="44496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extLst>
      <p:ext uri="{BB962C8B-B14F-4D97-AF65-F5344CB8AC3E}">
        <p14:creationId xmlns:p14="http://schemas.microsoft.com/office/powerpoint/2010/main" val="4004086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9"/>
        <p:cNvGrpSpPr/>
        <p:nvPr/>
      </p:nvGrpSpPr>
      <p:grpSpPr>
        <a:xfrm>
          <a:off x="0" y="0"/>
          <a:ext cx="0" cy="0"/>
          <a:chOff x="0" y="0"/>
          <a:chExt cx="0" cy="0"/>
        </a:xfrm>
      </p:grpSpPr>
      <p:pic>
        <p:nvPicPr>
          <p:cNvPr id="60" name="Google Shape;60;p14"/>
          <p:cNvPicPr preferRelativeResize="0"/>
          <p:nvPr/>
        </p:nvPicPr>
        <p:blipFill>
          <a:blip r:embed="rId2"/>
          <a:stretch>
            <a:fillRect/>
          </a:stretch>
        </p:blipFill>
        <p:spPr>
          <a:xfrm rot="10800000">
            <a:off x="0" y="0"/>
            <a:ext cx="12192000" cy="6858000"/>
          </a:xfrm>
          <a:prstGeom prst="rect">
            <a:avLst/>
          </a:prstGeom>
          <a:noFill/>
          <a:ln>
            <a:noFill/>
          </a:ln>
        </p:spPr>
      </p:pic>
      <p:sp>
        <p:nvSpPr>
          <p:cNvPr id="61" name="Google Shape;61;p14"/>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panose="020B0503020202020204"/>
              <a:buNone/>
              <a:defRPr sz="4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lvl="2"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lvl="3"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lvl="4"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lvl="5"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lvl="6"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lvl="7"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lvl="8" rtl="0">
              <a:lnSpc>
                <a:spcPct val="115000"/>
              </a:lnSpc>
              <a:spcBef>
                <a:spcPts val="0"/>
              </a:spcBef>
              <a:spcAft>
                <a:spcPts val="0"/>
              </a:spcAft>
              <a:buClr>
                <a:schemeClr val="dk1"/>
              </a:buClr>
              <a:buSzPts val="3200"/>
              <a:buFont typeface="Golos Text Medium" panose="020B0503020202020204"/>
              <a:buNone/>
              <a:defRPr sz="4267">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a:endParaRPr/>
          </a:p>
        </p:txBody>
      </p:sp>
      <p:sp>
        <p:nvSpPr>
          <p:cNvPr id="62" name="Google Shape;62;p14"/>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1pPr>
            <a:lvl2pPr marL="1219170" lvl="1" indent="-423323" rtl="0">
              <a:lnSpc>
                <a:spcPct val="115000"/>
              </a:lnSpc>
              <a:spcBef>
                <a:spcPts val="1333"/>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2pPr>
            <a:lvl3pPr marL="1828754" lvl="2"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3pPr>
            <a:lvl4pPr marL="2438339" lvl="3"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4pPr>
            <a:lvl5pPr marL="3047924" lvl="4"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5pPr>
            <a:lvl6pPr marL="3657509" lvl="5"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6pPr>
            <a:lvl7pPr marL="4267093" lvl="6"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7pPr>
            <a:lvl8pPr marL="4876678" lvl="7"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8pPr>
            <a:lvl9pPr marL="5486263" lvl="8" indent="-423323"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9pPr>
          </a:lstStyle>
          <a:p>
            <a:endParaRPr/>
          </a:p>
        </p:txBody>
      </p:sp>
    </p:spTree>
    <p:extLst>
      <p:ext uri="{BB962C8B-B14F-4D97-AF65-F5344CB8AC3E}">
        <p14:creationId xmlns:p14="http://schemas.microsoft.com/office/powerpoint/2010/main" val="3038060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79"/>
            <a:ext cx="10363200" cy="552908"/>
          </a:xfrm>
          <a:prstGeom prst="rect">
            <a:avLst/>
          </a:prstGeom>
        </p:spPr>
        <p:txBody>
          <a:bodyPr wrap="square" lIns="0" tIns="0" rIns="0" bIns="0">
            <a:spAutoFit/>
          </a:bodyPr>
          <a:lstStyle>
            <a:lvl1pPr>
              <a:defRPr sz="3593" b="0" i="0">
                <a:solidFill>
                  <a:schemeClr val="bg1"/>
                </a:solidFill>
                <a:latin typeface="Tahoma"/>
                <a:cs typeface="Tahoma"/>
              </a:defRPr>
            </a:lvl1pPr>
          </a:lstStyle>
          <a:p>
            <a:endParaRPr/>
          </a:p>
        </p:txBody>
      </p:sp>
      <p:sp>
        <p:nvSpPr>
          <p:cNvPr id="3" name="Holder 3"/>
          <p:cNvSpPr>
            <a:spLocks noGrp="1"/>
          </p:cNvSpPr>
          <p:nvPr>
            <p:ph type="subTitle" idx="4"/>
          </p:nvPr>
        </p:nvSpPr>
        <p:spPr>
          <a:xfrm>
            <a:off x="1828800" y="3840480"/>
            <a:ext cx="8534400" cy="357790"/>
          </a:xfrm>
          <a:prstGeom prst="rect">
            <a:avLst/>
          </a:prstGeom>
        </p:spPr>
        <p:txBody>
          <a:bodyPr wrap="square" lIns="0" tIns="0" rIns="0" bIns="0">
            <a:spAutoFit/>
          </a:bodyPr>
          <a:lstStyle>
            <a:lvl1pPr>
              <a:defRPr sz="2325"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p:txBody>
          <a:bodyPr lIns="0" tIns="0" rIns="0" bIns="0"/>
          <a:lstStyle>
            <a:lvl1pPr>
              <a:defRPr sz="1268" b="0" i="0">
                <a:solidFill>
                  <a:schemeClr val="tx1"/>
                </a:solidFill>
                <a:latin typeface="Tahoma"/>
                <a:cs typeface="Tahoma"/>
              </a:defRPr>
            </a:lvl1pPr>
          </a:lstStyle>
          <a:p>
            <a:pPr marL="165075">
              <a:lnSpc>
                <a:spcPts val="1427"/>
              </a:lnSpc>
            </a:pPr>
            <a:fld id="{81D60167-4931-47E6-BA6A-407CBD079E47}" type="slidenum">
              <a:rPr lang="en-US" spc="-21" smtClean="0"/>
              <a:pPr marL="165075">
                <a:lnSpc>
                  <a:spcPts val="1427"/>
                </a:lnSpc>
              </a:pPr>
              <a:t>‹#›</a:t>
            </a:fld>
            <a:r>
              <a:rPr lang="en-US" spc="-180"/>
              <a:t> </a:t>
            </a:r>
            <a:r>
              <a:rPr lang="en-US" spc="190"/>
              <a:t>/</a:t>
            </a:r>
            <a:r>
              <a:rPr lang="en-US" spc="-180"/>
              <a:t> </a:t>
            </a:r>
            <a:r>
              <a:rPr lang="en-US" spc="-53"/>
              <a:t>22</a:t>
            </a:r>
            <a:endParaRPr lang="en-US" spc="-53" dirty="0"/>
          </a:p>
        </p:txBody>
      </p:sp>
    </p:spTree>
    <p:extLst>
      <p:ext uri="{BB962C8B-B14F-4D97-AF65-F5344CB8AC3E}">
        <p14:creationId xmlns:p14="http://schemas.microsoft.com/office/powerpoint/2010/main" val="3402819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AA91F-3853-64F7-871C-6DEB530607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CADF5-7C86-8102-A96A-BA26F5F622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2C6D6-7381-A362-87E0-10644B7E5A01}"/>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6DD49E03-CE3C-59DA-A80D-0FDCB1812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581B0-44BA-2263-C5AB-E7B7523E9B60}"/>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3413409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01516" y="128721"/>
            <a:ext cx="10591464" cy="552908"/>
          </a:xfrm>
        </p:spPr>
        <p:txBody>
          <a:bodyPr lIns="0" tIns="0" rIns="0" bIns="0"/>
          <a:lstStyle>
            <a:lvl1pPr>
              <a:defRPr sz="3593" b="0" i="0">
                <a:solidFill>
                  <a:schemeClr val="bg1"/>
                </a:solidFill>
                <a:latin typeface="Tahoma"/>
                <a:cs typeface="Tahoma"/>
              </a:defRPr>
            </a:lvl1pPr>
          </a:lstStyle>
          <a:p>
            <a:endParaRPr/>
          </a:p>
        </p:txBody>
      </p:sp>
      <p:sp>
        <p:nvSpPr>
          <p:cNvPr id="3" name="Holder 3"/>
          <p:cNvSpPr>
            <a:spLocks noGrp="1"/>
          </p:cNvSpPr>
          <p:nvPr>
            <p:ph type="body" idx="1"/>
          </p:nvPr>
        </p:nvSpPr>
        <p:spPr>
          <a:xfrm>
            <a:off x="4444321" y="2905267"/>
            <a:ext cx="6148367" cy="357790"/>
          </a:xfrm>
        </p:spPr>
        <p:txBody>
          <a:bodyPr lIns="0" tIns="0" rIns="0" bIns="0"/>
          <a:lstStyle>
            <a:lvl1pPr>
              <a:defRPr sz="2325"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p:txBody>
          <a:bodyPr lIns="0" tIns="0" rIns="0" bIns="0"/>
          <a:lstStyle>
            <a:lvl1pPr>
              <a:defRPr sz="1268" b="0" i="0">
                <a:solidFill>
                  <a:schemeClr val="tx1"/>
                </a:solidFill>
                <a:latin typeface="Tahoma"/>
                <a:cs typeface="Tahoma"/>
              </a:defRPr>
            </a:lvl1pPr>
          </a:lstStyle>
          <a:p>
            <a:pPr marL="165075">
              <a:lnSpc>
                <a:spcPts val="1427"/>
              </a:lnSpc>
            </a:pPr>
            <a:fld id="{81D60167-4931-47E6-BA6A-407CBD079E47}" type="slidenum">
              <a:rPr lang="en-US" spc="-21" smtClean="0"/>
              <a:pPr marL="165075">
                <a:lnSpc>
                  <a:spcPts val="1427"/>
                </a:lnSpc>
              </a:pPr>
              <a:t>‹#›</a:t>
            </a:fld>
            <a:r>
              <a:rPr lang="en-US" spc="-180"/>
              <a:t> </a:t>
            </a:r>
            <a:r>
              <a:rPr lang="en-US" spc="190"/>
              <a:t>/</a:t>
            </a:r>
            <a:r>
              <a:rPr lang="en-US" spc="-180"/>
              <a:t> </a:t>
            </a:r>
            <a:r>
              <a:rPr lang="en-US" spc="-53"/>
              <a:t>22</a:t>
            </a:r>
            <a:endParaRPr lang="en-US" spc="-53" dirty="0"/>
          </a:p>
        </p:txBody>
      </p:sp>
    </p:spTree>
    <p:extLst>
      <p:ext uri="{BB962C8B-B14F-4D97-AF65-F5344CB8AC3E}">
        <p14:creationId xmlns:p14="http://schemas.microsoft.com/office/powerpoint/2010/main" val="3759617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01516" y="128721"/>
            <a:ext cx="10591464" cy="552908"/>
          </a:xfrm>
        </p:spPr>
        <p:txBody>
          <a:bodyPr lIns="0" tIns="0" rIns="0" bIns="0"/>
          <a:lstStyle>
            <a:lvl1pPr>
              <a:defRPr sz="3593" b="0" i="0">
                <a:solidFill>
                  <a:schemeClr val="bg1"/>
                </a:solidFill>
                <a:latin typeface="Tahoma"/>
                <a:cs typeface="Tahoma"/>
              </a:defRPr>
            </a:lvl1pPr>
          </a:lstStyle>
          <a:p>
            <a:endParaRPr/>
          </a:p>
        </p:txBody>
      </p:sp>
      <p:sp>
        <p:nvSpPr>
          <p:cNvPr id="3" name="Holder 3"/>
          <p:cNvSpPr>
            <a:spLocks noGrp="1"/>
          </p:cNvSpPr>
          <p:nvPr>
            <p:ph sz="half" idx="2"/>
          </p:nvPr>
        </p:nvSpPr>
        <p:spPr>
          <a:xfrm>
            <a:off x="609601" y="1577340"/>
            <a:ext cx="530352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7" name="Holder 7"/>
          <p:cNvSpPr>
            <a:spLocks noGrp="1"/>
          </p:cNvSpPr>
          <p:nvPr>
            <p:ph type="sldNum" sz="quarter" idx="7"/>
          </p:nvPr>
        </p:nvSpPr>
        <p:spPr/>
        <p:txBody>
          <a:bodyPr lIns="0" tIns="0" rIns="0" bIns="0"/>
          <a:lstStyle>
            <a:lvl1pPr>
              <a:defRPr sz="1268" b="0" i="0">
                <a:solidFill>
                  <a:schemeClr val="tx1"/>
                </a:solidFill>
                <a:latin typeface="Tahoma"/>
                <a:cs typeface="Tahoma"/>
              </a:defRPr>
            </a:lvl1pPr>
          </a:lstStyle>
          <a:p>
            <a:pPr marL="165075">
              <a:lnSpc>
                <a:spcPts val="1427"/>
              </a:lnSpc>
            </a:pPr>
            <a:fld id="{81D60167-4931-47E6-BA6A-407CBD079E47}" type="slidenum">
              <a:rPr lang="en-US" spc="-21" smtClean="0"/>
              <a:pPr marL="165075">
                <a:lnSpc>
                  <a:spcPts val="1427"/>
                </a:lnSpc>
              </a:pPr>
              <a:t>‹#›</a:t>
            </a:fld>
            <a:r>
              <a:rPr lang="en-US" spc="-180"/>
              <a:t> </a:t>
            </a:r>
            <a:r>
              <a:rPr lang="en-US" spc="190"/>
              <a:t>/</a:t>
            </a:r>
            <a:r>
              <a:rPr lang="en-US" spc="-180"/>
              <a:t> </a:t>
            </a:r>
            <a:r>
              <a:rPr lang="en-US" spc="-53"/>
              <a:t>22</a:t>
            </a:r>
            <a:endParaRPr lang="en-US" spc="-53" dirty="0"/>
          </a:p>
        </p:txBody>
      </p:sp>
    </p:spTree>
    <p:extLst>
      <p:ext uri="{BB962C8B-B14F-4D97-AF65-F5344CB8AC3E}">
        <p14:creationId xmlns:p14="http://schemas.microsoft.com/office/powerpoint/2010/main" val="2254986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1516" y="128721"/>
            <a:ext cx="10591464" cy="552908"/>
          </a:xfrm>
        </p:spPr>
        <p:txBody>
          <a:bodyPr lIns="0" tIns="0" rIns="0" bIns="0"/>
          <a:lstStyle>
            <a:lvl1pPr>
              <a:defRPr sz="3593" b="0"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5" name="Holder 5"/>
          <p:cNvSpPr>
            <a:spLocks noGrp="1"/>
          </p:cNvSpPr>
          <p:nvPr>
            <p:ph type="sldNum" sz="quarter" idx="7"/>
          </p:nvPr>
        </p:nvSpPr>
        <p:spPr/>
        <p:txBody>
          <a:bodyPr lIns="0" tIns="0" rIns="0" bIns="0"/>
          <a:lstStyle>
            <a:lvl1pPr>
              <a:defRPr sz="1268" b="0" i="0">
                <a:solidFill>
                  <a:schemeClr val="tx1"/>
                </a:solidFill>
                <a:latin typeface="Tahoma"/>
                <a:cs typeface="Tahoma"/>
              </a:defRPr>
            </a:lvl1pPr>
          </a:lstStyle>
          <a:p>
            <a:pPr marL="165075">
              <a:lnSpc>
                <a:spcPts val="1427"/>
              </a:lnSpc>
            </a:pPr>
            <a:fld id="{81D60167-4931-47E6-BA6A-407CBD079E47}" type="slidenum">
              <a:rPr lang="en-US" spc="-21" smtClean="0"/>
              <a:pPr marL="165075">
                <a:lnSpc>
                  <a:spcPts val="1427"/>
                </a:lnSpc>
              </a:pPr>
              <a:t>‹#›</a:t>
            </a:fld>
            <a:r>
              <a:rPr lang="en-US" spc="-180"/>
              <a:t> </a:t>
            </a:r>
            <a:r>
              <a:rPr lang="en-US" spc="190"/>
              <a:t>/</a:t>
            </a:r>
            <a:r>
              <a:rPr lang="en-US" spc="-180"/>
              <a:t> </a:t>
            </a:r>
            <a:r>
              <a:rPr lang="en-US" spc="-53"/>
              <a:t>22</a:t>
            </a:r>
            <a:endParaRPr lang="en-US" spc="-53" dirty="0"/>
          </a:p>
        </p:txBody>
      </p:sp>
    </p:spTree>
    <p:extLst>
      <p:ext uri="{BB962C8B-B14F-4D97-AF65-F5344CB8AC3E}">
        <p14:creationId xmlns:p14="http://schemas.microsoft.com/office/powerpoint/2010/main" val="3374385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85537" y="1408988"/>
            <a:ext cx="11809322" cy="174470"/>
          </a:xfrm>
          <a:custGeom>
            <a:avLst/>
            <a:gdLst/>
            <a:ahLst/>
            <a:cxnLst/>
            <a:rect l="l" t="t" r="r" b="b"/>
            <a:pathLst>
              <a:path w="5584825" h="82550">
                <a:moveTo>
                  <a:pt x="5533779" y="0"/>
                </a:moveTo>
                <a:lnTo>
                  <a:pt x="50800" y="0"/>
                </a:lnTo>
                <a:lnTo>
                  <a:pt x="31075" y="4008"/>
                </a:lnTo>
                <a:lnTo>
                  <a:pt x="14922" y="14922"/>
                </a:lnTo>
                <a:lnTo>
                  <a:pt x="4008" y="31075"/>
                </a:lnTo>
                <a:lnTo>
                  <a:pt x="0" y="50800"/>
                </a:lnTo>
                <a:lnTo>
                  <a:pt x="0" y="82384"/>
                </a:lnTo>
                <a:lnTo>
                  <a:pt x="5584580" y="82384"/>
                </a:lnTo>
                <a:lnTo>
                  <a:pt x="5584580" y="50800"/>
                </a:lnTo>
                <a:lnTo>
                  <a:pt x="5580571" y="31075"/>
                </a:lnTo>
                <a:lnTo>
                  <a:pt x="5569657" y="14922"/>
                </a:lnTo>
                <a:lnTo>
                  <a:pt x="5553504" y="4008"/>
                </a:lnTo>
                <a:lnTo>
                  <a:pt x="5533779" y="0"/>
                </a:lnTo>
                <a:close/>
              </a:path>
            </a:pathLst>
          </a:custGeom>
          <a:solidFill>
            <a:srgbClr val="0C264C"/>
          </a:solidFill>
        </p:spPr>
        <p:txBody>
          <a:bodyPr wrap="square" lIns="0" tIns="0" rIns="0" bIns="0" rtlCol="0"/>
          <a:lstStyle/>
          <a:p>
            <a:endParaRPr sz="3804"/>
          </a:p>
        </p:txBody>
      </p:sp>
      <p:sp>
        <p:nvSpPr>
          <p:cNvPr id="17" name="bg object 17"/>
          <p:cNvSpPr/>
          <p:nvPr/>
        </p:nvSpPr>
        <p:spPr>
          <a:xfrm>
            <a:off x="292957" y="1542683"/>
            <a:ext cx="11809322" cy="1493729"/>
          </a:xfrm>
          <a:custGeom>
            <a:avLst/>
            <a:gdLst/>
            <a:ahLst/>
            <a:cxnLst/>
            <a:rect l="l" t="t" r="r" b="b"/>
            <a:pathLst>
              <a:path w="5584825" h="706755">
                <a:moveTo>
                  <a:pt x="5584580" y="0"/>
                </a:moveTo>
                <a:lnTo>
                  <a:pt x="0" y="0"/>
                </a:lnTo>
                <a:lnTo>
                  <a:pt x="0" y="706390"/>
                </a:lnTo>
                <a:lnTo>
                  <a:pt x="5584580" y="706390"/>
                </a:lnTo>
                <a:lnTo>
                  <a:pt x="5584580" y="0"/>
                </a:lnTo>
                <a:close/>
              </a:path>
            </a:pathLst>
          </a:custGeom>
          <a:solidFill>
            <a:srgbClr val="000000"/>
          </a:solidFill>
        </p:spPr>
        <p:txBody>
          <a:bodyPr wrap="square" lIns="0" tIns="0" rIns="0" bIns="0" rtlCol="0"/>
          <a:lstStyle/>
          <a:p>
            <a:endParaRPr sz="3804"/>
          </a:p>
        </p:txBody>
      </p:sp>
      <p:sp>
        <p:nvSpPr>
          <p:cNvPr id="18" name="bg object 18"/>
          <p:cNvSpPr/>
          <p:nvPr/>
        </p:nvSpPr>
        <p:spPr>
          <a:xfrm>
            <a:off x="185537" y="1502871"/>
            <a:ext cx="11809322" cy="1426625"/>
          </a:xfrm>
          <a:custGeom>
            <a:avLst/>
            <a:gdLst/>
            <a:ahLst/>
            <a:cxnLst/>
            <a:rect l="l" t="t" r="r" b="b"/>
            <a:pathLst>
              <a:path w="5584825" h="675005">
                <a:moveTo>
                  <a:pt x="5584580" y="0"/>
                </a:moveTo>
                <a:lnTo>
                  <a:pt x="0" y="0"/>
                </a:lnTo>
                <a:lnTo>
                  <a:pt x="0" y="623625"/>
                </a:lnTo>
                <a:lnTo>
                  <a:pt x="4008" y="643350"/>
                </a:lnTo>
                <a:lnTo>
                  <a:pt x="14922" y="659503"/>
                </a:lnTo>
                <a:lnTo>
                  <a:pt x="31075" y="670417"/>
                </a:lnTo>
                <a:lnTo>
                  <a:pt x="50800" y="674426"/>
                </a:lnTo>
                <a:lnTo>
                  <a:pt x="5533779" y="674426"/>
                </a:lnTo>
                <a:lnTo>
                  <a:pt x="5553504" y="670417"/>
                </a:lnTo>
                <a:lnTo>
                  <a:pt x="5569657" y="659503"/>
                </a:lnTo>
                <a:lnTo>
                  <a:pt x="5580571" y="643350"/>
                </a:lnTo>
                <a:lnTo>
                  <a:pt x="5584580" y="623625"/>
                </a:lnTo>
                <a:lnTo>
                  <a:pt x="5584580" y="0"/>
                </a:lnTo>
                <a:close/>
              </a:path>
            </a:pathLst>
          </a:custGeom>
          <a:solidFill>
            <a:srgbClr val="0C264C"/>
          </a:solidFill>
        </p:spPr>
        <p:txBody>
          <a:bodyPr wrap="square" lIns="0" tIns="0" rIns="0" bIns="0" rtlCol="0"/>
          <a:lstStyle/>
          <a:p>
            <a:endParaRPr sz="3804"/>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4" name="Holder 4"/>
          <p:cNvSpPr>
            <a:spLocks noGrp="1"/>
          </p:cNvSpPr>
          <p:nvPr>
            <p:ph type="sldNum" sz="quarter" idx="7"/>
          </p:nvPr>
        </p:nvSpPr>
        <p:spPr/>
        <p:txBody>
          <a:bodyPr lIns="0" tIns="0" rIns="0" bIns="0"/>
          <a:lstStyle>
            <a:lvl1pPr>
              <a:defRPr sz="1268" b="0" i="0">
                <a:solidFill>
                  <a:schemeClr val="tx1"/>
                </a:solidFill>
                <a:latin typeface="Tahoma"/>
                <a:cs typeface="Tahoma"/>
              </a:defRPr>
            </a:lvl1pPr>
          </a:lstStyle>
          <a:p>
            <a:pPr marL="165075">
              <a:lnSpc>
                <a:spcPts val="1427"/>
              </a:lnSpc>
            </a:pPr>
            <a:fld id="{81D60167-4931-47E6-BA6A-407CBD079E47}" type="slidenum">
              <a:rPr lang="en-US" spc="-21" smtClean="0"/>
              <a:pPr marL="165075">
                <a:lnSpc>
                  <a:spcPts val="1427"/>
                </a:lnSpc>
              </a:pPr>
              <a:t>‹#›</a:t>
            </a:fld>
            <a:r>
              <a:rPr lang="en-US" spc="-180"/>
              <a:t> </a:t>
            </a:r>
            <a:r>
              <a:rPr lang="en-US" spc="190"/>
              <a:t>/</a:t>
            </a:r>
            <a:r>
              <a:rPr lang="en-US" spc="-180"/>
              <a:t> </a:t>
            </a:r>
            <a:r>
              <a:rPr lang="en-US" spc="-53"/>
              <a:t>22</a:t>
            </a:r>
            <a:endParaRPr lang="en-US" spc="-53" dirty="0"/>
          </a:p>
        </p:txBody>
      </p:sp>
    </p:spTree>
    <p:extLst>
      <p:ext uri="{BB962C8B-B14F-4D97-AF65-F5344CB8AC3E}">
        <p14:creationId xmlns:p14="http://schemas.microsoft.com/office/powerpoint/2010/main" val="2758608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FDB5-E626-8007-17D3-D4D94FF62B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1556B2-B8D9-4E6F-01EE-979BCDCB12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F7A22D-D1BE-4DC0-9E43-A502B7080763}"/>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171BA0A9-38D6-D98F-1854-DBA37F8A0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175DD-EC6E-C637-B38C-59E5CE4F0849}"/>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474531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9420-4E39-7126-4606-035710130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831B2-31AF-168F-2437-D76E18108F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B44AFC-1620-21D5-44DF-A33504FD9C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010317-DB5D-F00B-33FC-44E2192CD756}"/>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F41C1F96-95B6-2CC3-5A87-F280C6A18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9F438-D914-1954-921A-187BED747E7A}"/>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853514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328E-5A93-7B0D-D3A4-1CBACC550B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62CDD3-7459-35E4-AE6C-FBB576305D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576B1-E80E-7D61-9386-2FCD40C21F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162CD9-466B-3AF0-0117-23CFA656D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B156FF-1A5C-77D8-0374-A52DC40F9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5CD9B4-1B4C-2E3A-E6DC-C450A654DB86}"/>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8" name="Footer Placeholder 7">
            <a:extLst>
              <a:ext uri="{FF2B5EF4-FFF2-40B4-BE49-F238E27FC236}">
                <a16:creationId xmlns:a16="http://schemas.microsoft.com/office/drawing/2014/main" id="{D28CCA6A-108D-43E9-1C77-72CB9A2457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7BA50E-FE95-BDAA-2A57-41F3D7F5B1F6}"/>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411566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8896-1A81-E0C0-48E2-60D5EF6B4B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B88969-2B13-D38C-15B5-789010ABB7A8}"/>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4" name="Footer Placeholder 3">
            <a:extLst>
              <a:ext uri="{FF2B5EF4-FFF2-40B4-BE49-F238E27FC236}">
                <a16:creationId xmlns:a16="http://schemas.microsoft.com/office/drawing/2014/main" id="{75A26646-BE72-0EBE-101F-9DECA6A769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1C3805-4A60-9976-90C3-9B5DFBAEF89E}"/>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65122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2428-47AB-2D69-D979-63D173E0B875}"/>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3" name="Footer Placeholder 2">
            <a:extLst>
              <a:ext uri="{FF2B5EF4-FFF2-40B4-BE49-F238E27FC236}">
                <a16:creationId xmlns:a16="http://schemas.microsoft.com/office/drawing/2014/main" id="{53A1B38E-1508-FA02-2FB9-BDE17337D6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8178F0-15AE-08F1-11CF-23BB74720476}"/>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683586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ABC-0C40-5B2B-EB38-BD13C6D477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01B0FE-DF46-00B4-D49E-25EBB26E64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A049F5-5AED-8CF5-59BA-17CC1AD18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9988D2-0387-796F-DE33-3DBA57738A5E}"/>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ADEFB256-41DD-7E28-1D24-62BFA9095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634DA-CC74-44F6-4D1A-71C3CF182143}"/>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65589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6EE6-D69F-98A7-E3F4-2BC99ABF79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D36A53-1D40-12D6-009B-6F234B7290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DC035B-B7E2-B982-438D-E551FF56D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9C3D2-6F4B-98DF-6780-DA654F6BD18A}"/>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DDEE2847-ADE9-1493-1AE0-F8F18A171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848E-A96F-506D-F7CE-7036EF36877F}"/>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236225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6DBFEE-BF94-07E3-62D9-515120A415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C8DB26-A780-A200-606E-2CF0836472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7FB19-03D1-1CD3-A692-CD14A84CD7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71ABA050-29F9-FCB9-F63B-AC0FDB50B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6AB83-33AF-566D-3FAE-6E643F5B4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774E9F-175E-9047-A5D1-57BBB9824813}" type="slidenum">
              <a:rPr lang="en-US" smtClean="0"/>
              <a:t>‹#›</a:t>
            </a:fld>
            <a:endParaRPr lang="en-US"/>
          </a:p>
        </p:txBody>
      </p:sp>
    </p:spTree>
    <p:extLst>
      <p:ext uri="{BB962C8B-B14F-4D97-AF65-F5344CB8AC3E}">
        <p14:creationId xmlns:p14="http://schemas.microsoft.com/office/powerpoint/2010/main" val="83009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0"/>
            <a:ext cx="12179915" cy="824034"/>
          </a:xfrm>
          <a:custGeom>
            <a:avLst/>
            <a:gdLst/>
            <a:ahLst/>
            <a:cxnLst/>
            <a:rect l="l" t="t" r="r" b="b"/>
            <a:pathLst>
              <a:path w="5760085" h="389890">
                <a:moveTo>
                  <a:pt x="5759996" y="0"/>
                </a:moveTo>
                <a:lnTo>
                  <a:pt x="0" y="0"/>
                </a:lnTo>
                <a:lnTo>
                  <a:pt x="0" y="389623"/>
                </a:lnTo>
                <a:lnTo>
                  <a:pt x="5759996" y="389623"/>
                </a:lnTo>
                <a:lnTo>
                  <a:pt x="5759996" y="0"/>
                </a:lnTo>
                <a:close/>
              </a:path>
            </a:pathLst>
          </a:custGeom>
          <a:solidFill>
            <a:srgbClr val="0C264C"/>
          </a:solidFill>
        </p:spPr>
        <p:txBody>
          <a:bodyPr wrap="square" lIns="0" tIns="0" rIns="0" bIns="0" rtlCol="0"/>
          <a:lstStyle/>
          <a:p>
            <a:endParaRPr sz="3804"/>
          </a:p>
        </p:txBody>
      </p:sp>
      <p:sp>
        <p:nvSpPr>
          <p:cNvPr id="2" name="Holder 2"/>
          <p:cNvSpPr>
            <a:spLocks noGrp="1"/>
          </p:cNvSpPr>
          <p:nvPr>
            <p:ph type="title"/>
          </p:nvPr>
        </p:nvSpPr>
        <p:spPr>
          <a:xfrm>
            <a:off x="201516" y="128721"/>
            <a:ext cx="10591464" cy="261610"/>
          </a:xfrm>
          <a:prstGeom prst="rect">
            <a:avLst/>
          </a:prstGeom>
        </p:spPr>
        <p:txBody>
          <a:bodyPr wrap="square" lIns="0" tIns="0" rIns="0" bIns="0">
            <a:spAutoFit/>
          </a:bodyPr>
          <a:lstStyle>
            <a:lvl1pPr>
              <a:defRPr sz="1700" b="0" i="0">
                <a:solidFill>
                  <a:schemeClr val="bg1"/>
                </a:solidFill>
                <a:latin typeface="Tahoma"/>
                <a:cs typeface="Tahoma"/>
              </a:defRPr>
            </a:lvl1pPr>
          </a:lstStyle>
          <a:p>
            <a:endParaRPr/>
          </a:p>
        </p:txBody>
      </p:sp>
      <p:sp>
        <p:nvSpPr>
          <p:cNvPr id="3" name="Holder 3"/>
          <p:cNvSpPr>
            <a:spLocks noGrp="1"/>
          </p:cNvSpPr>
          <p:nvPr>
            <p:ph type="body" idx="1"/>
          </p:nvPr>
        </p:nvSpPr>
        <p:spPr>
          <a:xfrm>
            <a:off x="4444321" y="2905267"/>
            <a:ext cx="6148367" cy="169277"/>
          </a:xfrm>
          <a:prstGeom prst="rect">
            <a:avLst/>
          </a:prstGeom>
        </p:spPr>
        <p:txBody>
          <a:bodyPr wrap="square" lIns="0" tIns="0" rIns="0" bIns="0">
            <a:spAutoFit/>
          </a:bodyPr>
          <a:lstStyle>
            <a:lvl1pPr>
              <a:defRPr sz="11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4145280" y="6377939"/>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3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a:xfrm>
            <a:off x="11445333" y="6605206"/>
            <a:ext cx="591500" cy="359073"/>
          </a:xfrm>
          <a:prstGeom prst="rect">
            <a:avLst/>
          </a:prstGeom>
        </p:spPr>
        <p:txBody>
          <a:bodyPr wrap="square" lIns="0" tIns="0" rIns="0" bIns="0">
            <a:spAutoFit/>
          </a:bodyPr>
          <a:lstStyle>
            <a:lvl1pPr>
              <a:defRPr sz="1268" b="0" i="0">
                <a:solidFill>
                  <a:schemeClr val="tx1"/>
                </a:solidFill>
                <a:latin typeface="Tahoma"/>
                <a:cs typeface="Tahoma"/>
              </a:defRPr>
            </a:lvl1pPr>
          </a:lstStyle>
          <a:p>
            <a:pPr marL="165075">
              <a:lnSpc>
                <a:spcPts val="1427"/>
              </a:lnSpc>
            </a:pPr>
            <a:fld id="{81D60167-4931-47E6-BA6A-407CBD079E47}" type="slidenum">
              <a:rPr lang="en-US" spc="-21" smtClean="0"/>
              <a:pPr marL="165075">
                <a:lnSpc>
                  <a:spcPts val="1427"/>
                </a:lnSpc>
              </a:pPr>
              <a:t>‹#›</a:t>
            </a:fld>
            <a:r>
              <a:rPr lang="en-US" spc="-180"/>
              <a:t> </a:t>
            </a:r>
            <a:r>
              <a:rPr lang="en-US" spc="190"/>
              <a:t>/</a:t>
            </a:r>
            <a:r>
              <a:rPr lang="en-US" spc="-180"/>
              <a:t> </a:t>
            </a:r>
            <a:r>
              <a:rPr lang="en-US" spc="-53"/>
              <a:t>22</a:t>
            </a:r>
            <a:endParaRPr lang="en-US" spc="-53" dirty="0"/>
          </a:p>
        </p:txBody>
      </p:sp>
    </p:spTree>
    <p:extLst>
      <p:ext uri="{BB962C8B-B14F-4D97-AF65-F5344CB8AC3E}">
        <p14:creationId xmlns:p14="http://schemas.microsoft.com/office/powerpoint/2010/main" val="310357319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txStyles>
    <p:titleStyle>
      <a:lvl1pPr>
        <a:defRPr>
          <a:latin typeface="+mj-lt"/>
          <a:ea typeface="+mj-ea"/>
          <a:cs typeface="+mj-cs"/>
        </a:defRPr>
      </a:lvl1pPr>
    </p:titleStyle>
    <p:bodyStyle>
      <a:lvl1pPr marL="0">
        <a:defRPr>
          <a:latin typeface="+mn-lt"/>
          <a:ea typeface="+mn-ea"/>
          <a:cs typeface="+mn-cs"/>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p:bodyStyle>
    <p:otherStyle>
      <a:lvl1pPr marL="0">
        <a:defRPr>
          <a:latin typeface="+mn-lt"/>
          <a:ea typeface="+mn-ea"/>
          <a:cs typeface="+mn-cs"/>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slide" Target="slide102.xml"/><Relationship Id="rId7" Type="http://schemas.openxmlformats.org/officeDocument/2006/relationships/hyperlink" Target="https://www.science.org/doi/10.1126/sciadv.adp1528" TargetMode="External"/><Relationship Id="rId2" Type="http://schemas.openxmlformats.org/officeDocument/2006/relationships/slide" Target="slide101.xml"/><Relationship Id="rId1" Type="http://schemas.openxmlformats.org/officeDocument/2006/relationships/slideLayout" Target="../slideLayouts/slideLayout20.xml"/><Relationship Id="rId6" Type="http://schemas.openxmlformats.org/officeDocument/2006/relationships/slide" Target="slide119.xml"/><Relationship Id="rId5" Type="http://schemas.openxmlformats.org/officeDocument/2006/relationships/slide" Target="slide118.xml"/><Relationship Id="rId4" Type="http://schemas.openxmlformats.org/officeDocument/2006/relationships/slide" Target="slide1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52.png"/></Relationships>
</file>

<file path=ppt/slides/_rels/slide7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5.emf"/></Relationships>
</file>

<file path=ppt/slides/_rels/slide8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64.png"/><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6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5C7F-ADC3-8842-F9F4-E8013D124E58}"/>
              </a:ext>
            </a:extLst>
          </p:cNvPr>
          <p:cNvSpPr>
            <a:spLocks noGrp="1"/>
          </p:cNvSpPr>
          <p:nvPr>
            <p:ph type="ctrTitle"/>
          </p:nvPr>
        </p:nvSpPr>
        <p:spPr>
          <a:xfrm>
            <a:off x="-1" y="868362"/>
            <a:ext cx="11874843" cy="2387600"/>
          </a:xfrm>
        </p:spPr>
        <p:txBody>
          <a:bodyPr/>
          <a:lstStyle/>
          <a:p>
            <a:r>
              <a:rPr lang="en-US" dirty="0"/>
              <a:t>Lecture </a:t>
            </a:r>
            <a:r>
              <a:rPr lang="en-US" altLang="zh-CN" dirty="0"/>
              <a:t>7</a:t>
            </a:r>
            <a:r>
              <a:rPr lang="en-US" dirty="0"/>
              <a:t>: </a:t>
            </a:r>
            <a:r>
              <a:rPr lang="en-US" altLang="zh-CN" dirty="0"/>
              <a:t>LLM-based</a:t>
            </a:r>
            <a:r>
              <a:rPr lang="zh-CN" altLang="en-US" dirty="0"/>
              <a:t> </a:t>
            </a:r>
            <a:r>
              <a:rPr lang="en-US" altLang="zh-CN" dirty="0"/>
              <a:t>Multi-agent</a:t>
            </a:r>
            <a:r>
              <a:rPr lang="zh-CN" altLang="en-US" dirty="0"/>
              <a:t> </a:t>
            </a:r>
            <a:r>
              <a:rPr lang="en-US" altLang="zh-CN" dirty="0"/>
              <a:t>Systems</a:t>
            </a:r>
            <a:endParaRPr lang="en-US" dirty="0"/>
          </a:p>
        </p:txBody>
      </p:sp>
      <p:sp>
        <p:nvSpPr>
          <p:cNvPr id="3" name="Subtitle 2">
            <a:extLst>
              <a:ext uri="{FF2B5EF4-FFF2-40B4-BE49-F238E27FC236}">
                <a16:creationId xmlns:a16="http://schemas.microsoft.com/office/drawing/2014/main" id="{CF2B169D-E6CD-99E4-52B8-EE7E3BEC8769}"/>
              </a:ext>
            </a:extLst>
          </p:cNvPr>
          <p:cNvSpPr>
            <a:spLocks noGrp="1"/>
          </p:cNvSpPr>
          <p:nvPr>
            <p:ph type="subTitle" idx="1"/>
          </p:nvPr>
        </p:nvSpPr>
        <p:spPr>
          <a:xfrm>
            <a:off x="1524000" y="4240865"/>
            <a:ext cx="9144000" cy="1655762"/>
          </a:xfrm>
        </p:spPr>
        <p:txBody>
          <a:bodyPr>
            <a:noAutofit/>
          </a:bodyPr>
          <a:lstStyle/>
          <a:p>
            <a:r>
              <a:rPr lang="en-US" sz="3200" dirty="0"/>
              <a:t>Instructor: </a:t>
            </a:r>
            <a:r>
              <a:rPr lang="en-US" sz="3200" dirty="0" err="1"/>
              <a:t>Zhanzhan</a:t>
            </a:r>
            <a:r>
              <a:rPr lang="en-US" sz="3200" dirty="0"/>
              <a:t> Zhao</a:t>
            </a:r>
          </a:p>
          <a:p>
            <a:endParaRPr lang="en-US" sz="3200" dirty="0"/>
          </a:p>
        </p:txBody>
      </p:sp>
    </p:spTree>
    <p:extLst>
      <p:ext uri="{BB962C8B-B14F-4D97-AF65-F5344CB8AC3E}">
        <p14:creationId xmlns:p14="http://schemas.microsoft.com/office/powerpoint/2010/main" val="2734883860"/>
      </p:ext>
    </p:extLst>
  </p:cSld>
  <p:clrMapOvr>
    <a:masterClrMapping/>
  </p:clrMapOvr>
  <mc:AlternateContent xmlns:mc="http://schemas.openxmlformats.org/markup-compatibility/2006" xmlns:p14="http://schemas.microsoft.com/office/powerpoint/2010/main">
    <mc:Choice Requires="p14">
      <p:transition spd="slow" p14:dur="2000" advTm="6629"/>
    </mc:Choice>
    <mc:Fallback xmlns="">
      <p:transition spd="slow" advTm="66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86DFF161-D424-CC1A-18F7-865B955BFC6A}"/>
              </a:ext>
            </a:extLst>
          </p:cNvPr>
          <p:cNvPicPr>
            <a:picLocks noChangeAspect="1"/>
          </p:cNvPicPr>
          <p:nvPr/>
        </p:nvPicPr>
        <p:blipFill>
          <a:blip r:embed="rId2"/>
          <a:stretch>
            <a:fillRect/>
          </a:stretch>
        </p:blipFill>
        <p:spPr>
          <a:xfrm>
            <a:off x="1796143" y="200479"/>
            <a:ext cx="4533900" cy="5702300"/>
          </a:xfrm>
          <a:prstGeom prst="rect">
            <a:avLst/>
          </a:prstGeom>
        </p:spPr>
      </p:pic>
      <p:pic>
        <p:nvPicPr>
          <p:cNvPr id="5" name="Picture 4" descr="A diagram of an evaluation&#10;&#10;AI-generated content may be incorrect.">
            <a:extLst>
              <a:ext uri="{FF2B5EF4-FFF2-40B4-BE49-F238E27FC236}">
                <a16:creationId xmlns:a16="http://schemas.microsoft.com/office/drawing/2014/main" id="{792905C6-A2A6-F8AB-55D4-4D0DFA3790A3}"/>
              </a:ext>
            </a:extLst>
          </p:cNvPr>
          <p:cNvPicPr>
            <a:picLocks noChangeAspect="1"/>
          </p:cNvPicPr>
          <p:nvPr/>
        </p:nvPicPr>
        <p:blipFill>
          <a:blip r:embed="rId3"/>
          <a:stretch>
            <a:fillRect/>
          </a:stretch>
        </p:blipFill>
        <p:spPr>
          <a:xfrm>
            <a:off x="322943" y="482564"/>
            <a:ext cx="1473200" cy="5499100"/>
          </a:xfrm>
          <a:prstGeom prst="rect">
            <a:avLst/>
          </a:prstGeom>
        </p:spPr>
      </p:pic>
      <p:pic>
        <p:nvPicPr>
          <p:cNvPr id="7" name="Picture 6" descr="A table with numbers and text&#10;&#10;AI-generated content may be incorrect.">
            <a:extLst>
              <a:ext uri="{FF2B5EF4-FFF2-40B4-BE49-F238E27FC236}">
                <a16:creationId xmlns:a16="http://schemas.microsoft.com/office/drawing/2014/main" id="{63BF2366-4B40-AEC1-31CD-E947978833E2}"/>
              </a:ext>
            </a:extLst>
          </p:cNvPr>
          <p:cNvPicPr>
            <a:picLocks noChangeAspect="1"/>
          </p:cNvPicPr>
          <p:nvPr/>
        </p:nvPicPr>
        <p:blipFill>
          <a:blip r:embed="rId4"/>
          <a:srcRect r="5194"/>
          <a:stretch/>
        </p:blipFill>
        <p:spPr>
          <a:xfrm>
            <a:off x="6378121" y="2197028"/>
            <a:ext cx="5697765" cy="2070172"/>
          </a:xfrm>
          <a:prstGeom prst="rect">
            <a:avLst/>
          </a:prstGeom>
        </p:spPr>
      </p:pic>
      <p:sp>
        <p:nvSpPr>
          <p:cNvPr id="11" name="TextBox 10">
            <a:extLst>
              <a:ext uri="{FF2B5EF4-FFF2-40B4-BE49-F238E27FC236}">
                <a16:creationId xmlns:a16="http://schemas.microsoft.com/office/drawing/2014/main" id="{EA9B383C-6AB4-FAEA-97AF-E21A0543BB22}"/>
              </a:ext>
            </a:extLst>
          </p:cNvPr>
          <p:cNvSpPr txBox="1"/>
          <p:nvPr/>
        </p:nvSpPr>
        <p:spPr>
          <a:xfrm>
            <a:off x="569686" y="6052270"/>
            <a:ext cx="7253514" cy="646331"/>
          </a:xfrm>
          <a:prstGeom prst="rect">
            <a:avLst/>
          </a:prstGeom>
          <a:noFill/>
        </p:spPr>
        <p:txBody>
          <a:bodyPr wrap="square">
            <a:spAutoFit/>
          </a:bodyPr>
          <a:lstStyle/>
          <a:p>
            <a:r>
              <a:rPr lang="en-US" sz="1800" b="0" dirty="0" err="1">
                <a:effectLst/>
                <a:latin typeface="NimbusRomNo9L"/>
              </a:rPr>
              <a:t>Reflexion</a:t>
            </a:r>
            <a:r>
              <a:rPr lang="en-US" sz="1800" b="0" dirty="0">
                <a:effectLst/>
                <a:latin typeface="NimbusRomNo9L"/>
              </a:rPr>
              <a:t>: Language Agents with Verbal Reinforcement Learning </a:t>
            </a:r>
            <a:endParaRPr lang="en-US" dirty="0"/>
          </a:p>
          <a:p>
            <a:r>
              <a:rPr lang="en-US" dirty="0"/>
              <a:t>https://</a:t>
            </a:r>
            <a:r>
              <a:rPr lang="en-US" dirty="0" err="1"/>
              <a:t>arxiv.org</a:t>
            </a:r>
            <a:r>
              <a:rPr lang="en-US" dirty="0"/>
              <a:t>/pdf/2303.11366</a:t>
            </a:r>
          </a:p>
        </p:txBody>
      </p:sp>
      <p:sp>
        <p:nvSpPr>
          <p:cNvPr id="12" name="TextBox 11">
            <a:extLst>
              <a:ext uri="{FF2B5EF4-FFF2-40B4-BE49-F238E27FC236}">
                <a16:creationId xmlns:a16="http://schemas.microsoft.com/office/drawing/2014/main" id="{5C8FA482-5F5C-739E-A31D-AAB138EE84BE}"/>
              </a:ext>
            </a:extLst>
          </p:cNvPr>
          <p:cNvSpPr txBox="1"/>
          <p:nvPr/>
        </p:nvSpPr>
        <p:spPr>
          <a:xfrm>
            <a:off x="6779890" y="482564"/>
            <a:ext cx="4894225" cy="584775"/>
          </a:xfrm>
          <a:prstGeom prst="rect">
            <a:avLst/>
          </a:prstGeom>
          <a:noFill/>
        </p:spPr>
        <p:txBody>
          <a:bodyPr wrap="none" rtlCol="0">
            <a:spAutoFit/>
          </a:bodyPr>
          <a:lstStyle/>
          <a:p>
            <a:r>
              <a:rPr lang="en-US" altLang="zh-CN" sz="3200" b="1" dirty="0"/>
              <a:t>Self-reflection</a:t>
            </a:r>
            <a:r>
              <a:rPr lang="zh-CN" altLang="en-US" sz="3200" b="1" dirty="0"/>
              <a:t> </a:t>
            </a:r>
            <a:r>
              <a:rPr lang="en-US" altLang="zh-CN" sz="3200" b="1" dirty="0"/>
              <a:t>Prompting</a:t>
            </a:r>
            <a:endParaRPr lang="en-US" sz="3200" b="1" dirty="0"/>
          </a:p>
        </p:txBody>
      </p:sp>
    </p:spTree>
    <p:extLst>
      <p:ext uri="{BB962C8B-B14F-4D97-AF65-F5344CB8AC3E}">
        <p14:creationId xmlns:p14="http://schemas.microsoft.com/office/powerpoint/2010/main" val="25156725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400" y="128722"/>
            <a:ext cx="1705777" cy="585433"/>
          </a:xfrm>
          <a:prstGeom prst="rect">
            <a:avLst/>
          </a:prstGeom>
        </p:spPr>
        <p:txBody>
          <a:bodyPr vert="horz" wrap="square" lIns="0" tIns="32210" rIns="0" bIns="0" rtlCol="0">
            <a:spAutoFit/>
          </a:bodyPr>
          <a:lstStyle/>
          <a:p>
            <a:pPr marL="26841">
              <a:spcBef>
                <a:spcPts val="254"/>
              </a:spcBef>
            </a:pPr>
            <a:r>
              <a:rPr spc="-211" dirty="0"/>
              <a:t>Overview</a:t>
            </a:r>
          </a:p>
        </p:txBody>
      </p:sp>
      <p:sp>
        <p:nvSpPr>
          <p:cNvPr id="5" name="object 5"/>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165075" defTabSz="1932584">
              <a:lnSpc>
                <a:spcPts val="1427"/>
              </a:lnSpc>
            </a:pPr>
            <a:fld id="{81D60167-4931-47E6-BA6A-407CBD079E47}" type="slidenum">
              <a:rPr kern="0" spc="-21" dirty="0">
                <a:solidFill>
                  <a:prstClr val="black"/>
                </a:solidFill>
              </a:rPr>
              <a:pPr marL="165075" defTabSz="1932584">
                <a:lnSpc>
                  <a:spcPts val="1427"/>
                </a:lnSpc>
              </a:pPr>
              <a:t>100</a:t>
            </a:fld>
            <a:r>
              <a:rPr kern="0" spc="-180" dirty="0">
                <a:solidFill>
                  <a:prstClr val="black"/>
                </a:solidFill>
              </a:rPr>
              <a:t> </a:t>
            </a:r>
            <a:r>
              <a:rPr kern="0" spc="190" dirty="0">
                <a:solidFill>
                  <a:prstClr val="black"/>
                </a:solidFill>
              </a:rPr>
              <a:t>/</a:t>
            </a:r>
            <a:r>
              <a:rPr kern="0" spc="-180" dirty="0">
                <a:solidFill>
                  <a:prstClr val="black"/>
                </a:solidFill>
              </a:rPr>
              <a:t> </a:t>
            </a:r>
            <a:r>
              <a:rPr kern="0" spc="-53" dirty="0">
                <a:solidFill>
                  <a:prstClr val="black"/>
                </a:solidFill>
              </a:rPr>
              <a:t>22</a:t>
            </a:r>
          </a:p>
        </p:txBody>
      </p:sp>
      <p:sp>
        <p:nvSpPr>
          <p:cNvPr id="3" name="object 3"/>
          <p:cNvSpPr txBox="1"/>
          <p:nvPr/>
        </p:nvSpPr>
        <p:spPr>
          <a:xfrm>
            <a:off x="268955" y="1125847"/>
            <a:ext cx="7312963" cy="3517147"/>
          </a:xfrm>
          <a:prstGeom prst="rect">
            <a:avLst/>
          </a:prstGeom>
        </p:spPr>
        <p:txBody>
          <a:bodyPr vert="horz" wrap="square" lIns="0" tIns="263047" rIns="0" bIns="0" rtlCol="0">
            <a:spAutoFit/>
          </a:bodyPr>
          <a:lstStyle/>
          <a:p>
            <a:pPr marL="485830" indent="-458989" defTabSz="1932584">
              <a:spcBef>
                <a:spcPts val="2071"/>
              </a:spcBef>
              <a:buFontTx/>
              <a:buAutoNum type="arabicPeriod"/>
              <a:tabLst>
                <a:tab pos="485830" algn="l"/>
              </a:tabLst>
            </a:pPr>
            <a:r>
              <a:rPr sz="2959" kern="0" spc="-137" dirty="0">
                <a:solidFill>
                  <a:srgbClr val="0C264C"/>
                </a:solidFill>
                <a:latin typeface="Tahoma"/>
                <a:cs typeface="Tahoma"/>
                <a:hlinkClick r:id="rId2" action="ppaction://hlinksldjump"/>
              </a:rPr>
              <a:t>Research</a:t>
            </a:r>
            <a:r>
              <a:rPr sz="2959" kern="0" spc="42" dirty="0">
                <a:solidFill>
                  <a:srgbClr val="0C264C"/>
                </a:solidFill>
                <a:latin typeface="Tahoma"/>
                <a:cs typeface="Tahoma"/>
                <a:hlinkClick r:id="rId2" action="ppaction://hlinksldjump"/>
              </a:rPr>
              <a:t> </a:t>
            </a:r>
            <a:r>
              <a:rPr sz="2959" kern="0" spc="-21" dirty="0">
                <a:solidFill>
                  <a:srgbClr val="0C264C"/>
                </a:solidFill>
                <a:latin typeface="Tahoma"/>
                <a:cs typeface="Tahoma"/>
                <a:hlinkClick r:id="rId2" action="ppaction://hlinksldjump"/>
              </a:rPr>
              <a:t>Background</a:t>
            </a:r>
            <a:endParaRPr sz="2959" kern="0">
              <a:solidFill>
                <a:sysClr val="windowText" lastClr="000000"/>
              </a:solidFill>
              <a:latin typeface="Tahoma"/>
              <a:cs typeface="Tahoma"/>
            </a:endParaRPr>
          </a:p>
          <a:p>
            <a:pPr marL="485830" indent="-458989" defTabSz="1932584">
              <a:spcBef>
                <a:spcPts val="1870"/>
              </a:spcBef>
              <a:buFontTx/>
              <a:buAutoNum type="arabicPeriod"/>
              <a:tabLst>
                <a:tab pos="485830" algn="l"/>
              </a:tabLst>
            </a:pPr>
            <a:r>
              <a:rPr sz="2959" kern="0" spc="-21" dirty="0">
                <a:solidFill>
                  <a:srgbClr val="0C264C"/>
                </a:solidFill>
                <a:latin typeface="Tahoma"/>
                <a:cs typeface="Tahoma"/>
                <a:hlinkClick r:id="rId3" action="ppaction://hlinksldjump"/>
              </a:rPr>
              <a:t>Study</a:t>
            </a:r>
            <a:r>
              <a:rPr sz="2959" kern="0" spc="-148" dirty="0">
                <a:solidFill>
                  <a:srgbClr val="0C264C"/>
                </a:solidFill>
                <a:latin typeface="Tahoma"/>
                <a:cs typeface="Tahoma"/>
                <a:hlinkClick r:id="rId3" action="ppaction://hlinksldjump"/>
              </a:rPr>
              <a:t> </a:t>
            </a:r>
            <a:r>
              <a:rPr sz="2959" kern="0" dirty="0">
                <a:solidFill>
                  <a:srgbClr val="0C264C"/>
                </a:solidFill>
                <a:latin typeface="Tahoma"/>
                <a:cs typeface="Tahoma"/>
                <a:hlinkClick r:id="rId3" action="ppaction://hlinksldjump"/>
              </a:rPr>
              <a:t>1:</a:t>
            </a:r>
            <a:r>
              <a:rPr sz="2959" kern="0" spc="127" dirty="0">
                <a:solidFill>
                  <a:srgbClr val="0C264C"/>
                </a:solidFill>
                <a:latin typeface="Tahoma"/>
                <a:cs typeface="Tahoma"/>
                <a:hlinkClick r:id="rId3" action="ppaction://hlinksldjump"/>
              </a:rPr>
              <a:t> </a:t>
            </a:r>
            <a:r>
              <a:rPr sz="2959" kern="0" spc="169" dirty="0">
                <a:solidFill>
                  <a:srgbClr val="0C264C"/>
                </a:solidFill>
                <a:latin typeface="Tahoma"/>
                <a:cs typeface="Tahoma"/>
                <a:hlinkClick r:id="rId3" action="ppaction://hlinksldjump"/>
              </a:rPr>
              <a:t>LLM</a:t>
            </a:r>
            <a:r>
              <a:rPr sz="2959" kern="0" spc="-137" dirty="0">
                <a:solidFill>
                  <a:srgbClr val="0C264C"/>
                </a:solidFill>
                <a:latin typeface="Tahoma"/>
                <a:cs typeface="Tahoma"/>
                <a:hlinkClick r:id="rId3" action="ppaction://hlinksldjump"/>
              </a:rPr>
              <a:t> </a:t>
            </a:r>
            <a:r>
              <a:rPr sz="2959" kern="0" spc="-106" dirty="0">
                <a:solidFill>
                  <a:srgbClr val="0C264C"/>
                </a:solidFill>
                <a:latin typeface="Tahoma"/>
                <a:cs typeface="Tahoma"/>
                <a:hlinkClick r:id="rId3" action="ppaction://hlinksldjump"/>
              </a:rPr>
              <a:t>Ensemble</a:t>
            </a:r>
            <a:r>
              <a:rPr sz="2959" kern="0" spc="-127" dirty="0">
                <a:solidFill>
                  <a:srgbClr val="0C264C"/>
                </a:solidFill>
                <a:latin typeface="Tahoma"/>
                <a:cs typeface="Tahoma"/>
                <a:hlinkClick r:id="rId3" action="ppaction://hlinksldjump"/>
              </a:rPr>
              <a:t> </a:t>
            </a:r>
            <a:r>
              <a:rPr sz="2959" kern="0" dirty="0">
                <a:solidFill>
                  <a:srgbClr val="0C264C"/>
                </a:solidFill>
                <a:latin typeface="Tahoma"/>
                <a:cs typeface="Tahoma"/>
                <a:hlinkClick r:id="rId3" action="ppaction://hlinksldjump"/>
              </a:rPr>
              <a:t>vs.</a:t>
            </a:r>
            <a:r>
              <a:rPr sz="2959" kern="0" spc="127" dirty="0">
                <a:solidFill>
                  <a:srgbClr val="0C264C"/>
                </a:solidFill>
                <a:latin typeface="Tahoma"/>
                <a:cs typeface="Tahoma"/>
                <a:hlinkClick r:id="rId3" action="ppaction://hlinksldjump"/>
              </a:rPr>
              <a:t> </a:t>
            </a:r>
            <a:r>
              <a:rPr sz="2959" kern="0" spc="-53" dirty="0">
                <a:solidFill>
                  <a:srgbClr val="0C264C"/>
                </a:solidFill>
                <a:latin typeface="Tahoma"/>
                <a:cs typeface="Tahoma"/>
                <a:hlinkClick r:id="rId3" action="ppaction://hlinksldjump"/>
              </a:rPr>
              <a:t>Human</a:t>
            </a:r>
            <a:r>
              <a:rPr sz="2959" kern="0" spc="-137" dirty="0">
                <a:solidFill>
                  <a:srgbClr val="0C264C"/>
                </a:solidFill>
                <a:latin typeface="Tahoma"/>
                <a:cs typeface="Tahoma"/>
                <a:hlinkClick r:id="rId3" action="ppaction://hlinksldjump"/>
              </a:rPr>
              <a:t> </a:t>
            </a:r>
            <a:r>
              <a:rPr sz="2959" kern="0" spc="-42" dirty="0">
                <a:solidFill>
                  <a:srgbClr val="0C264C"/>
                </a:solidFill>
                <a:latin typeface="Tahoma"/>
                <a:cs typeface="Tahoma"/>
                <a:hlinkClick r:id="rId3" action="ppaction://hlinksldjump"/>
              </a:rPr>
              <a:t>Crowd</a:t>
            </a:r>
            <a:endParaRPr sz="2959" kern="0">
              <a:solidFill>
                <a:sysClr val="windowText" lastClr="000000"/>
              </a:solidFill>
              <a:latin typeface="Tahoma"/>
              <a:cs typeface="Tahoma"/>
            </a:endParaRPr>
          </a:p>
          <a:p>
            <a:pPr marL="485830" indent="-458989" defTabSz="1932584">
              <a:spcBef>
                <a:spcPts val="1881"/>
              </a:spcBef>
              <a:buFontTx/>
              <a:buAutoNum type="arabicPeriod"/>
              <a:tabLst>
                <a:tab pos="485830" algn="l"/>
              </a:tabLst>
            </a:pPr>
            <a:r>
              <a:rPr sz="2959" kern="0" spc="-21" dirty="0">
                <a:solidFill>
                  <a:srgbClr val="0C264C"/>
                </a:solidFill>
                <a:latin typeface="Tahoma"/>
                <a:cs typeface="Tahoma"/>
                <a:hlinkClick r:id="rId4" action="ppaction://hlinksldjump"/>
              </a:rPr>
              <a:t>Study</a:t>
            </a:r>
            <a:r>
              <a:rPr sz="2959" kern="0" spc="-85" dirty="0">
                <a:solidFill>
                  <a:srgbClr val="0C264C"/>
                </a:solidFill>
                <a:latin typeface="Tahoma"/>
                <a:cs typeface="Tahoma"/>
                <a:hlinkClick r:id="rId4" action="ppaction://hlinksldjump"/>
              </a:rPr>
              <a:t> </a:t>
            </a:r>
            <a:r>
              <a:rPr sz="2959" kern="0" dirty="0">
                <a:solidFill>
                  <a:srgbClr val="0C264C"/>
                </a:solidFill>
                <a:latin typeface="Tahoma"/>
                <a:cs typeface="Tahoma"/>
                <a:hlinkClick r:id="rId4" action="ppaction://hlinksldjump"/>
              </a:rPr>
              <a:t>2:</a:t>
            </a:r>
            <a:r>
              <a:rPr sz="2959" kern="0" spc="201" dirty="0">
                <a:solidFill>
                  <a:srgbClr val="0C264C"/>
                </a:solidFill>
                <a:latin typeface="Tahoma"/>
                <a:cs typeface="Tahoma"/>
                <a:hlinkClick r:id="rId4" action="ppaction://hlinksldjump"/>
              </a:rPr>
              <a:t> </a:t>
            </a:r>
            <a:r>
              <a:rPr sz="2959" kern="0" spc="-116" dirty="0">
                <a:solidFill>
                  <a:srgbClr val="0C264C"/>
                </a:solidFill>
                <a:latin typeface="Tahoma"/>
                <a:cs typeface="Tahoma"/>
                <a:hlinkClick r:id="rId4" action="ppaction://hlinksldjump"/>
              </a:rPr>
              <a:t>Human-</a:t>
            </a:r>
            <a:r>
              <a:rPr sz="2959" kern="0" spc="-63" dirty="0">
                <a:solidFill>
                  <a:srgbClr val="0C264C"/>
                </a:solidFill>
                <a:latin typeface="Tahoma"/>
                <a:cs typeface="Tahoma"/>
                <a:hlinkClick r:id="rId4" action="ppaction://hlinksldjump"/>
              </a:rPr>
              <a:t>Assisted</a:t>
            </a:r>
            <a:r>
              <a:rPr sz="2959" kern="0" spc="-74" dirty="0">
                <a:solidFill>
                  <a:srgbClr val="0C264C"/>
                </a:solidFill>
                <a:latin typeface="Tahoma"/>
                <a:cs typeface="Tahoma"/>
                <a:hlinkClick r:id="rId4" action="ppaction://hlinksldjump"/>
              </a:rPr>
              <a:t> </a:t>
            </a:r>
            <a:r>
              <a:rPr sz="2959" kern="0" spc="169" dirty="0">
                <a:solidFill>
                  <a:srgbClr val="0C264C"/>
                </a:solidFill>
                <a:latin typeface="Tahoma"/>
                <a:cs typeface="Tahoma"/>
                <a:hlinkClick r:id="rId4" action="ppaction://hlinksldjump"/>
              </a:rPr>
              <a:t>LLM</a:t>
            </a:r>
            <a:r>
              <a:rPr sz="2959" kern="0" spc="-74" dirty="0">
                <a:solidFill>
                  <a:srgbClr val="0C264C"/>
                </a:solidFill>
                <a:latin typeface="Tahoma"/>
                <a:cs typeface="Tahoma"/>
                <a:hlinkClick r:id="rId4" action="ppaction://hlinksldjump"/>
              </a:rPr>
              <a:t> </a:t>
            </a:r>
            <a:r>
              <a:rPr sz="2959" kern="0" spc="-53" dirty="0">
                <a:solidFill>
                  <a:srgbClr val="0C264C"/>
                </a:solidFill>
                <a:latin typeface="Tahoma"/>
                <a:cs typeface="Tahoma"/>
                <a:hlinkClick r:id="rId4" action="ppaction://hlinksldjump"/>
              </a:rPr>
              <a:t>Forecasting</a:t>
            </a:r>
            <a:endParaRPr sz="2959" kern="0">
              <a:solidFill>
                <a:sysClr val="windowText" lastClr="000000"/>
              </a:solidFill>
              <a:latin typeface="Tahoma"/>
              <a:cs typeface="Tahoma"/>
            </a:endParaRPr>
          </a:p>
          <a:p>
            <a:pPr marL="485830" indent="-458989" defTabSz="1932584">
              <a:spcBef>
                <a:spcPts val="1870"/>
              </a:spcBef>
              <a:buFontTx/>
              <a:buAutoNum type="arabicPeriod"/>
              <a:tabLst>
                <a:tab pos="485830" algn="l"/>
              </a:tabLst>
            </a:pPr>
            <a:r>
              <a:rPr sz="2959" kern="0" spc="-21" dirty="0">
                <a:solidFill>
                  <a:srgbClr val="0C264C"/>
                </a:solidFill>
                <a:latin typeface="Tahoma"/>
                <a:cs typeface="Tahoma"/>
                <a:hlinkClick r:id="rId5" action="ppaction://hlinksldjump"/>
              </a:rPr>
              <a:t>Summary</a:t>
            </a:r>
            <a:endParaRPr sz="2959" kern="0">
              <a:solidFill>
                <a:sysClr val="windowText" lastClr="000000"/>
              </a:solidFill>
              <a:latin typeface="Tahoma"/>
              <a:cs typeface="Tahoma"/>
            </a:endParaRPr>
          </a:p>
          <a:p>
            <a:pPr marL="485830" indent="-458989" defTabSz="1932584">
              <a:spcBef>
                <a:spcPts val="1881"/>
              </a:spcBef>
              <a:buFontTx/>
              <a:buAutoNum type="arabicPeriod"/>
              <a:tabLst>
                <a:tab pos="485830" algn="l"/>
              </a:tabLst>
            </a:pPr>
            <a:r>
              <a:rPr sz="2959" kern="0" spc="-106" dirty="0">
                <a:solidFill>
                  <a:srgbClr val="0C264C"/>
                </a:solidFill>
                <a:latin typeface="Tahoma"/>
                <a:cs typeface="Tahoma"/>
                <a:hlinkClick r:id="rId6" action="ppaction://hlinksldjump"/>
              </a:rPr>
              <a:t>Insights</a:t>
            </a:r>
            <a:r>
              <a:rPr sz="2959" kern="0" spc="-127" dirty="0">
                <a:solidFill>
                  <a:srgbClr val="0C264C"/>
                </a:solidFill>
                <a:latin typeface="Tahoma"/>
                <a:cs typeface="Tahoma"/>
                <a:hlinkClick r:id="rId6" action="ppaction://hlinksldjump"/>
              </a:rPr>
              <a:t> </a:t>
            </a:r>
            <a:r>
              <a:rPr sz="2959" kern="0" spc="-63" dirty="0">
                <a:solidFill>
                  <a:srgbClr val="0C264C"/>
                </a:solidFill>
                <a:latin typeface="Tahoma"/>
                <a:cs typeface="Tahoma"/>
                <a:hlinkClick r:id="rId6" action="ppaction://hlinksldjump"/>
              </a:rPr>
              <a:t>and</a:t>
            </a:r>
            <a:r>
              <a:rPr sz="2959" kern="0" spc="-116" dirty="0">
                <a:solidFill>
                  <a:srgbClr val="0C264C"/>
                </a:solidFill>
                <a:latin typeface="Tahoma"/>
                <a:cs typeface="Tahoma"/>
                <a:hlinkClick r:id="rId6" action="ppaction://hlinksldjump"/>
              </a:rPr>
              <a:t> </a:t>
            </a:r>
            <a:r>
              <a:rPr sz="2959" kern="0" spc="-42" dirty="0">
                <a:solidFill>
                  <a:srgbClr val="0C264C"/>
                </a:solidFill>
                <a:latin typeface="Tahoma"/>
                <a:cs typeface="Tahoma"/>
                <a:hlinkClick r:id="rId6" action="ppaction://hlinksldjump"/>
              </a:rPr>
              <a:t>Future</a:t>
            </a:r>
            <a:r>
              <a:rPr sz="2959" kern="0" spc="-116" dirty="0">
                <a:solidFill>
                  <a:srgbClr val="0C264C"/>
                </a:solidFill>
                <a:latin typeface="Tahoma"/>
                <a:cs typeface="Tahoma"/>
                <a:hlinkClick r:id="rId6" action="ppaction://hlinksldjump"/>
              </a:rPr>
              <a:t> </a:t>
            </a:r>
            <a:r>
              <a:rPr sz="2959" kern="0" spc="-21" dirty="0">
                <a:solidFill>
                  <a:srgbClr val="0C264C"/>
                </a:solidFill>
                <a:latin typeface="Tahoma"/>
                <a:cs typeface="Tahoma"/>
                <a:hlinkClick r:id="rId6" action="ppaction://hlinksldjump"/>
              </a:rPr>
              <a:t>Directions</a:t>
            </a:r>
            <a:endParaRPr sz="2959" kern="0">
              <a:solidFill>
                <a:sysClr val="windowText" lastClr="000000"/>
              </a:solidFill>
              <a:latin typeface="Tahoma"/>
              <a:cs typeface="Tahoma"/>
            </a:endParaRPr>
          </a:p>
        </p:txBody>
      </p:sp>
      <p:sp>
        <p:nvSpPr>
          <p:cNvPr id="4" name="object 4"/>
          <p:cNvSpPr txBox="1"/>
          <p:nvPr/>
        </p:nvSpPr>
        <p:spPr>
          <a:xfrm>
            <a:off x="268954" y="5651443"/>
            <a:ext cx="6941209" cy="382183"/>
          </a:xfrm>
          <a:prstGeom prst="rect">
            <a:avLst/>
          </a:prstGeom>
        </p:spPr>
        <p:txBody>
          <a:bodyPr vert="horz" wrap="square" lIns="0" tIns="24157" rIns="0" bIns="0" rtlCol="0">
            <a:spAutoFit/>
          </a:bodyPr>
          <a:lstStyle/>
          <a:p>
            <a:pPr marL="26841" defTabSz="1932584">
              <a:spcBef>
                <a:spcPts val="190"/>
              </a:spcBef>
            </a:pPr>
            <a:r>
              <a:rPr sz="2325" b="1" kern="0" spc="-74" dirty="0">
                <a:solidFill>
                  <a:sysClr val="windowText" lastClr="000000"/>
                </a:solidFill>
                <a:latin typeface="Arial"/>
                <a:cs typeface="Arial"/>
              </a:rPr>
              <a:t>Reference:</a:t>
            </a:r>
            <a:r>
              <a:rPr sz="2325" b="1" kern="0" spc="190" dirty="0">
                <a:solidFill>
                  <a:sysClr val="windowText" lastClr="000000"/>
                </a:solidFill>
                <a:latin typeface="Arial"/>
                <a:cs typeface="Arial"/>
              </a:rPr>
              <a:t> </a:t>
            </a:r>
            <a:r>
              <a:rPr sz="2325" kern="0" spc="-116" dirty="0">
                <a:solidFill>
                  <a:sysClr val="windowText" lastClr="000000"/>
                </a:solidFill>
                <a:latin typeface="Tahoma"/>
                <a:cs typeface="Tahoma"/>
                <a:hlinkClick r:id="rId7"/>
              </a:rPr>
              <a:t>Schoenegger</a:t>
            </a:r>
            <a:r>
              <a:rPr sz="2325" kern="0" spc="-63" dirty="0">
                <a:solidFill>
                  <a:sysClr val="windowText" lastClr="000000"/>
                </a:solidFill>
                <a:latin typeface="Tahoma"/>
                <a:cs typeface="Tahoma"/>
                <a:hlinkClick r:id="rId7"/>
              </a:rPr>
              <a:t> </a:t>
            </a:r>
            <a:r>
              <a:rPr sz="2325" kern="0" dirty="0">
                <a:solidFill>
                  <a:sysClr val="windowText" lastClr="000000"/>
                </a:solidFill>
                <a:latin typeface="Tahoma"/>
                <a:cs typeface="Tahoma"/>
                <a:hlinkClick r:id="rId7"/>
              </a:rPr>
              <a:t>et</a:t>
            </a:r>
            <a:r>
              <a:rPr sz="2325" kern="0" spc="-74" dirty="0">
                <a:solidFill>
                  <a:sysClr val="windowText" lastClr="000000"/>
                </a:solidFill>
                <a:latin typeface="Tahoma"/>
                <a:cs typeface="Tahoma"/>
                <a:hlinkClick r:id="rId7"/>
              </a:rPr>
              <a:t> </a:t>
            </a:r>
            <a:r>
              <a:rPr sz="2325" kern="0" spc="-21" dirty="0">
                <a:solidFill>
                  <a:sysClr val="windowText" lastClr="000000"/>
                </a:solidFill>
                <a:latin typeface="Tahoma"/>
                <a:cs typeface="Tahoma"/>
                <a:hlinkClick r:id="rId7"/>
              </a:rPr>
              <a:t>al.,</a:t>
            </a:r>
            <a:r>
              <a:rPr sz="2325" kern="0" spc="-85" dirty="0">
                <a:solidFill>
                  <a:sysClr val="windowText" lastClr="000000"/>
                </a:solidFill>
                <a:latin typeface="Tahoma"/>
                <a:cs typeface="Tahoma"/>
                <a:hlinkClick r:id="rId7"/>
              </a:rPr>
              <a:t> </a:t>
            </a:r>
            <a:r>
              <a:rPr sz="2325" kern="0" spc="-74" dirty="0">
                <a:solidFill>
                  <a:sysClr val="windowText" lastClr="000000"/>
                </a:solidFill>
                <a:latin typeface="Tahoma"/>
                <a:cs typeface="Tahoma"/>
                <a:hlinkClick r:id="rId7"/>
              </a:rPr>
              <a:t>Science </a:t>
            </a:r>
            <a:r>
              <a:rPr sz="2325" kern="0" spc="-85" dirty="0">
                <a:solidFill>
                  <a:sysClr val="windowText" lastClr="000000"/>
                </a:solidFill>
                <a:latin typeface="Tahoma"/>
                <a:cs typeface="Tahoma"/>
                <a:hlinkClick r:id="rId7"/>
              </a:rPr>
              <a:t>Advances,</a:t>
            </a:r>
            <a:r>
              <a:rPr sz="2325" kern="0" spc="-74" dirty="0">
                <a:solidFill>
                  <a:sysClr val="windowText" lastClr="000000"/>
                </a:solidFill>
                <a:latin typeface="Tahoma"/>
                <a:cs typeface="Tahoma"/>
                <a:hlinkClick r:id="rId7"/>
              </a:rPr>
              <a:t> </a:t>
            </a:r>
            <a:r>
              <a:rPr sz="2325" kern="0" spc="-42" dirty="0">
                <a:solidFill>
                  <a:sysClr val="windowText" lastClr="000000"/>
                </a:solidFill>
                <a:latin typeface="Tahoma"/>
                <a:cs typeface="Tahoma"/>
                <a:hlinkClick r:id="rId7"/>
              </a:rPr>
              <a:t>2024</a:t>
            </a:r>
            <a:endParaRPr sz="2325" kern="0">
              <a:solidFill>
                <a:sysClr val="windowText" lastClr="000000"/>
              </a:solidFill>
              <a:latin typeface="Tahoma"/>
              <a:cs typeface="Tahoma"/>
            </a:endParaRPr>
          </a:p>
        </p:txBody>
      </p:sp>
    </p:spTree>
  </p:cSld>
  <p:clrMapOvr>
    <a:masterClrMapping/>
  </p:clrMapOvr>
  <p:transition>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254" dirty="0"/>
              <a:t>Research</a:t>
            </a:r>
            <a:r>
              <a:rPr spc="63" dirty="0"/>
              <a:t> </a:t>
            </a:r>
            <a:r>
              <a:rPr spc="-169" dirty="0"/>
              <a:t>Background</a:t>
            </a:r>
          </a:p>
        </p:txBody>
      </p:sp>
      <p:sp>
        <p:nvSpPr>
          <p:cNvPr id="4" name="object 4"/>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165075" defTabSz="1932584">
              <a:lnSpc>
                <a:spcPts val="1427"/>
              </a:lnSpc>
            </a:pPr>
            <a:fld id="{81D60167-4931-47E6-BA6A-407CBD079E47}" type="slidenum">
              <a:rPr kern="0" spc="-21" dirty="0">
                <a:solidFill>
                  <a:prstClr val="black"/>
                </a:solidFill>
              </a:rPr>
              <a:pPr marL="165075" defTabSz="1932584">
                <a:lnSpc>
                  <a:spcPts val="1427"/>
                </a:lnSpc>
              </a:pPr>
              <a:t>101</a:t>
            </a:fld>
            <a:r>
              <a:rPr kern="0" spc="-180" dirty="0">
                <a:solidFill>
                  <a:prstClr val="black"/>
                </a:solidFill>
              </a:rPr>
              <a:t> </a:t>
            </a:r>
            <a:r>
              <a:rPr kern="0" spc="190" dirty="0">
                <a:solidFill>
                  <a:prstClr val="black"/>
                </a:solidFill>
              </a:rPr>
              <a:t>/</a:t>
            </a:r>
            <a:r>
              <a:rPr kern="0" spc="-180" dirty="0">
                <a:solidFill>
                  <a:prstClr val="black"/>
                </a:solidFill>
              </a:rPr>
              <a:t> </a:t>
            </a:r>
            <a:r>
              <a:rPr kern="0" spc="-53" dirty="0">
                <a:solidFill>
                  <a:prstClr val="black"/>
                </a:solidFill>
              </a:rPr>
              <a:t>22</a:t>
            </a:r>
          </a:p>
        </p:txBody>
      </p:sp>
      <p:sp>
        <p:nvSpPr>
          <p:cNvPr id="3" name="object 3"/>
          <p:cNvSpPr txBox="1"/>
          <p:nvPr/>
        </p:nvSpPr>
        <p:spPr>
          <a:xfrm>
            <a:off x="508085" y="2212647"/>
            <a:ext cx="11390185" cy="2460961"/>
          </a:xfrm>
          <a:prstGeom prst="rect">
            <a:avLst/>
          </a:prstGeom>
        </p:spPr>
        <p:txBody>
          <a:bodyPr vert="horz" wrap="square" lIns="0" tIns="14763" rIns="0" bIns="0" rtlCol="0">
            <a:spAutoFit/>
          </a:bodyPr>
          <a:lstStyle/>
          <a:p>
            <a:pPr marL="369070" marR="1198471" indent="-289888" defTabSz="1932584">
              <a:lnSpc>
                <a:spcPct val="102699"/>
              </a:lnSpc>
              <a:spcBef>
                <a:spcPts val="116"/>
              </a:spcBef>
              <a:buClr>
                <a:srgbClr val="0C264C"/>
              </a:buClr>
              <a:buFont typeface="Georgia"/>
              <a:buChar char="•"/>
              <a:tabLst>
                <a:tab pos="373096" algn="l"/>
              </a:tabLst>
            </a:pPr>
            <a:r>
              <a:rPr sz="2325" kern="0" dirty="0">
                <a:solidFill>
                  <a:sysClr val="windowText" lastClr="000000"/>
                </a:solidFill>
                <a:latin typeface="Tahoma"/>
                <a:cs typeface="Tahoma"/>
              </a:rPr>
              <a:t>The</a:t>
            </a:r>
            <a:r>
              <a:rPr sz="2325" kern="0" spc="-169" dirty="0">
                <a:solidFill>
                  <a:sysClr val="windowText" lastClr="000000"/>
                </a:solidFill>
                <a:latin typeface="Tahoma"/>
                <a:cs typeface="Tahoma"/>
              </a:rPr>
              <a:t> </a:t>
            </a:r>
            <a:r>
              <a:rPr sz="2325" kern="0" dirty="0">
                <a:solidFill>
                  <a:sysClr val="windowText" lastClr="000000"/>
                </a:solidFill>
                <a:latin typeface="Tahoma"/>
                <a:cs typeface="Tahoma"/>
              </a:rPr>
              <a:t>”Wisdom</a:t>
            </a:r>
            <a:r>
              <a:rPr sz="2325" kern="0" spc="-106"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106"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95" dirty="0">
                <a:solidFill>
                  <a:sysClr val="windowText" lastClr="000000"/>
                </a:solidFill>
                <a:latin typeface="Tahoma"/>
                <a:cs typeface="Tahoma"/>
              </a:rPr>
              <a:t> </a:t>
            </a:r>
            <a:r>
              <a:rPr sz="2325" kern="0" dirty="0">
                <a:solidFill>
                  <a:sysClr val="windowText" lastClr="000000"/>
                </a:solidFill>
                <a:latin typeface="Tahoma"/>
                <a:cs typeface="Tahoma"/>
              </a:rPr>
              <a:t>Crowd”</a:t>
            </a:r>
            <a:r>
              <a:rPr sz="2325" kern="0" spc="-116" dirty="0">
                <a:solidFill>
                  <a:sysClr val="windowText" lastClr="000000"/>
                </a:solidFill>
                <a:latin typeface="Tahoma"/>
                <a:cs typeface="Tahoma"/>
              </a:rPr>
              <a:t> </a:t>
            </a:r>
            <a:r>
              <a:rPr sz="2325" kern="0" spc="-63" dirty="0">
                <a:solidFill>
                  <a:sysClr val="windowText" lastClr="000000"/>
                </a:solidFill>
                <a:latin typeface="Tahoma"/>
                <a:cs typeface="Tahoma"/>
              </a:rPr>
              <a:t>effect</a:t>
            </a:r>
            <a:r>
              <a:rPr sz="2325" kern="0" spc="-106" dirty="0">
                <a:solidFill>
                  <a:sysClr val="windowText" lastClr="000000"/>
                </a:solidFill>
                <a:latin typeface="Tahoma"/>
                <a:cs typeface="Tahoma"/>
              </a:rPr>
              <a:t> </a:t>
            </a:r>
            <a:r>
              <a:rPr sz="2325" kern="0" spc="-116" dirty="0">
                <a:solidFill>
                  <a:sysClr val="windowText" lastClr="000000"/>
                </a:solidFill>
                <a:latin typeface="Tahoma"/>
                <a:cs typeface="Tahoma"/>
              </a:rPr>
              <a:t>suggests</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106" dirty="0">
                <a:solidFill>
                  <a:sysClr val="windowText" lastClr="000000"/>
                </a:solidFill>
                <a:latin typeface="Tahoma"/>
                <a:cs typeface="Tahoma"/>
              </a:rPr>
              <a:t> aggregated</a:t>
            </a:r>
            <a:r>
              <a:rPr sz="2325" kern="0" spc="-74"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106" dirty="0">
                <a:solidFill>
                  <a:sysClr val="windowText" lastClr="000000"/>
                </a:solidFill>
                <a:latin typeface="Tahoma"/>
                <a:cs typeface="Tahoma"/>
              </a:rPr>
              <a:t> </a:t>
            </a:r>
            <a:r>
              <a:rPr sz="2325" kern="0" spc="-74" dirty="0">
                <a:solidFill>
                  <a:sysClr val="windowText" lastClr="000000"/>
                </a:solidFill>
                <a:latin typeface="Tahoma"/>
                <a:cs typeface="Tahoma"/>
              </a:rPr>
              <a:t>predictions 	</a:t>
            </a:r>
            <a:r>
              <a:rPr sz="2325" kern="0" spc="-85" dirty="0">
                <a:solidFill>
                  <a:sysClr val="windowText" lastClr="000000"/>
                </a:solidFill>
                <a:latin typeface="Tahoma"/>
                <a:cs typeface="Tahoma"/>
              </a:rPr>
              <a:t>outperform</a:t>
            </a:r>
            <a:r>
              <a:rPr sz="2325" kern="0" spc="-11" dirty="0">
                <a:solidFill>
                  <a:sysClr val="windowText" lastClr="000000"/>
                </a:solidFill>
                <a:latin typeface="Tahoma"/>
                <a:cs typeface="Tahoma"/>
              </a:rPr>
              <a:t> </a:t>
            </a:r>
            <a:r>
              <a:rPr sz="2325" kern="0" spc="-53" dirty="0">
                <a:solidFill>
                  <a:sysClr val="windowText" lastClr="000000"/>
                </a:solidFill>
                <a:latin typeface="Tahoma"/>
                <a:cs typeface="Tahoma"/>
              </a:rPr>
              <a:t>individual</a:t>
            </a:r>
            <a:r>
              <a:rPr sz="2325" kern="0" spc="-11" dirty="0">
                <a:solidFill>
                  <a:sysClr val="windowText" lastClr="000000"/>
                </a:solidFill>
                <a:latin typeface="Tahoma"/>
                <a:cs typeface="Tahoma"/>
              </a:rPr>
              <a:t> </a:t>
            </a:r>
            <a:r>
              <a:rPr sz="2325" kern="0" spc="-21" dirty="0">
                <a:solidFill>
                  <a:sysClr val="windowText" lastClr="000000"/>
                </a:solidFill>
                <a:latin typeface="Tahoma"/>
                <a:cs typeface="Tahoma"/>
              </a:rPr>
              <a:t>ones.</a:t>
            </a:r>
            <a:endParaRPr sz="2325" kern="0">
              <a:solidFill>
                <a:sysClr val="windowText" lastClr="000000"/>
              </a:solidFill>
              <a:latin typeface="Tahoma"/>
              <a:cs typeface="Tahoma"/>
            </a:endParaRPr>
          </a:p>
          <a:p>
            <a:pPr marL="370412" indent="-289888" defTabSz="1932584">
              <a:spcBef>
                <a:spcPts val="697"/>
              </a:spcBef>
              <a:buClr>
                <a:srgbClr val="0C264C"/>
              </a:buClr>
              <a:buFont typeface="Georgia"/>
              <a:buChar char="•"/>
              <a:tabLst>
                <a:tab pos="370412" algn="l"/>
              </a:tabLst>
            </a:pPr>
            <a:r>
              <a:rPr sz="2325" kern="0" dirty="0">
                <a:solidFill>
                  <a:sysClr val="windowText" lastClr="000000"/>
                </a:solidFill>
                <a:latin typeface="Tahoma"/>
                <a:cs typeface="Tahoma"/>
              </a:rPr>
              <a:t>Past</a:t>
            </a:r>
            <a:r>
              <a:rPr sz="2325" kern="0" spc="-32" dirty="0">
                <a:solidFill>
                  <a:sysClr val="windowText" lastClr="000000"/>
                </a:solidFill>
                <a:latin typeface="Tahoma"/>
                <a:cs typeface="Tahoma"/>
              </a:rPr>
              <a:t> </a:t>
            </a:r>
            <a:r>
              <a:rPr sz="2325" kern="0" spc="-74" dirty="0">
                <a:solidFill>
                  <a:sysClr val="windowText" lastClr="000000"/>
                </a:solidFill>
                <a:latin typeface="Tahoma"/>
                <a:cs typeface="Tahoma"/>
              </a:rPr>
              <a:t>studies</a:t>
            </a:r>
            <a:r>
              <a:rPr sz="2325" kern="0" spc="-32" dirty="0">
                <a:solidFill>
                  <a:sysClr val="windowText" lastClr="000000"/>
                </a:solidFill>
                <a:latin typeface="Tahoma"/>
                <a:cs typeface="Tahoma"/>
              </a:rPr>
              <a:t> </a:t>
            </a:r>
            <a:r>
              <a:rPr sz="2325" kern="0" spc="-137" dirty="0">
                <a:solidFill>
                  <a:sysClr val="windowText" lastClr="000000"/>
                </a:solidFill>
                <a:latin typeface="Tahoma"/>
                <a:cs typeface="Tahoma"/>
              </a:rPr>
              <a:t>show</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21" dirty="0">
                <a:solidFill>
                  <a:sysClr val="windowText" lastClr="000000"/>
                </a:solidFill>
                <a:latin typeface="Tahoma"/>
                <a:cs typeface="Tahoma"/>
              </a:rPr>
              <a:t> </a:t>
            </a:r>
            <a:r>
              <a:rPr sz="2325" kern="0" spc="-74" dirty="0">
                <a:solidFill>
                  <a:sysClr val="windowText" lastClr="000000"/>
                </a:solidFill>
                <a:latin typeface="Tahoma"/>
                <a:cs typeface="Tahoma"/>
              </a:rPr>
              <a:t>single</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LLMs</a:t>
            </a:r>
            <a:r>
              <a:rPr sz="2325" kern="0" spc="-42" dirty="0">
                <a:solidFill>
                  <a:sysClr val="windowText" lastClr="000000"/>
                </a:solidFill>
                <a:latin typeface="Tahoma"/>
                <a:cs typeface="Tahoma"/>
              </a:rPr>
              <a:t> </a:t>
            </a:r>
            <a:r>
              <a:rPr sz="2325" kern="0" spc="-106" dirty="0">
                <a:solidFill>
                  <a:sysClr val="windowText" lastClr="000000"/>
                </a:solidFill>
                <a:latin typeface="Tahoma"/>
                <a:cs typeface="Tahoma"/>
              </a:rPr>
              <a:t>underperform</a:t>
            </a:r>
            <a:r>
              <a:rPr sz="2325" kern="0" spc="-21" dirty="0">
                <a:solidFill>
                  <a:sysClr val="windowText" lastClr="000000"/>
                </a:solidFill>
                <a:latin typeface="Tahoma"/>
                <a:cs typeface="Tahoma"/>
              </a:rPr>
              <a:t> </a:t>
            </a:r>
            <a:r>
              <a:rPr sz="2325" kern="0" spc="-127" dirty="0">
                <a:solidFill>
                  <a:sysClr val="windowText" lastClr="000000"/>
                </a:solidFill>
                <a:latin typeface="Tahoma"/>
                <a:cs typeface="Tahoma"/>
              </a:rPr>
              <a:t>compared</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to</a:t>
            </a:r>
            <a:r>
              <a:rPr sz="2325" kern="0" spc="-21"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21" dirty="0">
                <a:solidFill>
                  <a:sysClr val="windowText" lastClr="000000"/>
                </a:solidFill>
                <a:latin typeface="Tahoma"/>
                <a:cs typeface="Tahoma"/>
              </a:rPr>
              <a:t> </a:t>
            </a:r>
            <a:r>
              <a:rPr sz="2325" kern="0" spc="-95" dirty="0">
                <a:solidFill>
                  <a:sysClr val="windowText" lastClr="000000"/>
                </a:solidFill>
                <a:latin typeface="Tahoma"/>
                <a:cs typeface="Tahoma"/>
              </a:rPr>
              <a:t>crowd</a:t>
            </a:r>
            <a:r>
              <a:rPr sz="2325" kern="0" spc="-32" dirty="0">
                <a:solidFill>
                  <a:sysClr val="windowText" lastClr="000000"/>
                </a:solidFill>
                <a:latin typeface="Tahoma"/>
                <a:cs typeface="Tahoma"/>
              </a:rPr>
              <a:t> </a:t>
            </a:r>
            <a:r>
              <a:rPr sz="2325" kern="0" spc="-21" dirty="0">
                <a:solidFill>
                  <a:sysClr val="windowText" lastClr="000000"/>
                </a:solidFill>
                <a:latin typeface="Tahoma"/>
                <a:cs typeface="Tahoma"/>
              </a:rPr>
              <a:t>predictions.</a:t>
            </a:r>
            <a:endParaRPr sz="2325" kern="0">
              <a:solidFill>
                <a:sysClr val="windowText" lastClr="000000"/>
              </a:solidFill>
              <a:latin typeface="Tahoma"/>
              <a:cs typeface="Tahoma"/>
            </a:endParaRPr>
          </a:p>
          <a:p>
            <a:pPr marL="369070" marR="64419" indent="-289888" defTabSz="1932584">
              <a:lnSpc>
                <a:spcPct val="102699"/>
              </a:lnSpc>
              <a:spcBef>
                <a:spcPts val="634"/>
              </a:spcBef>
              <a:buClr>
                <a:srgbClr val="0C264C"/>
              </a:buClr>
              <a:buFont typeface="Georgia"/>
              <a:buChar char="•"/>
              <a:tabLst>
                <a:tab pos="373096" algn="l"/>
              </a:tabLst>
            </a:pPr>
            <a:r>
              <a:rPr sz="2325" kern="0" dirty="0">
                <a:solidFill>
                  <a:sysClr val="windowText" lastClr="000000"/>
                </a:solidFill>
                <a:latin typeface="Tahoma"/>
                <a:cs typeface="Tahoma"/>
              </a:rPr>
              <a:t>Can</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an</a:t>
            </a:r>
            <a:r>
              <a:rPr sz="2325" kern="0" spc="-63" dirty="0">
                <a:solidFill>
                  <a:sysClr val="windowText" lastClr="000000"/>
                </a:solidFill>
                <a:latin typeface="Tahoma"/>
                <a:cs typeface="Tahoma"/>
              </a:rPr>
              <a:t> </a:t>
            </a:r>
            <a:r>
              <a:rPr sz="2325" kern="0" spc="-127" dirty="0">
                <a:solidFill>
                  <a:sysClr val="windowText" lastClr="000000"/>
                </a:solidFill>
                <a:latin typeface="Tahoma"/>
                <a:cs typeface="Tahoma"/>
              </a:rPr>
              <a:t>ensemble</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multiple</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LLMs</a:t>
            </a:r>
            <a:r>
              <a:rPr sz="2325" kern="0" spc="-85" dirty="0">
                <a:solidFill>
                  <a:sysClr val="windowText" lastClr="000000"/>
                </a:solidFill>
                <a:latin typeface="Tahoma"/>
                <a:cs typeface="Tahoma"/>
              </a:rPr>
              <a:t> </a:t>
            </a:r>
            <a:r>
              <a:rPr sz="2325" kern="0" spc="-63" dirty="0">
                <a:solidFill>
                  <a:sysClr val="windowText" lastClr="000000"/>
                </a:solidFill>
                <a:latin typeface="Tahoma"/>
                <a:cs typeface="Tahoma"/>
              </a:rPr>
              <a:t>simulate </a:t>
            </a:r>
            <a:r>
              <a:rPr sz="2325" kern="0" spc="-21" dirty="0">
                <a:solidFill>
                  <a:sysClr val="windowText" lastClr="000000"/>
                </a:solidFill>
                <a:latin typeface="Tahoma"/>
                <a:cs typeface="Tahoma"/>
              </a:rPr>
              <a:t>the</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crowd</a:t>
            </a:r>
            <a:r>
              <a:rPr sz="2325" kern="0" spc="-63" dirty="0">
                <a:solidFill>
                  <a:sysClr val="windowText" lastClr="000000"/>
                </a:solidFill>
                <a:latin typeface="Tahoma"/>
                <a:cs typeface="Tahoma"/>
              </a:rPr>
              <a:t> effect </a:t>
            </a:r>
            <a:r>
              <a:rPr sz="2325" kern="0" spc="-74" dirty="0">
                <a:solidFill>
                  <a:sysClr val="windowText" lastClr="000000"/>
                </a:solidFill>
                <a:latin typeface="Tahoma"/>
                <a:cs typeface="Tahoma"/>
              </a:rPr>
              <a:t>and </a:t>
            </a:r>
            <a:r>
              <a:rPr sz="2325" kern="0" spc="-21" dirty="0">
                <a:solidFill>
                  <a:sysClr val="windowText" lastClr="000000"/>
                </a:solidFill>
                <a:latin typeface="Tahoma"/>
                <a:cs typeface="Tahoma"/>
              </a:rPr>
              <a:t>rival</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74" dirty="0">
                <a:solidFill>
                  <a:sysClr val="windowText" lastClr="000000"/>
                </a:solidFill>
                <a:latin typeface="Tahoma"/>
                <a:cs typeface="Tahoma"/>
              </a:rPr>
              <a:t> </a:t>
            </a:r>
            <a:r>
              <a:rPr sz="2325" kern="0" spc="-85" dirty="0">
                <a:solidFill>
                  <a:sysClr val="windowText" lastClr="000000"/>
                </a:solidFill>
                <a:latin typeface="Tahoma"/>
                <a:cs typeface="Tahoma"/>
              </a:rPr>
              <a:t>forecasting 	</a:t>
            </a:r>
            <a:r>
              <a:rPr sz="2325" kern="0" spc="-21" dirty="0">
                <a:solidFill>
                  <a:sysClr val="windowText" lastClr="000000"/>
                </a:solidFill>
                <a:latin typeface="Tahoma"/>
                <a:cs typeface="Tahoma"/>
              </a:rPr>
              <a:t>accuracy?</a:t>
            </a:r>
            <a:endParaRPr sz="2325" kern="0">
              <a:solidFill>
                <a:sysClr val="windowText" lastClr="000000"/>
              </a:solidFill>
              <a:latin typeface="Tahoma"/>
              <a:cs typeface="Tahoma"/>
            </a:endParaRPr>
          </a:p>
          <a:p>
            <a:pPr marL="370412" indent="-289888" defTabSz="1932584">
              <a:spcBef>
                <a:spcPts val="708"/>
              </a:spcBef>
              <a:buClr>
                <a:srgbClr val="0C264C"/>
              </a:buClr>
              <a:buFont typeface="Georgia"/>
              <a:buChar char="•"/>
              <a:tabLst>
                <a:tab pos="370412" algn="l"/>
              </a:tabLst>
            </a:pPr>
            <a:r>
              <a:rPr sz="2325" kern="0" spc="-106" dirty="0">
                <a:solidFill>
                  <a:sysClr val="windowText" lastClr="000000"/>
                </a:solidFill>
                <a:latin typeface="Tahoma"/>
                <a:cs typeface="Tahoma"/>
              </a:rPr>
              <a:t>Investigates</a:t>
            </a:r>
            <a:r>
              <a:rPr sz="2325" kern="0" dirty="0">
                <a:solidFill>
                  <a:sysClr val="windowText" lastClr="000000"/>
                </a:solidFill>
                <a:latin typeface="Tahoma"/>
                <a:cs typeface="Tahoma"/>
              </a:rPr>
              <a:t> </a:t>
            </a:r>
            <a:r>
              <a:rPr sz="2325" kern="0" spc="-85" dirty="0">
                <a:solidFill>
                  <a:sysClr val="windowText" lastClr="000000"/>
                </a:solidFill>
                <a:latin typeface="Tahoma"/>
                <a:cs typeface="Tahoma"/>
              </a:rPr>
              <a:t>whether</a:t>
            </a:r>
            <a:r>
              <a:rPr sz="2325" kern="0" spc="11" dirty="0">
                <a:solidFill>
                  <a:sysClr val="windowText" lastClr="000000"/>
                </a:solidFill>
                <a:latin typeface="Tahoma"/>
                <a:cs typeface="Tahoma"/>
              </a:rPr>
              <a:t> </a:t>
            </a:r>
            <a:r>
              <a:rPr sz="2325" kern="0" dirty="0">
                <a:solidFill>
                  <a:sysClr val="windowText" lastClr="000000"/>
                </a:solidFill>
                <a:latin typeface="Tahoma"/>
                <a:cs typeface="Tahoma"/>
              </a:rPr>
              <a:t>LLMs </a:t>
            </a:r>
            <a:r>
              <a:rPr sz="2325" kern="0" spc="-42" dirty="0">
                <a:solidFill>
                  <a:sysClr val="windowText" lastClr="000000"/>
                </a:solidFill>
                <a:latin typeface="Tahoma"/>
                <a:cs typeface="Tahoma"/>
              </a:rPr>
              <a:t>exhibit</a:t>
            </a:r>
            <a:r>
              <a:rPr sz="2325" kern="0" spc="11" dirty="0">
                <a:solidFill>
                  <a:sysClr val="windowText" lastClr="000000"/>
                </a:solidFill>
                <a:latin typeface="Tahoma"/>
                <a:cs typeface="Tahoma"/>
              </a:rPr>
              <a:t> </a:t>
            </a:r>
            <a:r>
              <a:rPr sz="2325" kern="0" spc="-106" dirty="0">
                <a:solidFill>
                  <a:sysClr val="windowText" lastClr="000000"/>
                </a:solidFill>
                <a:latin typeface="Tahoma"/>
                <a:cs typeface="Tahoma"/>
              </a:rPr>
              <a:t>human-</a:t>
            </a:r>
            <a:r>
              <a:rPr sz="2325" kern="0" spc="-63" dirty="0">
                <a:solidFill>
                  <a:sysClr val="windowText" lastClr="000000"/>
                </a:solidFill>
                <a:latin typeface="Tahoma"/>
                <a:cs typeface="Tahoma"/>
              </a:rPr>
              <a:t>like</a:t>
            </a:r>
            <a:r>
              <a:rPr sz="2325" kern="0" spc="11" dirty="0">
                <a:solidFill>
                  <a:sysClr val="windowText" lastClr="000000"/>
                </a:solidFill>
                <a:latin typeface="Tahoma"/>
                <a:cs typeface="Tahoma"/>
              </a:rPr>
              <a:t> </a:t>
            </a:r>
            <a:r>
              <a:rPr sz="2325" kern="0" spc="-116" dirty="0">
                <a:solidFill>
                  <a:sysClr val="windowText" lastClr="000000"/>
                </a:solidFill>
                <a:latin typeface="Tahoma"/>
                <a:cs typeface="Tahoma"/>
              </a:rPr>
              <a:t>biases</a:t>
            </a:r>
            <a:r>
              <a:rPr sz="2325" kern="0" dirty="0">
                <a:solidFill>
                  <a:sysClr val="windowText" lastClr="000000"/>
                </a:solidFill>
                <a:latin typeface="Tahoma"/>
                <a:cs typeface="Tahoma"/>
              </a:rPr>
              <a:t> in</a:t>
            </a:r>
            <a:r>
              <a:rPr sz="2325" kern="0" spc="11" dirty="0">
                <a:solidFill>
                  <a:sysClr val="windowText" lastClr="000000"/>
                </a:solidFill>
                <a:latin typeface="Tahoma"/>
                <a:cs typeface="Tahoma"/>
              </a:rPr>
              <a:t> </a:t>
            </a:r>
            <a:r>
              <a:rPr sz="2325" kern="0" spc="-85" dirty="0">
                <a:solidFill>
                  <a:sysClr val="windowText" lastClr="000000"/>
                </a:solidFill>
                <a:latin typeface="Tahoma"/>
                <a:cs typeface="Tahoma"/>
              </a:rPr>
              <a:t>forecasting</a:t>
            </a:r>
            <a:r>
              <a:rPr sz="2325" kern="0" spc="11" dirty="0">
                <a:solidFill>
                  <a:sysClr val="windowText" lastClr="000000"/>
                </a:solidFill>
                <a:latin typeface="Tahoma"/>
                <a:cs typeface="Tahoma"/>
              </a:rPr>
              <a:t> </a:t>
            </a:r>
            <a:r>
              <a:rPr sz="2325" kern="0" spc="-21" dirty="0">
                <a:solidFill>
                  <a:sysClr val="windowText" lastClr="000000"/>
                </a:solidFill>
                <a:latin typeface="Tahoma"/>
                <a:cs typeface="Tahoma"/>
              </a:rPr>
              <a:t>tasks.</a:t>
            </a:r>
            <a:endParaRPr sz="2325" kern="0">
              <a:solidFill>
                <a:sysClr val="windowText" lastClr="000000"/>
              </a:solidFill>
              <a:latin typeface="Tahoma"/>
              <a:cs typeface="Tahoma"/>
            </a:endParaRPr>
          </a:p>
        </p:txBody>
      </p:sp>
    </p:spTree>
  </p:cSld>
  <p:clrMapOvr>
    <a:masterClrMapping/>
  </p:clrMapOvr>
  <p:transition>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399" y="128722"/>
            <a:ext cx="3473288" cy="585433"/>
          </a:xfrm>
          <a:prstGeom prst="rect">
            <a:avLst/>
          </a:prstGeom>
        </p:spPr>
        <p:txBody>
          <a:bodyPr vert="horz" wrap="square" lIns="0" tIns="32210" rIns="0" bIns="0" rtlCol="0">
            <a:spAutoFit/>
          </a:bodyPr>
          <a:lstStyle/>
          <a:p>
            <a:pPr marL="26841">
              <a:spcBef>
                <a:spcPts val="254"/>
              </a:spcBef>
            </a:pPr>
            <a:r>
              <a:rPr spc="-137" dirty="0"/>
              <a:t>Study</a:t>
            </a:r>
            <a:r>
              <a:rPr spc="-148" dirty="0"/>
              <a:t> </a:t>
            </a:r>
            <a:r>
              <a:rPr spc="-42" dirty="0"/>
              <a:t>1:</a:t>
            </a:r>
            <a:r>
              <a:rPr spc="-74" dirty="0"/>
              <a:t> </a:t>
            </a:r>
            <a:r>
              <a:rPr spc="-222" dirty="0"/>
              <a:t>Summary</a:t>
            </a:r>
          </a:p>
        </p:txBody>
      </p:sp>
      <p:sp>
        <p:nvSpPr>
          <p:cNvPr id="4" name="object 4"/>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165075" defTabSz="1932584">
              <a:lnSpc>
                <a:spcPts val="1427"/>
              </a:lnSpc>
            </a:pPr>
            <a:fld id="{81D60167-4931-47E6-BA6A-407CBD079E47}" type="slidenum">
              <a:rPr kern="0" spc="-21" dirty="0">
                <a:solidFill>
                  <a:prstClr val="black"/>
                </a:solidFill>
              </a:rPr>
              <a:pPr marL="165075" defTabSz="1932584">
                <a:lnSpc>
                  <a:spcPts val="1427"/>
                </a:lnSpc>
              </a:pPr>
              <a:t>102</a:t>
            </a:fld>
            <a:r>
              <a:rPr kern="0" spc="-180" dirty="0">
                <a:solidFill>
                  <a:prstClr val="black"/>
                </a:solidFill>
              </a:rPr>
              <a:t> </a:t>
            </a:r>
            <a:r>
              <a:rPr kern="0" spc="190" dirty="0">
                <a:solidFill>
                  <a:prstClr val="black"/>
                </a:solidFill>
              </a:rPr>
              <a:t>/</a:t>
            </a:r>
            <a:r>
              <a:rPr kern="0" spc="-180" dirty="0">
                <a:solidFill>
                  <a:prstClr val="black"/>
                </a:solidFill>
              </a:rPr>
              <a:t> </a:t>
            </a:r>
            <a:r>
              <a:rPr kern="0" spc="-53" dirty="0">
                <a:solidFill>
                  <a:prstClr val="black"/>
                </a:solidFill>
              </a:rPr>
              <a:t>22</a:t>
            </a:r>
          </a:p>
        </p:txBody>
      </p:sp>
      <p:sp>
        <p:nvSpPr>
          <p:cNvPr id="3" name="object 3"/>
          <p:cNvSpPr txBox="1"/>
          <p:nvPr/>
        </p:nvSpPr>
        <p:spPr>
          <a:xfrm>
            <a:off x="508085" y="2088048"/>
            <a:ext cx="11237189" cy="2632304"/>
          </a:xfrm>
          <a:prstGeom prst="rect">
            <a:avLst/>
          </a:prstGeom>
        </p:spPr>
        <p:txBody>
          <a:bodyPr vert="horz" wrap="square" lIns="0" tIns="116758" rIns="0" bIns="0" rtlCol="0">
            <a:spAutoFit/>
          </a:bodyPr>
          <a:lstStyle/>
          <a:p>
            <a:pPr marL="370412" indent="-289888" defTabSz="1932584">
              <a:spcBef>
                <a:spcPts val="917"/>
              </a:spcBef>
              <a:buClr>
                <a:srgbClr val="0C264C"/>
              </a:buClr>
              <a:buFont typeface="Georgia"/>
              <a:buChar char="•"/>
              <a:tabLst>
                <a:tab pos="370412" algn="l"/>
              </a:tabLst>
            </a:pPr>
            <a:r>
              <a:rPr sz="2325" kern="0" spc="116" dirty="0">
                <a:solidFill>
                  <a:sysClr val="windowText" lastClr="000000"/>
                </a:solidFill>
                <a:latin typeface="Tahoma"/>
                <a:cs typeface="Tahoma"/>
              </a:rPr>
              <a:t>A</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total</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32" dirty="0">
                <a:solidFill>
                  <a:sysClr val="windowText" lastClr="000000"/>
                </a:solidFill>
                <a:latin typeface="Tahoma"/>
                <a:cs typeface="Tahoma"/>
              </a:rPr>
              <a:t> </a:t>
            </a:r>
            <a:r>
              <a:rPr sz="2325" kern="0" spc="-42" dirty="0">
                <a:solidFill>
                  <a:sysClr val="windowText" lastClr="000000"/>
                </a:solidFill>
                <a:latin typeface="Tahoma"/>
                <a:cs typeface="Tahoma"/>
              </a:rPr>
              <a:t>12 </a:t>
            </a:r>
            <a:r>
              <a:rPr sz="2325" kern="0" spc="-74" dirty="0">
                <a:solidFill>
                  <a:sysClr val="windowText" lastClr="000000"/>
                </a:solidFill>
                <a:latin typeface="Tahoma"/>
                <a:cs typeface="Tahoma"/>
              </a:rPr>
              <a:t>different</a:t>
            </a:r>
            <a:r>
              <a:rPr sz="2325" kern="0" spc="-32" dirty="0">
                <a:solidFill>
                  <a:sysClr val="windowText" lastClr="000000"/>
                </a:solidFill>
                <a:latin typeface="Tahoma"/>
                <a:cs typeface="Tahoma"/>
              </a:rPr>
              <a:t> </a:t>
            </a:r>
            <a:r>
              <a:rPr sz="2325" kern="0" dirty="0">
                <a:solidFill>
                  <a:sysClr val="windowText" lastClr="000000"/>
                </a:solidFill>
                <a:latin typeface="Tahoma"/>
                <a:cs typeface="Tahoma"/>
              </a:rPr>
              <a:t>LLMs</a:t>
            </a:r>
            <a:r>
              <a:rPr sz="2325" kern="0" spc="-42" dirty="0">
                <a:solidFill>
                  <a:sysClr val="windowText" lastClr="000000"/>
                </a:solidFill>
                <a:latin typeface="Tahoma"/>
                <a:cs typeface="Tahoma"/>
              </a:rPr>
              <a:t> </a:t>
            </a:r>
            <a:r>
              <a:rPr sz="2325" kern="0" spc="-159" dirty="0">
                <a:solidFill>
                  <a:sysClr val="windowText" lastClr="000000"/>
                </a:solidFill>
                <a:latin typeface="Tahoma"/>
                <a:cs typeface="Tahoma"/>
              </a:rPr>
              <a:t>were</a:t>
            </a:r>
            <a:r>
              <a:rPr sz="2325" kern="0" spc="-32" dirty="0">
                <a:solidFill>
                  <a:sysClr val="windowText" lastClr="000000"/>
                </a:solidFill>
                <a:latin typeface="Tahoma"/>
                <a:cs typeface="Tahoma"/>
              </a:rPr>
              <a:t> </a:t>
            </a:r>
            <a:r>
              <a:rPr sz="2325" kern="0" spc="-127" dirty="0">
                <a:solidFill>
                  <a:sysClr val="windowText" lastClr="000000"/>
                </a:solidFill>
                <a:latin typeface="Tahoma"/>
                <a:cs typeface="Tahoma"/>
              </a:rPr>
              <a:t>used</a:t>
            </a:r>
            <a:r>
              <a:rPr sz="2325" kern="0" spc="-32" dirty="0">
                <a:solidFill>
                  <a:sysClr val="windowText" lastClr="000000"/>
                </a:solidFill>
                <a:latin typeface="Tahoma"/>
                <a:cs typeface="Tahoma"/>
              </a:rPr>
              <a:t> </a:t>
            </a:r>
            <a:r>
              <a:rPr sz="2325" kern="0" dirty="0">
                <a:solidFill>
                  <a:sysClr val="windowText" lastClr="000000"/>
                </a:solidFill>
                <a:latin typeface="Tahoma"/>
                <a:cs typeface="Tahoma"/>
              </a:rPr>
              <a:t>to</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create</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an</a:t>
            </a:r>
            <a:r>
              <a:rPr sz="2325" kern="0" spc="-32" dirty="0">
                <a:solidFill>
                  <a:sysClr val="windowText" lastClr="000000"/>
                </a:solidFill>
                <a:latin typeface="Tahoma"/>
                <a:cs typeface="Tahoma"/>
              </a:rPr>
              <a:t> </a:t>
            </a:r>
            <a:r>
              <a:rPr sz="2325" kern="0" spc="-127" dirty="0">
                <a:solidFill>
                  <a:sysClr val="windowText" lastClr="000000"/>
                </a:solidFill>
                <a:latin typeface="Tahoma"/>
                <a:cs typeface="Tahoma"/>
              </a:rPr>
              <a:t>ensemble</a:t>
            </a:r>
            <a:r>
              <a:rPr sz="2325" kern="0" spc="-32" dirty="0">
                <a:solidFill>
                  <a:sysClr val="windowText" lastClr="000000"/>
                </a:solidFill>
                <a:latin typeface="Tahoma"/>
                <a:cs typeface="Tahoma"/>
              </a:rPr>
              <a:t> </a:t>
            </a:r>
            <a:r>
              <a:rPr sz="2325" kern="0" spc="-21" dirty="0">
                <a:solidFill>
                  <a:sysClr val="windowText" lastClr="000000"/>
                </a:solidFill>
                <a:latin typeface="Tahoma"/>
                <a:cs typeface="Tahoma"/>
              </a:rPr>
              <a:t>prediction.</a:t>
            </a:r>
            <a:endParaRPr sz="2325" kern="0">
              <a:solidFill>
                <a:sysClr val="windowText" lastClr="000000"/>
              </a:solidFill>
              <a:latin typeface="Tahoma"/>
              <a:cs typeface="Tahoma"/>
            </a:endParaRPr>
          </a:p>
          <a:p>
            <a:pPr marL="370412" indent="-289888" defTabSz="1932584">
              <a:spcBef>
                <a:spcPts val="706"/>
              </a:spcBef>
              <a:buClr>
                <a:srgbClr val="0C264C"/>
              </a:buClr>
              <a:buFont typeface="Georgia"/>
              <a:buChar char="•"/>
              <a:tabLst>
                <a:tab pos="370412" algn="l"/>
              </a:tabLst>
            </a:pPr>
            <a:r>
              <a:rPr sz="2325" kern="0" spc="-42" dirty="0">
                <a:solidFill>
                  <a:sysClr val="windowText" lastClr="000000"/>
                </a:solidFill>
                <a:latin typeface="Tahoma"/>
                <a:cs typeface="Tahoma"/>
              </a:rPr>
              <a:t>Predictions</a:t>
            </a:r>
            <a:r>
              <a:rPr sz="2325" kern="0" spc="-85" dirty="0">
                <a:solidFill>
                  <a:sysClr val="windowText" lastClr="000000"/>
                </a:solidFill>
                <a:latin typeface="Tahoma"/>
                <a:cs typeface="Tahoma"/>
              </a:rPr>
              <a:t> </a:t>
            </a:r>
            <a:r>
              <a:rPr sz="2325" kern="0" spc="-159" dirty="0">
                <a:solidFill>
                  <a:sysClr val="windowText" lastClr="000000"/>
                </a:solidFill>
                <a:latin typeface="Tahoma"/>
                <a:cs typeface="Tahoma"/>
              </a:rPr>
              <a:t>were</a:t>
            </a:r>
            <a:r>
              <a:rPr sz="2325" kern="0" spc="-21" dirty="0">
                <a:solidFill>
                  <a:sysClr val="windowText" lastClr="000000"/>
                </a:solidFill>
                <a:latin typeface="Tahoma"/>
                <a:cs typeface="Tahoma"/>
              </a:rPr>
              <a:t> </a:t>
            </a:r>
            <a:r>
              <a:rPr sz="2325" kern="0" spc="-127" dirty="0">
                <a:solidFill>
                  <a:sysClr val="windowText" lastClr="000000"/>
                </a:solidFill>
                <a:latin typeface="Tahoma"/>
                <a:cs typeface="Tahoma"/>
              </a:rPr>
              <a:t>compared</a:t>
            </a:r>
            <a:r>
              <a:rPr sz="2325" kern="0" spc="-53" dirty="0">
                <a:solidFill>
                  <a:sysClr val="windowText" lastClr="000000"/>
                </a:solidFill>
                <a:latin typeface="Tahoma"/>
                <a:cs typeface="Tahoma"/>
              </a:rPr>
              <a:t> </a:t>
            </a:r>
            <a:r>
              <a:rPr sz="2325" kern="0" spc="-63" dirty="0">
                <a:solidFill>
                  <a:sysClr val="windowText" lastClr="000000"/>
                </a:solidFill>
                <a:latin typeface="Tahoma"/>
                <a:cs typeface="Tahoma"/>
              </a:rPr>
              <a:t>against</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those</a:t>
            </a:r>
            <a:r>
              <a:rPr sz="2325" kern="0" spc="-42" dirty="0">
                <a:solidFill>
                  <a:sysClr val="windowText" lastClr="000000"/>
                </a:solidFill>
                <a:latin typeface="Tahoma"/>
                <a:cs typeface="Tahoma"/>
              </a:rPr>
              <a:t> </a:t>
            </a:r>
            <a:r>
              <a:rPr sz="2325" kern="0" spc="-127" dirty="0">
                <a:solidFill>
                  <a:sysClr val="windowText" lastClr="000000"/>
                </a:solidFill>
                <a:latin typeface="Tahoma"/>
                <a:cs typeface="Tahoma"/>
              </a:rPr>
              <a:t>made</a:t>
            </a:r>
            <a:r>
              <a:rPr sz="2325" kern="0" spc="-53" dirty="0">
                <a:solidFill>
                  <a:sysClr val="windowText" lastClr="000000"/>
                </a:solidFill>
                <a:latin typeface="Tahoma"/>
                <a:cs typeface="Tahoma"/>
              </a:rPr>
              <a:t> </a:t>
            </a:r>
            <a:r>
              <a:rPr sz="2325" kern="0" spc="-74" dirty="0">
                <a:solidFill>
                  <a:sysClr val="windowText" lastClr="000000"/>
                </a:solidFill>
                <a:latin typeface="Tahoma"/>
                <a:cs typeface="Tahoma"/>
              </a:rPr>
              <a:t>by</a:t>
            </a:r>
            <a:r>
              <a:rPr sz="2325" kern="0" spc="-53" dirty="0">
                <a:solidFill>
                  <a:sysClr val="windowText" lastClr="000000"/>
                </a:solidFill>
                <a:latin typeface="Tahoma"/>
                <a:cs typeface="Tahoma"/>
              </a:rPr>
              <a:t> </a:t>
            </a:r>
            <a:r>
              <a:rPr sz="2325" kern="0" spc="-95" dirty="0">
                <a:solidFill>
                  <a:sysClr val="windowText" lastClr="000000"/>
                </a:solidFill>
                <a:latin typeface="Tahoma"/>
                <a:cs typeface="Tahoma"/>
              </a:rPr>
              <a:t>925</a:t>
            </a:r>
            <a:r>
              <a:rPr sz="2325" kern="0" spc="-53"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53" dirty="0">
                <a:solidFill>
                  <a:sysClr val="windowText" lastClr="000000"/>
                </a:solidFill>
                <a:latin typeface="Tahoma"/>
                <a:cs typeface="Tahoma"/>
              </a:rPr>
              <a:t> </a:t>
            </a:r>
            <a:r>
              <a:rPr sz="2325" kern="0" spc="-106" dirty="0">
                <a:solidFill>
                  <a:sysClr val="windowText" lastClr="000000"/>
                </a:solidFill>
                <a:latin typeface="Tahoma"/>
                <a:cs typeface="Tahoma"/>
              </a:rPr>
              <a:t>forecasters</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on</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Metaculus.</a:t>
            </a:r>
            <a:endParaRPr sz="2325" kern="0">
              <a:solidFill>
                <a:sysClr val="windowText" lastClr="000000"/>
              </a:solidFill>
              <a:latin typeface="Tahoma"/>
              <a:cs typeface="Tahoma"/>
            </a:endParaRPr>
          </a:p>
          <a:p>
            <a:pPr marL="369070" marR="361018" indent="-289888" defTabSz="1932584">
              <a:lnSpc>
                <a:spcPct val="102600"/>
              </a:lnSpc>
              <a:spcBef>
                <a:spcPts val="623"/>
              </a:spcBef>
              <a:buClr>
                <a:srgbClr val="0C264C"/>
              </a:buClr>
              <a:buFont typeface="Georgia"/>
              <a:buChar char="•"/>
              <a:tabLst>
                <a:tab pos="373096" algn="l"/>
              </a:tabLst>
            </a:pPr>
            <a:r>
              <a:rPr sz="2325" kern="0" dirty="0">
                <a:solidFill>
                  <a:sysClr val="windowText" lastClr="000000"/>
                </a:solidFill>
                <a:latin typeface="Tahoma"/>
                <a:cs typeface="Tahoma"/>
              </a:rPr>
              <a:t>The</a:t>
            </a:r>
            <a:r>
              <a:rPr sz="2325" kern="0" spc="-42" dirty="0">
                <a:solidFill>
                  <a:sysClr val="windowText" lastClr="000000"/>
                </a:solidFill>
                <a:latin typeface="Tahoma"/>
                <a:cs typeface="Tahoma"/>
              </a:rPr>
              <a:t> </a:t>
            </a:r>
            <a:r>
              <a:rPr sz="2325" kern="0" spc="-63" dirty="0">
                <a:solidFill>
                  <a:sysClr val="windowText" lastClr="000000"/>
                </a:solidFill>
                <a:latin typeface="Tahoma"/>
                <a:cs typeface="Tahoma"/>
              </a:rPr>
              <a:t>study</a:t>
            </a:r>
            <a:r>
              <a:rPr sz="2325" kern="0" spc="-42" dirty="0">
                <a:solidFill>
                  <a:sysClr val="windowText" lastClr="000000"/>
                </a:solidFill>
                <a:latin typeface="Tahoma"/>
                <a:cs typeface="Tahoma"/>
              </a:rPr>
              <a:t> </a:t>
            </a:r>
            <a:r>
              <a:rPr sz="2325" kern="0" spc="-63" dirty="0">
                <a:solidFill>
                  <a:sysClr val="windowText" lastClr="000000"/>
                </a:solidFill>
                <a:latin typeface="Tahoma"/>
                <a:cs typeface="Tahoma"/>
              </a:rPr>
              <a:t>tested</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whether</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42"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42" dirty="0">
                <a:solidFill>
                  <a:sysClr val="windowText" lastClr="000000"/>
                </a:solidFill>
                <a:latin typeface="Tahoma"/>
                <a:cs typeface="Tahoma"/>
              </a:rPr>
              <a:t> </a:t>
            </a:r>
            <a:r>
              <a:rPr sz="2325" kern="0" spc="-127" dirty="0">
                <a:solidFill>
                  <a:sysClr val="windowText" lastClr="000000"/>
                </a:solidFill>
                <a:latin typeface="Tahoma"/>
                <a:cs typeface="Tahoma"/>
              </a:rPr>
              <a:t>ensemble</a:t>
            </a:r>
            <a:r>
              <a:rPr sz="2325" kern="0" spc="-42" dirty="0">
                <a:solidFill>
                  <a:sysClr val="windowText" lastClr="000000"/>
                </a:solidFill>
                <a:latin typeface="Tahoma"/>
                <a:cs typeface="Tahoma"/>
              </a:rPr>
              <a:t> </a:t>
            </a:r>
            <a:r>
              <a:rPr sz="2325" kern="0" spc="-53" dirty="0">
                <a:solidFill>
                  <a:sysClr val="windowText" lastClr="000000"/>
                </a:solidFill>
                <a:latin typeface="Tahoma"/>
                <a:cs typeface="Tahoma"/>
              </a:rPr>
              <a:t>significantly </a:t>
            </a:r>
            <a:r>
              <a:rPr sz="2325" kern="0" spc="-95" dirty="0">
                <a:solidFill>
                  <a:sysClr val="windowText" lastClr="000000"/>
                </a:solidFill>
                <a:latin typeface="Tahoma"/>
                <a:cs typeface="Tahoma"/>
              </a:rPr>
              <a:t>outperforms</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42" dirty="0">
                <a:solidFill>
                  <a:sysClr val="windowText" lastClr="000000"/>
                </a:solidFill>
                <a:latin typeface="Tahoma"/>
                <a:cs typeface="Tahoma"/>
              </a:rPr>
              <a:t> </a:t>
            </a:r>
            <a:r>
              <a:rPr sz="2325" kern="0" spc="-85" dirty="0">
                <a:solidFill>
                  <a:sysClr val="windowText" lastClr="000000"/>
                </a:solidFill>
                <a:latin typeface="Tahoma"/>
                <a:cs typeface="Tahoma"/>
              </a:rPr>
              <a:t>random</a:t>
            </a:r>
            <a:r>
              <a:rPr sz="2325" kern="0" spc="-42" dirty="0">
                <a:solidFill>
                  <a:sysClr val="windowText" lastClr="000000"/>
                </a:solidFill>
                <a:latin typeface="Tahoma"/>
                <a:cs typeface="Tahoma"/>
              </a:rPr>
              <a:t> </a:t>
            </a:r>
            <a:r>
              <a:rPr sz="2325" kern="0" spc="-148" dirty="0">
                <a:solidFill>
                  <a:sysClr val="windowText" lastClr="000000"/>
                </a:solidFill>
                <a:latin typeface="Tahoma"/>
                <a:cs typeface="Tahoma"/>
              </a:rPr>
              <a:t>50% 	</a:t>
            </a:r>
            <a:r>
              <a:rPr sz="2325" kern="0" spc="-116" dirty="0">
                <a:solidFill>
                  <a:sysClr val="windowText" lastClr="000000"/>
                </a:solidFill>
                <a:latin typeface="Tahoma"/>
                <a:cs typeface="Tahoma"/>
              </a:rPr>
              <a:t>guessing</a:t>
            </a:r>
            <a:r>
              <a:rPr sz="2325" kern="0" spc="-32" dirty="0">
                <a:solidFill>
                  <a:sysClr val="windowText" lastClr="000000"/>
                </a:solidFill>
                <a:latin typeface="Tahoma"/>
                <a:cs typeface="Tahoma"/>
              </a:rPr>
              <a:t> </a:t>
            </a:r>
            <a:r>
              <a:rPr sz="2325" kern="0" spc="-21" dirty="0">
                <a:solidFill>
                  <a:sysClr val="windowText" lastClr="000000"/>
                </a:solidFill>
                <a:latin typeface="Tahoma"/>
                <a:cs typeface="Tahoma"/>
              </a:rPr>
              <a:t>baseline.</a:t>
            </a:r>
            <a:endParaRPr sz="2325" kern="0">
              <a:solidFill>
                <a:sysClr val="windowText" lastClr="000000"/>
              </a:solidFill>
              <a:latin typeface="Tahoma"/>
              <a:cs typeface="Tahoma"/>
            </a:endParaRPr>
          </a:p>
          <a:p>
            <a:pPr marL="370412" indent="-289888" defTabSz="1932584">
              <a:spcBef>
                <a:spcPts val="708"/>
              </a:spcBef>
              <a:buClr>
                <a:srgbClr val="0C264C"/>
              </a:buClr>
              <a:buFont typeface="Georgia"/>
              <a:buChar char="•"/>
              <a:tabLst>
                <a:tab pos="370412" algn="l"/>
              </a:tabLst>
            </a:pPr>
            <a:r>
              <a:rPr sz="2325" kern="0" dirty="0">
                <a:solidFill>
                  <a:sysClr val="windowText" lastClr="000000"/>
                </a:solidFill>
                <a:latin typeface="Tahoma"/>
                <a:cs typeface="Tahoma"/>
              </a:rPr>
              <a:t>Also</a:t>
            </a:r>
            <a:r>
              <a:rPr sz="2325" kern="0" spc="-63" dirty="0">
                <a:solidFill>
                  <a:sysClr val="windowText" lastClr="000000"/>
                </a:solidFill>
                <a:latin typeface="Tahoma"/>
                <a:cs typeface="Tahoma"/>
              </a:rPr>
              <a:t> </a:t>
            </a:r>
            <a:r>
              <a:rPr sz="2325" kern="0" spc="-116" dirty="0">
                <a:solidFill>
                  <a:sysClr val="windowText" lastClr="000000"/>
                </a:solidFill>
                <a:latin typeface="Tahoma"/>
                <a:cs typeface="Tahoma"/>
              </a:rPr>
              <a:t>examined</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whether</a:t>
            </a:r>
            <a:r>
              <a:rPr sz="2325" kern="0" spc="-53"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53" dirty="0">
                <a:solidFill>
                  <a:sysClr val="windowText" lastClr="000000"/>
                </a:solidFill>
                <a:latin typeface="Tahoma"/>
                <a:cs typeface="Tahoma"/>
              </a:rPr>
              <a:t> </a:t>
            </a:r>
            <a:r>
              <a:rPr sz="2325" kern="0" spc="-127" dirty="0">
                <a:solidFill>
                  <a:sysClr val="windowText" lastClr="000000"/>
                </a:solidFill>
                <a:latin typeface="Tahoma"/>
                <a:cs typeface="Tahoma"/>
              </a:rPr>
              <a:t>ensemble</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predictions</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match </a:t>
            </a:r>
            <a:r>
              <a:rPr sz="2325" kern="0" spc="-85" dirty="0">
                <a:solidFill>
                  <a:sysClr val="windowText" lastClr="000000"/>
                </a:solidFill>
                <a:latin typeface="Tahoma"/>
                <a:cs typeface="Tahoma"/>
              </a:rPr>
              <a:t>human</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crowd</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performance.</a:t>
            </a:r>
            <a:endParaRPr sz="2325" kern="0">
              <a:solidFill>
                <a:sysClr val="windowText" lastClr="000000"/>
              </a:solidFill>
              <a:latin typeface="Tahoma"/>
              <a:cs typeface="Tahoma"/>
            </a:endParaRPr>
          </a:p>
          <a:p>
            <a:pPr marL="370412" indent="-289888" defTabSz="1932584">
              <a:spcBef>
                <a:spcPts val="708"/>
              </a:spcBef>
              <a:buClr>
                <a:srgbClr val="0C264C"/>
              </a:buClr>
              <a:buFont typeface="Georgia"/>
              <a:buChar char="•"/>
              <a:tabLst>
                <a:tab pos="370412" algn="l"/>
              </a:tabLst>
            </a:pPr>
            <a:r>
              <a:rPr sz="2325" kern="0" spc="-21" dirty="0">
                <a:solidFill>
                  <a:sysClr val="windowText" lastClr="000000"/>
                </a:solidFill>
                <a:latin typeface="Tahoma"/>
                <a:cs typeface="Tahoma"/>
              </a:rPr>
              <a:t>Additional</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analysis</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investigated</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accuracy</a:t>
            </a:r>
            <a:r>
              <a:rPr sz="2325" kern="0" spc="-63" dirty="0">
                <a:solidFill>
                  <a:sysClr val="windowText" lastClr="000000"/>
                </a:solidFill>
                <a:latin typeface="Tahoma"/>
                <a:cs typeface="Tahoma"/>
              </a:rPr>
              <a:t> variations </a:t>
            </a:r>
            <a:r>
              <a:rPr sz="2325" kern="0" spc="-116" dirty="0">
                <a:solidFill>
                  <a:sysClr val="windowText" lastClr="000000"/>
                </a:solidFill>
                <a:latin typeface="Tahoma"/>
                <a:cs typeface="Tahoma"/>
              </a:rPr>
              <a:t>among</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different </a:t>
            </a:r>
            <a:r>
              <a:rPr sz="2325" kern="0" spc="-21" dirty="0">
                <a:solidFill>
                  <a:sysClr val="windowText" lastClr="000000"/>
                </a:solidFill>
                <a:latin typeface="Tahoma"/>
                <a:cs typeface="Tahoma"/>
              </a:rPr>
              <a:t>LLMs.</a:t>
            </a:r>
            <a:endParaRPr sz="2325" kern="0">
              <a:solidFill>
                <a:sysClr val="windowText" lastClr="000000"/>
              </a:solidFill>
              <a:latin typeface="Tahoma"/>
              <a:cs typeface="Tahoma"/>
            </a:endParaRPr>
          </a:p>
        </p:txBody>
      </p:sp>
    </p:spTree>
  </p:cSld>
  <p:clrMapOvr>
    <a:masterClrMapping/>
  </p:clrMapOvr>
  <p:transition>
    <p:cu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Study</a:t>
            </a:r>
            <a:r>
              <a:rPr spc="-148" dirty="0"/>
              <a:t> </a:t>
            </a:r>
            <a:r>
              <a:rPr spc="-42" dirty="0"/>
              <a:t>1:</a:t>
            </a:r>
            <a:r>
              <a:rPr spc="-74" dirty="0"/>
              <a:t> </a:t>
            </a:r>
            <a:r>
              <a:rPr spc="-222" dirty="0"/>
              <a:t>Hypotheses</a:t>
            </a:r>
          </a:p>
        </p:txBody>
      </p:sp>
      <p:sp>
        <p:nvSpPr>
          <p:cNvPr id="4" name="object 4"/>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165075" defTabSz="1932584">
              <a:lnSpc>
                <a:spcPts val="1427"/>
              </a:lnSpc>
            </a:pPr>
            <a:fld id="{81D60167-4931-47E6-BA6A-407CBD079E47}" type="slidenum">
              <a:rPr kern="0" spc="-21" dirty="0">
                <a:solidFill>
                  <a:prstClr val="black"/>
                </a:solidFill>
              </a:rPr>
              <a:pPr marL="165075" defTabSz="1932584">
                <a:lnSpc>
                  <a:spcPts val="1427"/>
                </a:lnSpc>
              </a:pPr>
              <a:t>103</a:t>
            </a:fld>
            <a:r>
              <a:rPr kern="0" spc="-180" dirty="0">
                <a:solidFill>
                  <a:prstClr val="black"/>
                </a:solidFill>
              </a:rPr>
              <a:t> </a:t>
            </a:r>
            <a:r>
              <a:rPr kern="0" spc="190" dirty="0">
                <a:solidFill>
                  <a:prstClr val="black"/>
                </a:solidFill>
              </a:rPr>
              <a:t>/</a:t>
            </a:r>
            <a:r>
              <a:rPr kern="0" spc="-180" dirty="0">
                <a:solidFill>
                  <a:prstClr val="black"/>
                </a:solidFill>
              </a:rPr>
              <a:t> </a:t>
            </a:r>
            <a:r>
              <a:rPr kern="0" spc="-53" dirty="0">
                <a:solidFill>
                  <a:prstClr val="black"/>
                </a:solidFill>
              </a:rPr>
              <a:t>22</a:t>
            </a:r>
          </a:p>
        </p:txBody>
      </p:sp>
      <p:sp>
        <p:nvSpPr>
          <p:cNvPr id="3" name="object 3"/>
          <p:cNvSpPr txBox="1"/>
          <p:nvPr/>
        </p:nvSpPr>
        <p:spPr>
          <a:xfrm>
            <a:off x="508085" y="2099268"/>
            <a:ext cx="11454605" cy="2723726"/>
          </a:xfrm>
          <a:prstGeom prst="rect">
            <a:avLst/>
          </a:prstGeom>
        </p:spPr>
        <p:txBody>
          <a:bodyPr vert="horz" wrap="square" lIns="0" tIns="14763" rIns="0" bIns="0" rtlCol="0">
            <a:spAutoFit/>
          </a:bodyPr>
          <a:lstStyle/>
          <a:p>
            <a:pPr marL="369070" marR="64419" indent="-289888" defTabSz="1932584">
              <a:lnSpc>
                <a:spcPct val="102600"/>
              </a:lnSpc>
              <a:spcBef>
                <a:spcPts val="116"/>
              </a:spcBef>
              <a:buClr>
                <a:srgbClr val="0C264C"/>
              </a:buClr>
              <a:buFont typeface="Georgia"/>
              <a:buChar char="•"/>
              <a:tabLst>
                <a:tab pos="373096" algn="l"/>
              </a:tabLst>
            </a:pPr>
            <a:r>
              <a:rPr sz="2325" b="1" kern="0" dirty="0">
                <a:solidFill>
                  <a:sysClr val="windowText" lastClr="000000"/>
                </a:solidFill>
                <a:latin typeface="Arial"/>
                <a:cs typeface="Arial"/>
              </a:rPr>
              <a:t>Null </a:t>
            </a:r>
            <a:r>
              <a:rPr sz="2325" b="1" kern="0" spc="-127" dirty="0">
                <a:solidFill>
                  <a:sysClr val="windowText" lastClr="000000"/>
                </a:solidFill>
                <a:latin typeface="Arial"/>
                <a:cs typeface="Arial"/>
              </a:rPr>
              <a:t>hypothesis</a:t>
            </a:r>
            <a:r>
              <a:rPr sz="2325" b="1" kern="0" spc="74" dirty="0">
                <a:solidFill>
                  <a:sysClr val="windowText" lastClr="000000"/>
                </a:solidFill>
                <a:latin typeface="Arial"/>
                <a:cs typeface="Arial"/>
              </a:rPr>
              <a:t> </a:t>
            </a:r>
            <a:r>
              <a:rPr sz="2325" b="1" kern="0" dirty="0">
                <a:solidFill>
                  <a:sysClr val="windowText" lastClr="000000"/>
                </a:solidFill>
                <a:latin typeface="Arial"/>
                <a:cs typeface="Arial"/>
              </a:rPr>
              <a:t>1,</a:t>
            </a:r>
            <a:r>
              <a:rPr sz="2325" b="1" kern="0" spc="74" dirty="0">
                <a:solidFill>
                  <a:sysClr val="windowText" lastClr="000000"/>
                </a:solidFill>
                <a:latin typeface="Arial"/>
                <a:cs typeface="Arial"/>
              </a:rPr>
              <a:t> </a:t>
            </a:r>
            <a:r>
              <a:rPr sz="2325" b="1" kern="0" spc="-53" dirty="0">
                <a:solidFill>
                  <a:sysClr val="windowText" lastClr="000000"/>
                </a:solidFill>
                <a:latin typeface="Arial"/>
                <a:cs typeface="Arial"/>
              </a:rPr>
              <a:t>Study</a:t>
            </a:r>
            <a:r>
              <a:rPr sz="2325" b="1" kern="0" spc="63" dirty="0">
                <a:solidFill>
                  <a:sysClr val="windowText" lastClr="000000"/>
                </a:solidFill>
                <a:latin typeface="Arial"/>
                <a:cs typeface="Arial"/>
              </a:rPr>
              <a:t> </a:t>
            </a:r>
            <a:r>
              <a:rPr sz="2325" b="1" kern="0" dirty="0">
                <a:solidFill>
                  <a:sysClr val="windowText" lastClr="000000"/>
                </a:solidFill>
                <a:latin typeface="Arial"/>
                <a:cs typeface="Arial"/>
              </a:rPr>
              <a:t>1:</a:t>
            </a:r>
            <a:r>
              <a:rPr sz="2325" b="1" kern="0" spc="241" dirty="0">
                <a:solidFill>
                  <a:sysClr val="windowText" lastClr="000000"/>
                </a:solidFill>
                <a:latin typeface="Arial"/>
                <a:cs typeface="Arial"/>
              </a:rPr>
              <a:t> </a:t>
            </a:r>
            <a:r>
              <a:rPr sz="2325" kern="0" dirty="0">
                <a:solidFill>
                  <a:sysClr val="windowText" lastClr="000000"/>
                </a:solidFill>
                <a:latin typeface="Tahoma"/>
                <a:cs typeface="Tahoma"/>
              </a:rPr>
              <a:t>The</a:t>
            </a:r>
            <a:r>
              <a:rPr sz="2325" kern="0" spc="-85" dirty="0">
                <a:solidFill>
                  <a:sysClr val="windowText" lastClr="000000"/>
                </a:solidFill>
                <a:latin typeface="Tahoma"/>
                <a:cs typeface="Tahoma"/>
              </a:rPr>
              <a:t> </a:t>
            </a:r>
            <a:r>
              <a:rPr sz="2325" kern="0" spc="-137" dirty="0">
                <a:solidFill>
                  <a:sysClr val="windowText" lastClr="000000"/>
                </a:solidFill>
                <a:latin typeface="Tahoma"/>
                <a:cs typeface="Tahoma"/>
              </a:rPr>
              <a:t>average</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median</a:t>
            </a:r>
            <a:r>
              <a:rPr sz="2325" kern="0" spc="-74"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forecasts</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85" dirty="0">
                <a:solidFill>
                  <a:sysClr val="windowText" lastClr="000000"/>
                </a:solidFill>
                <a:latin typeface="Tahoma"/>
                <a:cs typeface="Tahoma"/>
              </a:rPr>
              <a:t> </a:t>
            </a:r>
            <a:r>
              <a:rPr sz="2325" kern="0" spc="-74" dirty="0">
                <a:solidFill>
                  <a:sysClr val="windowText" lastClr="000000"/>
                </a:solidFill>
                <a:latin typeface="Tahoma"/>
                <a:cs typeface="Tahoma"/>
              </a:rPr>
              <a:t>neither</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statistically 	</a:t>
            </a:r>
            <a:r>
              <a:rPr sz="2325" kern="0" spc="-53" dirty="0">
                <a:solidFill>
                  <a:sysClr val="windowText" lastClr="000000"/>
                </a:solidFill>
                <a:latin typeface="Tahoma"/>
                <a:cs typeface="Tahoma"/>
              </a:rPr>
              <a:t>significantly</a:t>
            </a:r>
            <a:r>
              <a:rPr sz="2325" kern="0" spc="-137" dirty="0">
                <a:solidFill>
                  <a:sysClr val="windowText" lastClr="000000"/>
                </a:solidFill>
                <a:latin typeface="Tahoma"/>
                <a:cs typeface="Tahoma"/>
              </a:rPr>
              <a:t> </a:t>
            </a:r>
            <a:r>
              <a:rPr sz="2325" kern="0" spc="-127" dirty="0">
                <a:solidFill>
                  <a:sysClr val="windowText" lastClr="000000"/>
                </a:solidFill>
                <a:latin typeface="Tahoma"/>
                <a:cs typeface="Tahoma"/>
              </a:rPr>
              <a:t>more</a:t>
            </a:r>
            <a:r>
              <a:rPr sz="2325" kern="0" spc="-53" dirty="0">
                <a:solidFill>
                  <a:sysClr val="windowText" lastClr="000000"/>
                </a:solidFill>
                <a:latin typeface="Tahoma"/>
                <a:cs typeface="Tahoma"/>
              </a:rPr>
              <a:t> </a:t>
            </a:r>
            <a:r>
              <a:rPr sz="2325" kern="0" spc="-85" dirty="0">
                <a:solidFill>
                  <a:sysClr val="windowText" lastClr="000000"/>
                </a:solidFill>
                <a:latin typeface="Tahoma"/>
                <a:cs typeface="Tahoma"/>
              </a:rPr>
              <a:t>nor</a:t>
            </a:r>
            <a:r>
              <a:rPr sz="2325" kern="0" spc="-106" dirty="0">
                <a:solidFill>
                  <a:sysClr val="windowText" lastClr="000000"/>
                </a:solidFill>
                <a:latin typeface="Tahoma"/>
                <a:cs typeface="Tahoma"/>
              </a:rPr>
              <a:t> less</a:t>
            </a:r>
            <a:r>
              <a:rPr sz="2325" kern="0" spc="-53" dirty="0">
                <a:solidFill>
                  <a:sysClr val="windowText" lastClr="000000"/>
                </a:solidFill>
                <a:latin typeface="Tahoma"/>
                <a:cs typeface="Tahoma"/>
              </a:rPr>
              <a:t> </a:t>
            </a:r>
            <a:r>
              <a:rPr sz="2325" kern="0" spc="-74" dirty="0">
                <a:solidFill>
                  <a:sysClr val="windowText" lastClr="000000"/>
                </a:solidFill>
                <a:latin typeface="Tahoma"/>
                <a:cs typeface="Tahoma"/>
              </a:rPr>
              <a:t>accurate</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than</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42" dirty="0">
                <a:solidFill>
                  <a:sysClr val="windowText" lastClr="000000"/>
                </a:solidFill>
                <a:latin typeface="Tahoma"/>
                <a:cs typeface="Tahoma"/>
              </a:rPr>
              <a:t> </a:t>
            </a:r>
            <a:r>
              <a:rPr sz="2325" kern="0" spc="-211" dirty="0">
                <a:solidFill>
                  <a:sysClr val="windowText" lastClr="000000"/>
                </a:solidFill>
                <a:latin typeface="Tahoma"/>
                <a:cs typeface="Tahoma"/>
              </a:rPr>
              <a:t>50%</a:t>
            </a:r>
            <a:r>
              <a:rPr sz="2325" kern="0" spc="32" dirty="0">
                <a:solidFill>
                  <a:sysClr val="windowText" lastClr="000000"/>
                </a:solidFill>
                <a:latin typeface="Tahoma"/>
                <a:cs typeface="Tahoma"/>
              </a:rPr>
              <a:t> </a:t>
            </a:r>
            <a:r>
              <a:rPr sz="2325" kern="0" spc="-95" dirty="0">
                <a:solidFill>
                  <a:sysClr val="windowText" lastClr="000000"/>
                </a:solidFill>
                <a:latin typeface="Tahoma"/>
                <a:cs typeface="Tahoma"/>
              </a:rPr>
              <a:t>baseline,</a:t>
            </a:r>
            <a:r>
              <a:rPr sz="2325" kern="0" spc="-32" dirty="0">
                <a:solidFill>
                  <a:sysClr val="windowText" lastClr="000000"/>
                </a:solidFill>
                <a:latin typeface="Tahoma"/>
                <a:cs typeface="Tahoma"/>
              </a:rPr>
              <a:t> </a:t>
            </a:r>
            <a:r>
              <a:rPr sz="2325" i="1" kern="0" dirty="0">
                <a:solidFill>
                  <a:sysClr val="windowText" lastClr="000000"/>
                </a:solidFill>
                <a:latin typeface="Arial"/>
                <a:cs typeface="Arial"/>
              </a:rPr>
              <a:t>H</a:t>
            </a:r>
            <a:r>
              <a:rPr sz="2536" kern="0" baseline="-10416" dirty="0">
                <a:solidFill>
                  <a:sysClr val="windowText" lastClr="000000"/>
                </a:solidFill>
                <a:latin typeface="Tahoma"/>
                <a:cs typeface="Tahoma"/>
              </a:rPr>
              <a:t>01</a:t>
            </a:r>
            <a:r>
              <a:rPr sz="2536" kern="0" spc="188" baseline="-10416" dirty="0">
                <a:solidFill>
                  <a:sysClr val="windowText" lastClr="000000"/>
                </a:solidFill>
                <a:latin typeface="Tahoma"/>
                <a:cs typeface="Tahoma"/>
              </a:rPr>
              <a:t> </a:t>
            </a:r>
            <a:r>
              <a:rPr sz="2325" kern="0" spc="-190" dirty="0">
                <a:solidFill>
                  <a:sysClr val="windowText" lastClr="000000"/>
                </a:solidFill>
                <a:latin typeface="Tahoma"/>
                <a:cs typeface="Tahoma"/>
              </a:rPr>
              <a:t>:</a:t>
            </a:r>
            <a:r>
              <a:rPr sz="2325" kern="0" spc="-85" dirty="0">
                <a:solidFill>
                  <a:sysClr val="windowText" lastClr="000000"/>
                </a:solidFill>
                <a:latin typeface="Tahoma"/>
                <a:cs typeface="Tahoma"/>
              </a:rPr>
              <a:t> </a:t>
            </a:r>
            <a:r>
              <a:rPr sz="2325" i="1" kern="0" spc="-983" dirty="0">
                <a:solidFill>
                  <a:sysClr val="windowText" lastClr="000000"/>
                </a:solidFill>
                <a:latin typeface="Arial"/>
                <a:cs typeface="Arial"/>
              </a:rPr>
              <a:t>B</a:t>
            </a:r>
            <a:r>
              <a:rPr sz="3487" kern="0" spc="15" baseline="12626" dirty="0">
                <a:solidFill>
                  <a:sysClr val="windowText" lastClr="000000"/>
                </a:solidFill>
                <a:latin typeface="Tahoma"/>
                <a:cs typeface="Tahoma"/>
              </a:rPr>
              <a:t>¯</a:t>
            </a:r>
            <a:r>
              <a:rPr sz="2536" kern="0" spc="173" baseline="-13888" dirty="0">
                <a:solidFill>
                  <a:sysClr val="windowText" lastClr="000000"/>
                </a:solidFill>
                <a:latin typeface="Tahoma"/>
                <a:cs typeface="Tahoma"/>
              </a:rPr>
              <a:t>LLM</a:t>
            </a:r>
            <a:r>
              <a:rPr sz="2536" kern="0" spc="188" baseline="-13888"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148" dirty="0">
                <a:solidFill>
                  <a:sysClr val="windowText" lastClr="000000"/>
                </a:solidFill>
                <a:latin typeface="Tahoma"/>
                <a:cs typeface="Tahoma"/>
              </a:rPr>
              <a:t> </a:t>
            </a:r>
            <a:r>
              <a:rPr sz="2325" kern="0" spc="-21" dirty="0">
                <a:solidFill>
                  <a:sysClr val="windowText" lastClr="000000"/>
                </a:solidFill>
                <a:latin typeface="Tahoma"/>
                <a:cs typeface="Tahoma"/>
              </a:rPr>
              <a:t>0</a:t>
            </a:r>
            <a:r>
              <a:rPr sz="2325" i="1" kern="0" spc="-21" dirty="0">
                <a:solidFill>
                  <a:sysClr val="windowText" lastClr="000000"/>
                </a:solidFill>
                <a:latin typeface="Verdana"/>
                <a:cs typeface="Verdana"/>
              </a:rPr>
              <a:t>.</a:t>
            </a:r>
            <a:r>
              <a:rPr sz="2325" kern="0" spc="-21" dirty="0">
                <a:solidFill>
                  <a:sysClr val="windowText" lastClr="000000"/>
                </a:solidFill>
                <a:latin typeface="Tahoma"/>
                <a:cs typeface="Tahoma"/>
              </a:rPr>
              <a:t>25.</a:t>
            </a:r>
            <a:endParaRPr sz="2325" kern="0">
              <a:solidFill>
                <a:sysClr val="windowText" lastClr="000000"/>
              </a:solidFill>
              <a:latin typeface="Tahoma"/>
              <a:cs typeface="Tahoma"/>
            </a:endParaRPr>
          </a:p>
          <a:p>
            <a:pPr marL="369070" marR="943477" indent="-289888" defTabSz="1932584">
              <a:lnSpc>
                <a:spcPct val="102600"/>
              </a:lnSpc>
              <a:spcBef>
                <a:spcPts val="634"/>
              </a:spcBef>
              <a:buClr>
                <a:srgbClr val="0C264C"/>
              </a:buClr>
              <a:buFont typeface="Georgia"/>
              <a:buChar char="•"/>
              <a:tabLst>
                <a:tab pos="373096" algn="l"/>
              </a:tabLst>
            </a:pPr>
            <a:r>
              <a:rPr sz="2325" b="1" kern="0" dirty="0">
                <a:solidFill>
                  <a:sysClr val="windowText" lastClr="000000"/>
                </a:solidFill>
                <a:latin typeface="Arial"/>
                <a:cs typeface="Arial"/>
              </a:rPr>
              <a:t>Null</a:t>
            </a:r>
            <a:r>
              <a:rPr sz="2325" b="1" kern="0" spc="95" dirty="0">
                <a:solidFill>
                  <a:sysClr val="windowText" lastClr="000000"/>
                </a:solidFill>
                <a:latin typeface="Arial"/>
                <a:cs typeface="Arial"/>
              </a:rPr>
              <a:t> </a:t>
            </a:r>
            <a:r>
              <a:rPr sz="2325" b="1" kern="0" spc="-116" dirty="0">
                <a:solidFill>
                  <a:sysClr val="windowText" lastClr="000000"/>
                </a:solidFill>
                <a:latin typeface="Arial"/>
                <a:cs typeface="Arial"/>
              </a:rPr>
              <a:t>hypothesis</a:t>
            </a:r>
            <a:r>
              <a:rPr sz="2325" b="1" kern="0" spc="106" dirty="0">
                <a:solidFill>
                  <a:sysClr val="windowText" lastClr="000000"/>
                </a:solidFill>
                <a:latin typeface="Arial"/>
                <a:cs typeface="Arial"/>
              </a:rPr>
              <a:t> </a:t>
            </a:r>
            <a:r>
              <a:rPr sz="2325" b="1" kern="0" dirty="0">
                <a:solidFill>
                  <a:sysClr val="windowText" lastClr="000000"/>
                </a:solidFill>
                <a:latin typeface="Arial"/>
                <a:cs typeface="Arial"/>
              </a:rPr>
              <a:t>2,</a:t>
            </a:r>
            <a:r>
              <a:rPr sz="2325" b="1" kern="0" spc="95" dirty="0">
                <a:solidFill>
                  <a:sysClr val="windowText" lastClr="000000"/>
                </a:solidFill>
                <a:latin typeface="Arial"/>
                <a:cs typeface="Arial"/>
              </a:rPr>
              <a:t> </a:t>
            </a:r>
            <a:r>
              <a:rPr sz="2325" b="1" kern="0" spc="-53" dirty="0">
                <a:solidFill>
                  <a:sysClr val="windowText" lastClr="000000"/>
                </a:solidFill>
                <a:latin typeface="Arial"/>
                <a:cs typeface="Arial"/>
              </a:rPr>
              <a:t>Study</a:t>
            </a:r>
            <a:r>
              <a:rPr sz="2325" b="1" kern="0" spc="95" dirty="0">
                <a:solidFill>
                  <a:sysClr val="windowText" lastClr="000000"/>
                </a:solidFill>
                <a:latin typeface="Arial"/>
                <a:cs typeface="Arial"/>
              </a:rPr>
              <a:t> </a:t>
            </a:r>
            <a:r>
              <a:rPr sz="2325" b="1" kern="0" dirty="0">
                <a:solidFill>
                  <a:sysClr val="windowText" lastClr="000000"/>
                </a:solidFill>
                <a:latin typeface="Arial"/>
                <a:cs typeface="Arial"/>
              </a:rPr>
              <a:t>1:</a:t>
            </a:r>
            <a:r>
              <a:rPr sz="2325" b="1" kern="0" spc="241" dirty="0">
                <a:solidFill>
                  <a:sysClr val="windowText" lastClr="000000"/>
                </a:solidFill>
                <a:latin typeface="Arial"/>
                <a:cs typeface="Arial"/>
              </a:rPr>
              <a:t> </a:t>
            </a:r>
            <a:r>
              <a:rPr sz="2325" kern="0" dirty="0">
                <a:solidFill>
                  <a:sysClr val="windowText" lastClr="000000"/>
                </a:solidFill>
                <a:latin typeface="Tahoma"/>
                <a:cs typeface="Tahoma"/>
              </a:rPr>
              <a:t>The</a:t>
            </a:r>
            <a:r>
              <a:rPr sz="2325" kern="0" spc="-53" dirty="0">
                <a:solidFill>
                  <a:sysClr val="windowText" lastClr="000000"/>
                </a:solidFill>
                <a:latin typeface="Tahoma"/>
                <a:cs typeface="Tahoma"/>
              </a:rPr>
              <a:t> </a:t>
            </a:r>
            <a:r>
              <a:rPr sz="2325" kern="0" spc="-127" dirty="0">
                <a:solidFill>
                  <a:sysClr val="windowText" lastClr="000000"/>
                </a:solidFill>
                <a:latin typeface="Tahoma"/>
                <a:cs typeface="Tahoma"/>
              </a:rPr>
              <a:t>average</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median</a:t>
            </a:r>
            <a:r>
              <a:rPr sz="2325" kern="0" spc="-53"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63" dirty="0">
                <a:solidFill>
                  <a:sysClr val="windowText" lastClr="000000"/>
                </a:solidFill>
                <a:latin typeface="Tahoma"/>
                <a:cs typeface="Tahoma"/>
              </a:rPr>
              <a:t> </a:t>
            </a:r>
            <a:r>
              <a:rPr sz="2325" kern="0" spc="-95" dirty="0">
                <a:solidFill>
                  <a:sysClr val="windowText" lastClr="000000"/>
                </a:solidFill>
                <a:latin typeface="Tahoma"/>
                <a:cs typeface="Tahoma"/>
              </a:rPr>
              <a:t>forecasts</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neither 	statistically</a:t>
            </a:r>
            <a:r>
              <a:rPr sz="2325" kern="0" spc="-116" dirty="0">
                <a:solidFill>
                  <a:sysClr val="windowText" lastClr="000000"/>
                </a:solidFill>
                <a:latin typeface="Tahoma"/>
                <a:cs typeface="Tahoma"/>
              </a:rPr>
              <a:t> </a:t>
            </a:r>
            <a:r>
              <a:rPr sz="2325" kern="0" spc="-53" dirty="0">
                <a:solidFill>
                  <a:sysClr val="windowText" lastClr="000000"/>
                </a:solidFill>
                <a:latin typeface="Tahoma"/>
                <a:cs typeface="Tahoma"/>
              </a:rPr>
              <a:t>significantly</a:t>
            </a:r>
            <a:r>
              <a:rPr sz="2325" kern="0" spc="-74" dirty="0">
                <a:solidFill>
                  <a:sysClr val="windowText" lastClr="000000"/>
                </a:solidFill>
                <a:latin typeface="Tahoma"/>
                <a:cs typeface="Tahoma"/>
              </a:rPr>
              <a:t> </a:t>
            </a:r>
            <a:r>
              <a:rPr sz="2325" kern="0" spc="-127" dirty="0">
                <a:solidFill>
                  <a:sysClr val="windowText" lastClr="000000"/>
                </a:solidFill>
                <a:latin typeface="Tahoma"/>
                <a:cs typeface="Tahoma"/>
              </a:rPr>
              <a:t>more</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nor</a:t>
            </a:r>
            <a:r>
              <a:rPr sz="2325" kern="0" spc="-63" dirty="0">
                <a:solidFill>
                  <a:sysClr val="windowText" lastClr="000000"/>
                </a:solidFill>
                <a:latin typeface="Tahoma"/>
                <a:cs typeface="Tahoma"/>
              </a:rPr>
              <a:t> </a:t>
            </a:r>
            <a:r>
              <a:rPr sz="2325" kern="0" spc="-106" dirty="0">
                <a:solidFill>
                  <a:sysClr val="windowText" lastClr="000000"/>
                </a:solidFill>
                <a:latin typeface="Tahoma"/>
                <a:cs typeface="Tahoma"/>
              </a:rPr>
              <a:t>less</a:t>
            </a:r>
            <a:r>
              <a:rPr sz="2325" kern="0" spc="-85" dirty="0">
                <a:solidFill>
                  <a:sysClr val="windowText" lastClr="000000"/>
                </a:solidFill>
                <a:latin typeface="Tahoma"/>
                <a:cs typeface="Tahoma"/>
              </a:rPr>
              <a:t> </a:t>
            </a:r>
            <a:r>
              <a:rPr sz="2325" kern="0" spc="-74" dirty="0">
                <a:solidFill>
                  <a:sysClr val="windowText" lastClr="000000"/>
                </a:solidFill>
                <a:latin typeface="Tahoma"/>
                <a:cs typeface="Tahoma"/>
              </a:rPr>
              <a:t>accurate </a:t>
            </a:r>
            <a:r>
              <a:rPr sz="2325" kern="0" spc="-42" dirty="0">
                <a:solidFill>
                  <a:sysClr val="windowText" lastClr="000000"/>
                </a:solidFill>
                <a:latin typeface="Tahoma"/>
                <a:cs typeface="Tahoma"/>
              </a:rPr>
              <a:t>than</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74" dirty="0">
                <a:solidFill>
                  <a:sysClr val="windowText" lastClr="000000"/>
                </a:solidFill>
                <a:latin typeface="Tahoma"/>
                <a:cs typeface="Tahoma"/>
              </a:rPr>
              <a:t> </a:t>
            </a:r>
            <a:r>
              <a:rPr sz="2325" kern="0" spc="-127" dirty="0">
                <a:solidFill>
                  <a:sysClr val="windowText" lastClr="000000"/>
                </a:solidFill>
                <a:latin typeface="Tahoma"/>
                <a:cs typeface="Tahoma"/>
              </a:rPr>
              <a:t>average</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median</a:t>
            </a:r>
            <a:r>
              <a:rPr sz="2325" kern="0" spc="-74" dirty="0">
                <a:solidFill>
                  <a:sysClr val="windowText" lastClr="000000"/>
                </a:solidFill>
                <a:latin typeface="Tahoma"/>
                <a:cs typeface="Tahoma"/>
              </a:rPr>
              <a:t> </a:t>
            </a:r>
            <a:r>
              <a:rPr sz="2325" kern="0" spc="-53" dirty="0">
                <a:solidFill>
                  <a:sysClr val="windowText" lastClr="000000"/>
                </a:solidFill>
                <a:latin typeface="Tahoma"/>
                <a:cs typeface="Tahoma"/>
              </a:rPr>
              <a:t>human 	</a:t>
            </a:r>
            <a:r>
              <a:rPr sz="2325" kern="0" spc="-95" dirty="0">
                <a:solidFill>
                  <a:sysClr val="windowText" lastClr="000000"/>
                </a:solidFill>
                <a:latin typeface="Tahoma"/>
                <a:cs typeface="Tahoma"/>
              </a:rPr>
              <a:t>forecasts,</a:t>
            </a:r>
            <a:r>
              <a:rPr sz="2325" kern="0" spc="85" dirty="0">
                <a:solidFill>
                  <a:sysClr val="windowText" lastClr="000000"/>
                </a:solidFill>
                <a:latin typeface="Tahoma"/>
                <a:cs typeface="Tahoma"/>
              </a:rPr>
              <a:t> </a:t>
            </a:r>
            <a:r>
              <a:rPr sz="2325" i="1" kern="0" dirty="0">
                <a:solidFill>
                  <a:sysClr val="windowText" lastClr="000000"/>
                </a:solidFill>
                <a:latin typeface="Arial"/>
                <a:cs typeface="Arial"/>
              </a:rPr>
              <a:t>H</a:t>
            </a:r>
            <a:r>
              <a:rPr sz="2536" kern="0" baseline="-10416" dirty="0">
                <a:solidFill>
                  <a:sysClr val="windowText" lastClr="000000"/>
                </a:solidFill>
                <a:latin typeface="Tahoma"/>
                <a:cs typeface="Tahoma"/>
              </a:rPr>
              <a:t>02</a:t>
            </a:r>
            <a:r>
              <a:rPr sz="2536" kern="0" spc="412" baseline="-10416" dirty="0">
                <a:solidFill>
                  <a:sysClr val="windowText" lastClr="000000"/>
                </a:solidFill>
                <a:latin typeface="Tahoma"/>
                <a:cs typeface="Tahoma"/>
              </a:rPr>
              <a:t> </a:t>
            </a:r>
            <a:r>
              <a:rPr sz="2325" kern="0" spc="-190" dirty="0">
                <a:solidFill>
                  <a:sysClr val="windowText" lastClr="000000"/>
                </a:solidFill>
                <a:latin typeface="Tahoma"/>
                <a:cs typeface="Tahoma"/>
              </a:rPr>
              <a:t>:</a:t>
            </a:r>
            <a:r>
              <a:rPr sz="2325" kern="0" spc="-42" dirty="0">
                <a:solidFill>
                  <a:sysClr val="windowText" lastClr="000000"/>
                </a:solidFill>
                <a:latin typeface="Tahoma"/>
                <a:cs typeface="Tahoma"/>
              </a:rPr>
              <a:t> </a:t>
            </a:r>
            <a:r>
              <a:rPr sz="2325" i="1" kern="0" dirty="0">
                <a:solidFill>
                  <a:sysClr val="windowText" lastClr="000000"/>
                </a:solidFill>
                <a:latin typeface="Verdana"/>
                <a:cs typeface="Verdana"/>
              </a:rPr>
              <a:t>µ</a:t>
            </a:r>
            <a:r>
              <a:rPr sz="2536" kern="0" baseline="-13888" dirty="0">
                <a:solidFill>
                  <a:sysClr val="windowText" lastClr="000000"/>
                </a:solidFill>
                <a:latin typeface="Tahoma"/>
                <a:cs typeface="Tahoma"/>
              </a:rPr>
              <a:t>LLM</a:t>
            </a:r>
            <a:r>
              <a:rPr sz="2536" kern="0" spc="412" baseline="-13888"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32" dirty="0">
                <a:solidFill>
                  <a:sysClr val="windowText" lastClr="000000"/>
                </a:solidFill>
                <a:latin typeface="Tahoma"/>
                <a:cs typeface="Tahoma"/>
              </a:rPr>
              <a:t> </a:t>
            </a:r>
            <a:r>
              <a:rPr sz="2325" i="1" kern="0" spc="-21" dirty="0">
                <a:solidFill>
                  <a:sysClr val="windowText" lastClr="000000"/>
                </a:solidFill>
                <a:latin typeface="Verdana"/>
                <a:cs typeface="Verdana"/>
              </a:rPr>
              <a:t>µ</a:t>
            </a:r>
            <a:r>
              <a:rPr sz="2536" kern="0" spc="-32" baseline="-13888" dirty="0">
                <a:solidFill>
                  <a:sysClr val="windowText" lastClr="000000"/>
                </a:solidFill>
                <a:latin typeface="Tahoma"/>
                <a:cs typeface="Tahoma"/>
              </a:rPr>
              <a:t>Human</a:t>
            </a:r>
            <a:r>
              <a:rPr sz="2325" i="1" kern="0" spc="-21" dirty="0">
                <a:solidFill>
                  <a:sysClr val="windowText" lastClr="000000"/>
                </a:solidFill>
                <a:latin typeface="Verdana"/>
                <a:cs typeface="Verdana"/>
              </a:rPr>
              <a:t>.</a:t>
            </a:r>
            <a:endParaRPr sz="2325" kern="0">
              <a:solidFill>
                <a:sysClr val="windowText" lastClr="000000"/>
              </a:solidFill>
              <a:latin typeface="Verdana"/>
              <a:cs typeface="Verdana"/>
            </a:endParaRPr>
          </a:p>
          <a:p>
            <a:pPr marL="369070" marR="747534" indent="-289888" defTabSz="1932584">
              <a:lnSpc>
                <a:spcPct val="102600"/>
              </a:lnSpc>
              <a:spcBef>
                <a:spcPts val="634"/>
              </a:spcBef>
              <a:buClr>
                <a:srgbClr val="0C264C"/>
              </a:buClr>
              <a:buFont typeface="Georgia"/>
              <a:buChar char="•"/>
              <a:tabLst>
                <a:tab pos="373096" algn="l"/>
              </a:tabLst>
            </a:pPr>
            <a:r>
              <a:rPr sz="2325" b="1" kern="0" dirty="0">
                <a:solidFill>
                  <a:sysClr val="windowText" lastClr="000000"/>
                </a:solidFill>
                <a:latin typeface="Arial"/>
                <a:cs typeface="Arial"/>
              </a:rPr>
              <a:t>Null</a:t>
            </a:r>
            <a:r>
              <a:rPr sz="2325" b="1" kern="0" spc="85" dirty="0">
                <a:solidFill>
                  <a:sysClr val="windowText" lastClr="000000"/>
                </a:solidFill>
                <a:latin typeface="Arial"/>
                <a:cs typeface="Arial"/>
              </a:rPr>
              <a:t> </a:t>
            </a:r>
            <a:r>
              <a:rPr sz="2325" b="1" kern="0" spc="-116" dirty="0">
                <a:solidFill>
                  <a:sysClr val="windowText" lastClr="000000"/>
                </a:solidFill>
                <a:latin typeface="Arial"/>
                <a:cs typeface="Arial"/>
              </a:rPr>
              <a:t>hypothesis</a:t>
            </a:r>
            <a:r>
              <a:rPr sz="2325" b="1" kern="0" spc="95" dirty="0">
                <a:solidFill>
                  <a:sysClr val="windowText" lastClr="000000"/>
                </a:solidFill>
                <a:latin typeface="Arial"/>
                <a:cs typeface="Arial"/>
              </a:rPr>
              <a:t> </a:t>
            </a:r>
            <a:r>
              <a:rPr sz="2325" b="1" kern="0" dirty="0">
                <a:solidFill>
                  <a:sysClr val="windowText" lastClr="000000"/>
                </a:solidFill>
                <a:latin typeface="Arial"/>
                <a:cs typeface="Arial"/>
              </a:rPr>
              <a:t>3,</a:t>
            </a:r>
            <a:r>
              <a:rPr sz="2325" b="1" kern="0" spc="85" dirty="0">
                <a:solidFill>
                  <a:sysClr val="windowText" lastClr="000000"/>
                </a:solidFill>
                <a:latin typeface="Arial"/>
                <a:cs typeface="Arial"/>
              </a:rPr>
              <a:t> </a:t>
            </a:r>
            <a:r>
              <a:rPr sz="2325" b="1" kern="0" spc="-53" dirty="0">
                <a:solidFill>
                  <a:sysClr val="windowText" lastClr="000000"/>
                </a:solidFill>
                <a:latin typeface="Arial"/>
                <a:cs typeface="Arial"/>
              </a:rPr>
              <a:t>Study</a:t>
            </a:r>
            <a:r>
              <a:rPr sz="2325" b="1" kern="0" spc="85" dirty="0">
                <a:solidFill>
                  <a:sysClr val="windowText" lastClr="000000"/>
                </a:solidFill>
                <a:latin typeface="Arial"/>
                <a:cs typeface="Arial"/>
              </a:rPr>
              <a:t> </a:t>
            </a:r>
            <a:r>
              <a:rPr sz="2325" b="1" kern="0" dirty="0">
                <a:solidFill>
                  <a:sysClr val="windowText" lastClr="000000"/>
                </a:solidFill>
                <a:latin typeface="Arial"/>
                <a:cs typeface="Arial"/>
              </a:rPr>
              <a:t>1:</a:t>
            </a:r>
            <a:r>
              <a:rPr sz="2325" b="1" kern="0" spc="222" dirty="0">
                <a:solidFill>
                  <a:sysClr val="windowText" lastClr="000000"/>
                </a:solidFill>
                <a:latin typeface="Arial"/>
                <a:cs typeface="Arial"/>
              </a:rPr>
              <a:t> </a:t>
            </a:r>
            <a:r>
              <a:rPr sz="2325" kern="0" spc="-42" dirty="0">
                <a:solidFill>
                  <a:sysClr val="windowText" lastClr="000000"/>
                </a:solidFill>
                <a:latin typeface="Tahoma"/>
                <a:cs typeface="Tahoma"/>
              </a:rPr>
              <a:t>There</a:t>
            </a:r>
            <a:r>
              <a:rPr sz="2325" kern="0" spc="-53" dirty="0">
                <a:solidFill>
                  <a:sysClr val="windowText" lastClr="000000"/>
                </a:solidFill>
                <a:latin typeface="Tahoma"/>
                <a:cs typeface="Tahoma"/>
              </a:rPr>
              <a:t> </a:t>
            </a:r>
            <a:r>
              <a:rPr sz="2325" kern="0" spc="-127" dirty="0">
                <a:solidFill>
                  <a:sysClr val="windowText" lastClr="000000"/>
                </a:solidFill>
                <a:latin typeface="Tahoma"/>
                <a:cs typeface="Tahoma"/>
              </a:rPr>
              <a:t>are</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no</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statistically</a:t>
            </a:r>
            <a:r>
              <a:rPr sz="2325" kern="0" spc="-74" dirty="0">
                <a:solidFill>
                  <a:sysClr val="windowText" lastClr="000000"/>
                </a:solidFill>
                <a:latin typeface="Tahoma"/>
                <a:cs typeface="Tahoma"/>
              </a:rPr>
              <a:t> </a:t>
            </a:r>
            <a:r>
              <a:rPr sz="2325" kern="0" spc="-53" dirty="0">
                <a:solidFill>
                  <a:sysClr val="windowText" lastClr="000000"/>
                </a:solidFill>
                <a:latin typeface="Tahoma"/>
                <a:cs typeface="Tahoma"/>
              </a:rPr>
              <a:t>significant </a:t>
            </a:r>
            <a:r>
              <a:rPr sz="2325" kern="0" spc="-106" dirty="0">
                <a:solidFill>
                  <a:sysClr val="windowText" lastClr="000000"/>
                </a:solidFill>
                <a:latin typeface="Tahoma"/>
                <a:cs typeface="Tahoma"/>
              </a:rPr>
              <a:t>differences</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in</a:t>
            </a:r>
            <a:r>
              <a:rPr sz="2325" kern="0" spc="-53" dirty="0">
                <a:solidFill>
                  <a:sysClr val="windowText" lastClr="000000"/>
                </a:solidFill>
                <a:latin typeface="Tahoma"/>
                <a:cs typeface="Tahoma"/>
              </a:rPr>
              <a:t> the 	</a:t>
            </a:r>
            <a:r>
              <a:rPr sz="2325" kern="0" spc="-127" dirty="0">
                <a:solidFill>
                  <a:sysClr val="windowText" lastClr="000000"/>
                </a:solidFill>
                <a:latin typeface="Tahoma"/>
                <a:cs typeface="Tahoma"/>
              </a:rPr>
              <a:t>average</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accuracy</a:t>
            </a:r>
            <a:r>
              <a:rPr sz="2325" kern="0" spc="-32" dirty="0">
                <a:solidFill>
                  <a:sysClr val="windowText" lastClr="000000"/>
                </a:solidFill>
                <a:latin typeface="Tahoma"/>
                <a:cs typeface="Tahoma"/>
              </a:rPr>
              <a:t> </a:t>
            </a:r>
            <a:r>
              <a:rPr sz="2325" kern="0" spc="-106" dirty="0">
                <a:solidFill>
                  <a:sysClr val="windowText" lastClr="000000"/>
                </a:solidFill>
                <a:latin typeface="Tahoma"/>
                <a:cs typeface="Tahoma"/>
              </a:rPr>
              <a:t>across</a:t>
            </a:r>
            <a:r>
              <a:rPr sz="2325" kern="0" spc="-21" dirty="0">
                <a:solidFill>
                  <a:sysClr val="windowText" lastClr="000000"/>
                </a:solidFill>
                <a:latin typeface="Tahoma"/>
                <a:cs typeface="Tahoma"/>
              </a:rPr>
              <a:t> the</a:t>
            </a:r>
            <a:r>
              <a:rPr sz="2325" kern="0" dirty="0">
                <a:solidFill>
                  <a:sysClr val="windowText" lastClr="000000"/>
                </a:solidFill>
                <a:latin typeface="Tahoma"/>
                <a:cs typeface="Tahoma"/>
              </a:rPr>
              <a:t> </a:t>
            </a:r>
            <a:r>
              <a:rPr sz="2325" kern="0" spc="-74" dirty="0">
                <a:solidFill>
                  <a:sysClr val="windowText" lastClr="000000"/>
                </a:solidFill>
                <a:latin typeface="Tahoma"/>
                <a:cs typeface="Tahoma"/>
              </a:rPr>
              <a:t>different</a:t>
            </a:r>
            <a:r>
              <a:rPr sz="2325" kern="0" dirty="0">
                <a:solidFill>
                  <a:sysClr val="windowText" lastClr="000000"/>
                </a:solidFill>
                <a:latin typeface="Tahoma"/>
                <a:cs typeface="Tahoma"/>
              </a:rPr>
              <a:t> LLMs</a:t>
            </a:r>
            <a:r>
              <a:rPr sz="2325" kern="0" spc="-21" dirty="0">
                <a:solidFill>
                  <a:sysClr val="windowText" lastClr="000000"/>
                </a:solidFill>
                <a:latin typeface="Tahoma"/>
                <a:cs typeface="Tahoma"/>
              </a:rPr>
              <a:t> </a:t>
            </a:r>
            <a:r>
              <a:rPr sz="2325" kern="0" spc="-74" dirty="0">
                <a:solidFill>
                  <a:sysClr val="windowText" lastClr="000000"/>
                </a:solidFill>
                <a:latin typeface="Tahoma"/>
                <a:cs typeface="Tahoma"/>
              </a:rPr>
              <a:t>and</a:t>
            </a:r>
            <a:r>
              <a:rPr sz="2325" kern="0" dirty="0">
                <a:solidFill>
                  <a:sysClr val="windowText" lastClr="000000"/>
                </a:solidFill>
                <a:latin typeface="Tahoma"/>
                <a:cs typeface="Tahoma"/>
              </a:rPr>
              <a:t> </a:t>
            </a:r>
            <a:r>
              <a:rPr sz="2325" kern="0" spc="-95" dirty="0">
                <a:solidFill>
                  <a:sysClr val="windowText" lastClr="000000"/>
                </a:solidFill>
                <a:latin typeface="Tahoma"/>
                <a:cs typeface="Tahoma"/>
              </a:rPr>
              <a:t>humans,</a:t>
            </a:r>
            <a:r>
              <a:rPr sz="2325" kern="0" dirty="0">
                <a:solidFill>
                  <a:sysClr val="windowText" lastClr="000000"/>
                </a:solidFill>
                <a:latin typeface="Tahoma"/>
                <a:cs typeface="Tahoma"/>
              </a:rPr>
              <a:t> </a:t>
            </a:r>
            <a:r>
              <a:rPr sz="2325" i="1" kern="0" dirty="0">
                <a:solidFill>
                  <a:sysClr val="windowText" lastClr="000000"/>
                </a:solidFill>
                <a:latin typeface="Arial"/>
                <a:cs typeface="Arial"/>
              </a:rPr>
              <a:t>H</a:t>
            </a:r>
            <a:r>
              <a:rPr sz="2536" kern="0" baseline="-10416" dirty="0">
                <a:solidFill>
                  <a:sysClr val="windowText" lastClr="000000"/>
                </a:solidFill>
                <a:latin typeface="Tahoma"/>
                <a:cs typeface="Tahoma"/>
              </a:rPr>
              <a:t>03</a:t>
            </a:r>
            <a:r>
              <a:rPr sz="2536" kern="0" spc="254" baseline="-10416" dirty="0">
                <a:solidFill>
                  <a:sysClr val="windowText" lastClr="000000"/>
                </a:solidFill>
                <a:latin typeface="Tahoma"/>
                <a:cs typeface="Tahoma"/>
              </a:rPr>
              <a:t> </a:t>
            </a:r>
            <a:r>
              <a:rPr sz="2325" kern="0" spc="-190" dirty="0">
                <a:solidFill>
                  <a:sysClr val="windowText" lastClr="000000"/>
                </a:solidFill>
                <a:latin typeface="Tahoma"/>
                <a:cs typeface="Tahoma"/>
              </a:rPr>
              <a:t>:</a:t>
            </a:r>
            <a:r>
              <a:rPr sz="2325" kern="0" spc="-85" dirty="0">
                <a:solidFill>
                  <a:sysClr val="windowText" lastClr="000000"/>
                </a:solidFill>
                <a:latin typeface="Tahoma"/>
                <a:cs typeface="Tahoma"/>
              </a:rPr>
              <a:t> </a:t>
            </a:r>
            <a:r>
              <a:rPr sz="2325" i="1" kern="0" dirty="0">
                <a:solidFill>
                  <a:sysClr val="windowText" lastClr="000000"/>
                </a:solidFill>
                <a:latin typeface="Verdana"/>
                <a:cs typeface="Verdana"/>
              </a:rPr>
              <a:t>µ</a:t>
            </a:r>
            <a:r>
              <a:rPr sz="2536" kern="0" baseline="-10416" dirty="0">
                <a:solidFill>
                  <a:sysClr val="windowText" lastClr="000000"/>
                </a:solidFill>
                <a:latin typeface="Tahoma"/>
                <a:cs typeface="Tahoma"/>
              </a:rPr>
              <a:t>1</a:t>
            </a:r>
            <a:r>
              <a:rPr sz="2536" kern="0" spc="254" baseline="-10416"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127" dirty="0">
                <a:solidFill>
                  <a:sysClr val="windowText" lastClr="000000"/>
                </a:solidFill>
                <a:latin typeface="Tahoma"/>
                <a:cs typeface="Tahoma"/>
              </a:rPr>
              <a:t> </a:t>
            </a:r>
            <a:r>
              <a:rPr sz="2325" i="1" kern="0" dirty="0">
                <a:solidFill>
                  <a:sysClr val="windowText" lastClr="000000"/>
                </a:solidFill>
                <a:latin typeface="Verdana"/>
                <a:cs typeface="Verdana"/>
              </a:rPr>
              <a:t>µ</a:t>
            </a:r>
            <a:r>
              <a:rPr sz="2536" kern="0" baseline="-10416" dirty="0">
                <a:solidFill>
                  <a:sysClr val="windowText" lastClr="000000"/>
                </a:solidFill>
                <a:latin typeface="Tahoma"/>
                <a:cs typeface="Tahoma"/>
              </a:rPr>
              <a:t>2</a:t>
            </a:r>
            <a:r>
              <a:rPr sz="2536" kern="0" spc="254" baseline="-10416"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127" dirty="0">
                <a:solidFill>
                  <a:sysClr val="windowText" lastClr="000000"/>
                </a:solidFill>
                <a:latin typeface="Tahoma"/>
                <a:cs typeface="Tahoma"/>
              </a:rPr>
              <a:t> </a:t>
            </a:r>
            <a:r>
              <a:rPr sz="2325" i="1" kern="0" spc="-42" dirty="0">
                <a:solidFill>
                  <a:sysClr val="windowText" lastClr="000000"/>
                </a:solidFill>
                <a:latin typeface="Georgia"/>
                <a:cs typeface="Georgia"/>
              </a:rPr>
              <a:t>·</a:t>
            </a:r>
            <a:r>
              <a:rPr sz="2325" i="1" kern="0" spc="-180" dirty="0">
                <a:solidFill>
                  <a:sysClr val="windowText" lastClr="000000"/>
                </a:solidFill>
                <a:latin typeface="Georgia"/>
                <a:cs typeface="Georgia"/>
              </a:rPr>
              <a:t> </a:t>
            </a:r>
            <a:r>
              <a:rPr sz="2325" i="1" kern="0" spc="-42" dirty="0">
                <a:solidFill>
                  <a:sysClr val="windowText" lastClr="000000"/>
                </a:solidFill>
                <a:latin typeface="Georgia"/>
                <a:cs typeface="Georgia"/>
              </a:rPr>
              <a:t>·</a:t>
            </a:r>
            <a:r>
              <a:rPr sz="2325" i="1" kern="0" spc="-180" dirty="0">
                <a:solidFill>
                  <a:sysClr val="windowText" lastClr="000000"/>
                </a:solidFill>
                <a:latin typeface="Georgia"/>
                <a:cs typeface="Georgia"/>
              </a:rPr>
              <a:t> </a:t>
            </a:r>
            <a:r>
              <a:rPr sz="2325" i="1" kern="0" dirty="0">
                <a:solidFill>
                  <a:sysClr val="windowText" lastClr="000000"/>
                </a:solidFill>
                <a:latin typeface="Georgia"/>
                <a:cs typeface="Georgia"/>
              </a:rPr>
              <a:t>·</a:t>
            </a:r>
            <a:r>
              <a:rPr sz="2325" i="1" kern="0" spc="42" dirty="0">
                <a:solidFill>
                  <a:sysClr val="windowText" lastClr="000000"/>
                </a:solidFill>
                <a:latin typeface="Georgia"/>
                <a:cs typeface="Georgia"/>
              </a:rPr>
              <a:t> </a:t>
            </a:r>
            <a:r>
              <a:rPr sz="2325" kern="0" dirty="0">
                <a:solidFill>
                  <a:sysClr val="windowText" lastClr="000000"/>
                </a:solidFill>
                <a:latin typeface="Tahoma"/>
                <a:cs typeface="Tahoma"/>
              </a:rPr>
              <a:t>=</a:t>
            </a:r>
            <a:r>
              <a:rPr sz="2325" kern="0" spc="-127" dirty="0">
                <a:solidFill>
                  <a:sysClr val="windowText" lastClr="000000"/>
                </a:solidFill>
                <a:latin typeface="Tahoma"/>
                <a:cs typeface="Tahoma"/>
              </a:rPr>
              <a:t> </a:t>
            </a:r>
            <a:r>
              <a:rPr sz="2325" i="1" kern="0" spc="-53" dirty="0">
                <a:solidFill>
                  <a:sysClr val="windowText" lastClr="000000"/>
                </a:solidFill>
                <a:latin typeface="Verdana"/>
                <a:cs typeface="Verdana"/>
              </a:rPr>
              <a:t>µ</a:t>
            </a:r>
            <a:r>
              <a:rPr sz="2536" i="1" kern="0" spc="-78" baseline="-13888" dirty="0">
                <a:solidFill>
                  <a:sysClr val="windowText" lastClr="000000"/>
                </a:solidFill>
                <a:latin typeface="Trebuchet MS"/>
                <a:cs typeface="Trebuchet MS"/>
              </a:rPr>
              <a:t>k</a:t>
            </a:r>
            <a:r>
              <a:rPr sz="2325" i="1" kern="0" spc="-53" dirty="0">
                <a:solidFill>
                  <a:sysClr val="windowText" lastClr="000000"/>
                </a:solidFill>
                <a:latin typeface="Verdana"/>
                <a:cs typeface="Verdana"/>
              </a:rPr>
              <a:t>.</a:t>
            </a:r>
            <a:endParaRPr sz="2325" kern="0">
              <a:solidFill>
                <a:sysClr val="windowText" lastClr="000000"/>
              </a:solidFill>
              <a:latin typeface="Verdana"/>
              <a:cs typeface="Verdana"/>
            </a:endParaRPr>
          </a:p>
        </p:txBody>
      </p:sp>
    </p:spTree>
  </p:cSld>
  <p:clrMapOvr>
    <a:masterClrMapping/>
  </p:clrMapOvr>
  <p:transition>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Study</a:t>
            </a:r>
            <a:r>
              <a:rPr spc="-148" dirty="0"/>
              <a:t> </a:t>
            </a:r>
            <a:r>
              <a:rPr spc="-42" dirty="0"/>
              <a:t>1:</a:t>
            </a:r>
            <a:r>
              <a:rPr spc="-32" dirty="0"/>
              <a:t> </a:t>
            </a:r>
            <a:r>
              <a:rPr spc="-159" dirty="0"/>
              <a:t>Methodology</a:t>
            </a:r>
            <a:r>
              <a:rPr spc="-127" dirty="0"/>
              <a:t> </a:t>
            </a:r>
            <a:r>
              <a:rPr spc="-201" dirty="0"/>
              <a:t>Overview</a:t>
            </a:r>
          </a:p>
        </p:txBody>
      </p:sp>
      <p:sp>
        <p:nvSpPr>
          <p:cNvPr id="4" name="object 4"/>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165075" defTabSz="1932584">
              <a:lnSpc>
                <a:spcPts val="1427"/>
              </a:lnSpc>
            </a:pPr>
            <a:fld id="{81D60167-4931-47E6-BA6A-407CBD079E47}" type="slidenum">
              <a:rPr kern="0" spc="-21" dirty="0">
                <a:solidFill>
                  <a:prstClr val="black"/>
                </a:solidFill>
              </a:rPr>
              <a:pPr marL="165075" defTabSz="1932584">
                <a:lnSpc>
                  <a:spcPts val="1427"/>
                </a:lnSpc>
              </a:pPr>
              <a:t>104</a:t>
            </a:fld>
            <a:r>
              <a:rPr kern="0" spc="-180" dirty="0">
                <a:solidFill>
                  <a:prstClr val="black"/>
                </a:solidFill>
              </a:rPr>
              <a:t> </a:t>
            </a:r>
            <a:r>
              <a:rPr kern="0" spc="190" dirty="0">
                <a:solidFill>
                  <a:prstClr val="black"/>
                </a:solidFill>
              </a:rPr>
              <a:t>/</a:t>
            </a:r>
            <a:r>
              <a:rPr kern="0" spc="-180" dirty="0">
                <a:solidFill>
                  <a:prstClr val="black"/>
                </a:solidFill>
              </a:rPr>
              <a:t> </a:t>
            </a:r>
            <a:r>
              <a:rPr kern="0" spc="-53" dirty="0">
                <a:solidFill>
                  <a:prstClr val="black"/>
                </a:solidFill>
              </a:rPr>
              <a:t>22</a:t>
            </a:r>
          </a:p>
        </p:txBody>
      </p:sp>
      <p:sp>
        <p:nvSpPr>
          <p:cNvPr id="3" name="object 3"/>
          <p:cNvSpPr txBox="1"/>
          <p:nvPr/>
        </p:nvSpPr>
        <p:spPr>
          <a:xfrm>
            <a:off x="508085" y="2227008"/>
            <a:ext cx="10896302" cy="2265922"/>
          </a:xfrm>
          <a:prstGeom prst="rect">
            <a:avLst/>
          </a:prstGeom>
        </p:spPr>
        <p:txBody>
          <a:bodyPr vert="horz" wrap="square" lIns="0" tIns="116758" rIns="0" bIns="0" rtlCol="0">
            <a:spAutoFit/>
          </a:bodyPr>
          <a:lstStyle/>
          <a:p>
            <a:pPr marL="370412" indent="-289888" defTabSz="1932584">
              <a:spcBef>
                <a:spcPts val="917"/>
              </a:spcBef>
              <a:buClr>
                <a:srgbClr val="0C264C"/>
              </a:buClr>
              <a:buFont typeface="Georgia"/>
              <a:buChar char="•"/>
              <a:tabLst>
                <a:tab pos="370412" algn="l"/>
              </a:tabLst>
            </a:pPr>
            <a:r>
              <a:rPr sz="2325" b="1" kern="0" spc="-53" dirty="0">
                <a:solidFill>
                  <a:sysClr val="windowText" lastClr="000000"/>
                </a:solidFill>
                <a:latin typeface="Arial"/>
                <a:cs typeface="Arial"/>
              </a:rPr>
              <a:t>Prediction</a:t>
            </a:r>
            <a:r>
              <a:rPr sz="2325" b="1" kern="0" spc="53" dirty="0">
                <a:solidFill>
                  <a:sysClr val="windowText" lastClr="000000"/>
                </a:solidFill>
                <a:latin typeface="Arial"/>
                <a:cs typeface="Arial"/>
              </a:rPr>
              <a:t> </a:t>
            </a:r>
            <a:r>
              <a:rPr sz="2325" b="1" kern="0" spc="-106" dirty="0">
                <a:solidFill>
                  <a:sysClr val="windowText" lastClr="000000"/>
                </a:solidFill>
                <a:latin typeface="Arial"/>
                <a:cs typeface="Arial"/>
              </a:rPr>
              <a:t>Questions:</a:t>
            </a:r>
            <a:r>
              <a:rPr sz="2325" b="1" kern="0" spc="190" dirty="0">
                <a:solidFill>
                  <a:sysClr val="windowText" lastClr="000000"/>
                </a:solidFill>
                <a:latin typeface="Arial"/>
                <a:cs typeface="Arial"/>
              </a:rPr>
              <a:t> </a:t>
            </a:r>
            <a:r>
              <a:rPr sz="2325" kern="0" spc="-42" dirty="0">
                <a:solidFill>
                  <a:sysClr val="windowText" lastClr="000000"/>
                </a:solidFill>
                <a:latin typeface="Tahoma"/>
                <a:cs typeface="Tahoma"/>
              </a:rPr>
              <a:t>31</a:t>
            </a:r>
            <a:r>
              <a:rPr sz="2325" kern="0" spc="-95" dirty="0">
                <a:solidFill>
                  <a:sysClr val="windowText" lastClr="000000"/>
                </a:solidFill>
                <a:latin typeface="Tahoma"/>
                <a:cs typeface="Tahoma"/>
              </a:rPr>
              <a:t> </a:t>
            </a:r>
            <a:r>
              <a:rPr sz="2325" kern="0" spc="-63" dirty="0">
                <a:solidFill>
                  <a:sysClr val="windowText" lastClr="000000"/>
                </a:solidFill>
                <a:latin typeface="Tahoma"/>
                <a:cs typeface="Tahoma"/>
              </a:rPr>
              <a:t>binary</a:t>
            </a:r>
            <a:r>
              <a:rPr sz="2325" kern="0" spc="-95" dirty="0">
                <a:solidFill>
                  <a:sysClr val="windowText" lastClr="000000"/>
                </a:solidFill>
                <a:latin typeface="Tahoma"/>
                <a:cs typeface="Tahoma"/>
              </a:rPr>
              <a:t> </a:t>
            </a:r>
            <a:r>
              <a:rPr sz="2325" kern="0" spc="-85" dirty="0">
                <a:solidFill>
                  <a:sysClr val="windowText" lastClr="000000"/>
                </a:solidFill>
                <a:latin typeface="Tahoma"/>
                <a:cs typeface="Tahoma"/>
              </a:rPr>
              <a:t>forecasting</a:t>
            </a:r>
            <a:r>
              <a:rPr sz="2325" kern="0" spc="-95" dirty="0">
                <a:solidFill>
                  <a:sysClr val="windowText" lastClr="000000"/>
                </a:solidFill>
                <a:latin typeface="Tahoma"/>
                <a:cs typeface="Tahoma"/>
              </a:rPr>
              <a:t> </a:t>
            </a:r>
            <a:r>
              <a:rPr sz="2325" kern="0" spc="-85" dirty="0">
                <a:solidFill>
                  <a:sysClr val="windowText" lastClr="000000"/>
                </a:solidFill>
                <a:latin typeface="Tahoma"/>
                <a:cs typeface="Tahoma"/>
              </a:rPr>
              <a:t>questions </a:t>
            </a:r>
            <a:r>
              <a:rPr sz="2325" kern="0" spc="-42" dirty="0">
                <a:solidFill>
                  <a:sysClr val="windowText" lastClr="000000"/>
                </a:solidFill>
                <a:latin typeface="Tahoma"/>
                <a:cs typeface="Tahoma"/>
              </a:rPr>
              <a:t>from</a:t>
            </a:r>
            <a:r>
              <a:rPr sz="2325" kern="0" spc="-85" dirty="0">
                <a:solidFill>
                  <a:sysClr val="windowText" lastClr="000000"/>
                </a:solidFill>
                <a:latin typeface="Tahoma"/>
                <a:cs typeface="Tahoma"/>
              </a:rPr>
              <a:t> </a:t>
            </a:r>
            <a:r>
              <a:rPr sz="2325" i="1" kern="0" spc="-21" dirty="0">
                <a:solidFill>
                  <a:sysClr val="windowText" lastClr="000000"/>
                </a:solidFill>
                <a:latin typeface="Arial"/>
                <a:cs typeface="Arial"/>
              </a:rPr>
              <a:t>Metaculus</a:t>
            </a:r>
            <a:r>
              <a:rPr sz="2325" kern="0" spc="-21" dirty="0">
                <a:solidFill>
                  <a:sysClr val="windowText" lastClr="000000"/>
                </a:solidFill>
                <a:latin typeface="Tahoma"/>
                <a:cs typeface="Tahoma"/>
              </a:rPr>
              <a:t>.</a:t>
            </a:r>
            <a:endParaRPr sz="2325" kern="0">
              <a:solidFill>
                <a:sysClr val="windowText" lastClr="000000"/>
              </a:solidFill>
              <a:latin typeface="Tahoma"/>
              <a:cs typeface="Tahoma"/>
            </a:endParaRPr>
          </a:p>
          <a:p>
            <a:pPr marL="370412" indent="-289888" defTabSz="1932584">
              <a:spcBef>
                <a:spcPts val="706"/>
              </a:spcBef>
              <a:buClr>
                <a:srgbClr val="0C264C"/>
              </a:buClr>
              <a:buFont typeface="Georgia"/>
              <a:buChar char="•"/>
              <a:tabLst>
                <a:tab pos="370412" algn="l"/>
              </a:tabLst>
            </a:pPr>
            <a:r>
              <a:rPr sz="2325" b="1" kern="0" spc="-21" dirty="0">
                <a:solidFill>
                  <a:sysClr val="windowText" lastClr="000000"/>
                </a:solidFill>
                <a:latin typeface="Arial"/>
                <a:cs typeface="Arial"/>
              </a:rPr>
              <a:t>Human</a:t>
            </a:r>
            <a:r>
              <a:rPr sz="2325" b="1" kern="0" spc="63" dirty="0">
                <a:solidFill>
                  <a:sysClr val="windowText" lastClr="000000"/>
                </a:solidFill>
                <a:latin typeface="Arial"/>
                <a:cs typeface="Arial"/>
              </a:rPr>
              <a:t> </a:t>
            </a:r>
            <a:r>
              <a:rPr sz="2325" b="1" kern="0" spc="-116" dirty="0">
                <a:solidFill>
                  <a:sysClr val="windowText" lastClr="000000"/>
                </a:solidFill>
                <a:latin typeface="Arial"/>
                <a:cs typeface="Arial"/>
              </a:rPr>
              <a:t>Forecasts:</a:t>
            </a:r>
            <a:r>
              <a:rPr sz="2325" b="1" kern="0" spc="211" dirty="0">
                <a:solidFill>
                  <a:sysClr val="windowText" lastClr="000000"/>
                </a:solidFill>
                <a:latin typeface="Arial"/>
                <a:cs typeface="Arial"/>
              </a:rPr>
              <a:t> </a:t>
            </a:r>
            <a:r>
              <a:rPr sz="2325" kern="0" spc="-95" dirty="0">
                <a:solidFill>
                  <a:sysClr val="windowText" lastClr="000000"/>
                </a:solidFill>
                <a:latin typeface="Tahoma"/>
                <a:cs typeface="Tahoma"/>
              </a:rPr>
              <a:t>925</a:t>
            </a:r>
            <a:r>
              <a:rPr sz="2325" kern="0" spc="-85" dirty="0">
                <a:solidFill>
                  <a:sysClr val="windowText" lastClr="000000"/>
                </a:solidFill>
                <a:latin typeface="Tahoma"/>
                <a:cs typeface="Tahoma"/>
              </a:rPr>
              <a:t> human </a:t>
            </a:r>
            <a:r>
              <a:rPr sz="2325" kern="0" spc="-95" dirty="0">
                <a:solidFill>
                  <a:sysClr val="windowText" lastClr="000000"/>
                </a:solidFill>
                <a:latin typeface="Tahoma"/>
                <a:cs typeface="Tahoma"/>
              </a:rPr>
              <a:t>forecasters,</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median</a:t>
            </a:r>
            <a:r>
              <a:rPr sz="2325" kern="0" spc="-74" dirty="0">
                <a:solidFill>
                  <a:sysClr val="windowText" lastClr="000000"/>
                </a:solidFill>
                <a:latin typeface="Tahoma"/>
                <a:cs typeface="Tahoma"/>
              </a:rPr>
              <a:t> predictions</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collected.</a:t>
            </a:r>
            <a:endParaRPr sz="2325" kern="0">
              <a:solidFill>
                <a:sysClr val="windowText" lastClr="000000"/>
              </a:solidFill>
              <a:latin typeface="Tahoma"/>
              <a:cs typeface="Tahoma"/>
            </a:endParaRPr>
          </a:p>
          <a:p>
            <a:pPr marL="370412" indent="-289888" defTabSz="1932584">
              <a:spcBef>
                <a:spcPts val="697"/>
              </a:spcBef>
              <a:buClr>
                <a:srgbClr val="0C264C"/>
              </a:buClr>
              <a:buFont typeface="Georgia"/>
              <a:buChar char="•"/>
              <a:tabLst>
                <a:tab pos="370412" algn="l"/>
              </a:tabLst>
            </a:pPr>
            <a:r>
              <a:rPr sz="2325" b="1" kern="0" dirty="0">
                <a:solidFill>
                  <a:sysClr val="windowText" lastClr="000000"/>
                </a:solidFill>
                <a:latin typeface="Arial"/>
                <a:cs typeface="Arial"/>
              </a:rPr>
              <a:t>LLM</a:t>
            </a:r>
            <a:r>
              <a:rPr sz="2325" b="1" kern="0" spc="106" dirty="0">
                <a:solidFill>
                  <a:sysClr val="windowText" lastClr="000000"/>
                </a:solidFill>
                <a:latin typeface="Arial"/>
                <a:cs typeface="Arial"/>
              </a:rPr>
              <a:t> </a:t>
            </a:r>
            <a:r>
              <a:rPr sz="2325" b="1" kern="0" spc="-116" dirty="0">
                <a:solidFill>
                  <a:sysClr val="windowText" lastClr="000000"/>
                </a:solidFill>
                <a:latin typeface="Arial"/>
                <a:cs typeface="Arial"/>
              </a:rPr>
              <a:t>Forecasts:</a:t>
            </a:r>
            <a:r>
              <a:rPr sz="2325" b="1" kern="0" spc="241" dirty="0">
                <a:solidFill>
                  <a:sysClr val="windowText" lastClr="000000"/>
                </a:solidFill>
                <a:latin typeface="Arial"/>
                <a:cs typeface="Arial"/>
              </a:rPr>
              <a:t> </a:t>
            </a:r>
            <a:r>
              <a:rPr sz="2325" kern="0" spc="-42" dirty="0">
                <a:solidFill>
                  <a:sysClr val="windowText" lastClr="000000"/>
                </a:solidFill>
                <a:latin typeface="Tahoma"/>
                <a:cs typeface="Tahoma"/>
              </a:rPr>
              <a:t>12</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LLMs,</a:t>
            </a:r>
            <a:r>
              <a:rPr sz="2325" kern="0" spc="-42" dirty="0">
                <a:solidFill>
                  <a:sysClr val="windowText" lastClr="000000"/>
                </a:solidFill>
                <a:latin typeface="Tahoma"/>
                <a:cs typeface="Tahoma"/>
              </a:rPr>
              <a:t> </a:t>
            </a:r>
            <a:r>
              <a:rPr sz="2325" kern="0" spc="-85" dirty="0">
                <a:solidFill>
                  <a:sysClr val="windowText" lastClr="000000"/>
                </a:solidFill>
                <a:latin typeface="Tahoma"/>
                <a:cs typeface="Tahoma"/>
              </a:rPr>
              <a:t>each</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queried</a:t>
            </a:r>
            <a:r>
              <a:rPr sz="2325" kern="0" spc="-63" dirty="0">
                <a:solidFill>
                  <a:sysClr val="windowText" lastClr="000000"/>
                </a:solidFill>
                <a:latin typeface="Tahoma"/>
                <a:cs typeface="Tahoma"/>
              </a:rPr>
              <a:t> </a:t>
            </a:r>
            <a:r>
              <a:rPr sz="2325" b="1" kern="0" dirty="0">
                <a:solidFill>
                  <a:sysClr val="windowText" lastClr="000000"/>
                </a:solidFill>
                <a:latin typeface="Arial"/>
                <a:cs typeface="Arial"/>
              </a:rPr>
              <a:t>three</a:t>
            </a:r>
            <a:r>
              <a:rPr sz="2325" b="1" kern="0" spc="95" dirty="0">
                <a:solidFill>
                  <a:sysClr val="windowText" lastClr="000000"/>
                </a:solidFill>
                <a:latin typeface="Arial"/>
                <a:cs typeface="Arial"/>
              </a:rPr>
              <a:t> </a:t>
            </a:r>
            <a:r>
              <a:rPr sz="2325" b="1" kern="0" spc="-63" dirty="0">
                <a:solidFill>
                  <a:sysClr val="windowText" lastClr="000000"/>
                </a:solidFill>
                <a:latin typeface="Arial"/>
                <a:cs typeface="Arial"/>
              </a:rPr>
              <a:t>times</a:t>
            </a:r>
            <a:r>
              <a:rPr sz="2325" kern="0" spc="-63" dirty="0">
                <a:solidFill>
                  <a:sysClr val="windowText" lastClr="000000"/>
                </a:solidFill>
                <a:latin typeface="Tahoma"/>
                <a:cs typeface="Tahoma"/>
              </a:rPr>
              <a:t>,</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median</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predictions</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computed.</a:t>
            </a:r>
            <a:endParaRPr sz="2325" kern="0">
              <a:solidFill>
                <a:sysClr val="windowText" lastClr="000000"/>
              </a:solidFill>
              <a:latin typeface="Tahoma"/>
              <a:cs typeface="Tahoma"/>
            </a:endParaRPr>
          </a:p>
          <a:p>
            <a:pPr marL="370412" indent="-289888" defTabSz="1932584">
              <a:spcBef>
                <a:spcPts val="708"/>
              </a:spcBef>
              <a:buClr>
                <a:srgbClr val="0C264C"/>
              </a:buClr>
              <a:buFont typeface="Georgia"/>
              <a:buChar char="•"/>
              <a:tabLst>
                <a:tab pos="370412" algn="l"/>
              </a:tabLst>
            </a:pPr>
            <a:r>
              <a:rPr sz="2325" b="1" kern="0" spc="-74" dirty="0">
                <a:solidFill>
                  <a:sysClr val="windowText" lastClr="000000"/>
                </a:solidFill>
                <a:latin typeface="Arial"/>
                <a:cs typeface="Arial"/>
              </a:rPr>
              <a:t>Evaluation</a:t>
            </a:r>
            <a:r>
              <a:rPr sz="2325" b="1" kern="0" spc="116" dirty="0">
                <a:solidFill>
                  <a:sysClr val="windowText" lastClr="000000"/>
                </a:solidFill>
                <a:latin typeface="Arial"/>
                <a:cs typeface="Arial"/>
              </a:rPr>
              <a:t> </a:t>
            </a:r>
            <a:r>
              <a:rPr sz="2325" b="1" kern="0" dirty="0">
                <a:solidFill>
                  <a:sysClr val="windowText" lastClr="000000"/>
                </a:solidFill>
                <a:latin typeface="Arial"/>
                <a:cs typeface="Arial"/>
              </a:rPr>
              <a:t>Metric:</a:t>
            </a:r>
            <a:r>
              <a:rPr sz="2325" b="1" kern="0" spc="275" dirty="0">
                <a:solidFill>
                  <a:sysClr val="windowText" lastClr="000000"/>
                </a:solidFill>
                <a:latin typeface="Arial"/>
                <a:cs typeface="Arial"/>
              </a:rPr>
              <a:t> </a:t>
            </a:r>
            <a:r>
              <a:rPr sz="2325" kern="0" dirty="0">
                <a:solidFill>
                  <a:sysClr val="windowText" lastClr="000000"/>
                </a:solidFill>
                <a:latin typeface="Tahoma"/>
                <a:cs typeface="Tahoma"/>
              </a:rPr>
              <a:t>Brier</a:t>
            </a:r>
            <a:r>
              <a:rPr sz="2325" kern="0" spc="-32" dirty="0">
                <a:solidFill>
                  <a:sysClr val="windowText" lastClr="000000"/>
                </a:solidFill>
                <a:latin typeface="Tahoma"/>
                <a:cs typeface="Tahoma"/>
              </a:rPr>
              <a:t> </a:t>
            </a:r>
            <a:r>
              <a:rPr sz="2325" kern="0" spc="-85" dirty="0">
                <a:solidFill>
                  <a:sysClr val="windowText" lastClr="000000"/>
                </a:solidFill>
                <a:latin typeface="Tahoma"/>
                <a:cs typeface="Tahoma"/>
              </a:rPr>
              <a:t>Score</a:t>
            </a:r>
            <a:r>
              <a:rPr sz="2325" kern="0" spc="-21" dirty="0">
                <a:solidFill>
                  <a:sysClr val="windowText" lastClr="000000"/>
                </a:solidFill>
                <a:latin typeface="Tahoma"/>
                <a:cs typeface="Tahoma"/>
              </a:rPr>
              <a:t> </a:t>
            </a:r>
            <a:r>
              <a:rPr sz="2325" kern="0" spc="-95" dirty="0">
                <a:solidFill>
                  <a:sysClr val="windowText" lastClr="000000"/>
                </a:solidFill>
                <a:latin typeface="Tahoma"/>
                <a:cs typeface="Tahoma"/>
              </a:rPr>
              <a:t>(lower</a:t>
            </a:r>
            <a:r>
              <a:rPr sz="2325" kern="0" spc="-21" dirty="0">
                <a:solidFill>
                  <a:sysClr val="windowText" lastClr="000000"/>
                </a:solidFill>
                <a:latin typeface="Tahoma"/>
                <a:cs typeface="Tahoma"/>
              </a:rPr>
              <a:t> </a:t>
            </a:r>
            <a:r>
              <a:rPr sz="2325" kern="0" spc="-127" dirty="0">
                <a:solidFill>
                  <a:sysClr val="windowText" lastClr="000000"/>
                </a:solidFill>
                <a:latin typeface="Tahoma"/>
                <a:cs typeface="Tahoma"/>
              </a:rPr>
              <a:t>score</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32" dirty="0">
                <a:solidFill>
                  <a:sysClr val="windowText" lastClr="000000"/>
                </a:solidFill>
                <a:latin typeface="Tahoma"/>
                <a:cs typeface="Tahoma"/>
              </a:rPr>
              <a:t> </a:t>
            </a:r>
            <a:r>
              <a:rPr sz="2325" kern="0" spc="-42" dirty="0">
                <a:solidFill>
                  <a:sysClr val="windowText" lastClr="000000"/>
                </a:solidFill>
                <a:latin typeface="Tahoma"/>
                <a:cs typeface="Tahoma"/>
              </a:rPr>
              <a:t>better</a:t>
            </a:r>
            <a:r>
              <a:rPr sz="2325" kern="0" spc="-21" dirty="0">
                <a:solidFill>
                  <a:sysClr val="windowText" lastClr="000000"/>
                </a:solidFill>
                <a:latin typeface="Tahoma"/>
                <a:cs typeface="Tahoma"/>
              </a:rPr>
              <a:t> accuracy).</a:t>
            </a:r>
            <a:endParaRPr sz="2325" kern="0">
              <a:solidFill>
                <a:sysClr val="windowText" lastClr="000000"/>
              </a:solidFill>
              <a:latin typeface="Tahoma"/>
              <a:cs typeface="Tahoma"/>
            </a:endParaRPr>
          </a:p>
          <a:p>
            <a:pPr marL="370412" indent="-289888" defTabSz="1932584">
              <a:spcBef>
                <a:spcPts val="708"/>
              </a:spcBef>
              <a:buClr>
                <a:srgbClr val="0C264C"/>
              </a:buClr>
              <a:buFont typeface="Georgia"/>
              <a:buChar char="•"/>
              <a:tabLst>
                <a:tab pos="370412" algn="l"/>
              </a:tabLst>
            </a:pPr>
            <a:r>
              <a:rPr sz="2325" b="1" kern="0" spc="-42" dirty="0">
                <a:solidFill>
                  <a:sysClr val="windowText" lastClr="000000"/>
                </a:solidFill>
                <a:latin typeface="Arial"/>
                <a:cs typeface="Arial"/>
              </a:rPr>
              <a:t>Statistical</a:t>
            </a:r>
            <a:r>
              <a:rPr sz="2325" b="1" kern="0" spc="159" dirty="0">
                <a:solidFill>
                  <a:sysClr val="windowText" lastClr="000000"/>
                </a:solidFill>
                <a:latin typeface="Arial"/>
                <a:cs typeface="Arial"/>
              </a:rPr>
              <a:t> </a:t>
            </a:r>
            <a:r>
              <a:rPr sz="2325" b="1" kern="0" spc="-116" dirty="0">
                <a:solidFill>
                  <a:sysClr val="windowText" lastClr="000000"/>
                </a:solidFill>
                <a:latin typeface="Arial"/>
                <a:cs typeface="Arial"/>
              </a:rPr>
              <a:t>Analysis:</a:t>
            </a:r>
            <a:r>
              <a:rPr sz="2325" b="1" kern="0" spc="306" dirty="0">
                <a:solidFill>
                  <a:sysClr val="windowText" lastClr="000000"/>
                </a:solidFill>
                <a:latin typeface="Arial"/>
                <a:cs typeface="Arial"/>
              </a:rPr>
              <a:t> </a:t>
            </a:r>
            <a:r>
              <a:rPr sz="2325" i="1" kern="0" spc="-42" dirty="0">
                <a:solidFill>
                  <a:sysClr val="windowText" lastClr="000000"/>
                </a:solidFill>
                <a:latin typeface="Arial"/>
                <a:cs typeface="Arial"/>
              </a:rPr>
              <a:t>t-</a:t>
            </a:r>
            <a:r>
              <a:rPr sz="2325" i="1" kern="0" dirty="0">
                <a:solidFill>
                  <a:sysClr val="windowText" lastClr="000000"/>
                </a:solidFill>
                <a:latin typeface="Arial"/>
                <a:cs typeface="Arial"/>
              </a:rPr>
              <a:t>tests</a:t>
            </a:r>
            <a:r>
              <a:rPr sz="2325" i="1" kern="0" spc="264" dirty="0">
                <a:solidFill>
                  <a:sysClr val="windowText" lastClr="000000"/>
                </a:solidFill>
                <a:latin typeface="Arial"/>
                <a:cs typeface="Arial"/>
              </a:rPr>
              <a:t> </a:t>
            </a:r>
            <a:r>
              <a:rPr sz="2325" kern="0" dirty="0">
                <a:solidFill>
                  <a:sysClr val="windowText" lastClr="000000"/>
                </a:solidFill>
                <a:latin typeface="Tahoma"/>
                <a:cs typeface="Tahoma"/>
              </a:rPr>
              <a:t>(LLM vs.</a:t>
            </a:r>
            <a:r>
              <a:rPr sz="2325" kern="0" spc="254" dirty="0">
                <a:solidFill>
                  <a:sysClr val="windowText" lastClr="000000"/>
                </a:solidFill>
                <a:latin typeface="Tahoma"/>
                <a:cs typeface="Tahoma"/>
              </a:rPr>
              <a:t> </a:t>
            </a:r>
            <a:r>
              <a:rPr sz="2325" kern="0" spc="-63" dirty="0">
                <a:solidFill>
                  <a:sysClr val="windowText" lastClr="000000"/>
                </a:solidFill>
                <a:latin typeface="Tahoma"/>
                <a:cs typeface="Tahoma"/>
              </a:rPr>
              <a:t>Human),</a:t>
            </a:r>
            <a:r>
              <a:rPr sz="2325" kern="0" spc="11" dirty="0">
                <a:solidFill>
                  <a:sysClr val="windowText" lastClr="000000"/>
                </a:solidFill>
                <a:latin typeface="Tahoma"/>
                <a:cs typeface="Tahoma"/>
              </a:rPr>
              <a:t> </a:t>
            </a:r>
            <a:r>
              <a:rPr sz="2325" kern="0" dirty="0">
                <a:solidFill>
                  <a:sysClr val="windowText" lastClr="000000"/>
                </a:solidFill>
                <a:latin typeface="Tahoma"/>
                <a:cs typeface="Tahoma"/>
              </a:rPr>
              <a:t>ANOVA</a:t>
            </a:r>
            <a:r>
              <a:rPr sz="2325" kern="0" spc="11" dirty="0">
                <a:solidFill>
                  <a:sysClr val="windowText" lastClr="000000"/>
                </a:solidFill>
                <a:latin typeface="Tahoma"/>
                <a:cs typeface="Tahoma"/>
              </a:rPr>
              <a:t> </a:t>
            </a:r>
            <a:r>
              <a:rPr sz="2325" kern="0" dirty="0">
                <a:solidFill>
                  <a:sysClr val="windowText" lastClr="000000"/>
                </a:solidFill>
                <a:latin typeface="Tahoma"/>
                <a:cs typeface="Tahoma"/>
              </a:rPr>
              <a:t>(LLM vs.</a:t>
            </a:r>
            <a:r>
              <a:rPr sz="2325" kern="0" spc="264" dirty="0">
                <a:solidFill>
                  <a:sysClr val="windowText" lastClr="000000"/>
                </a:solidFill>
                <a:latin typeface="Tahoma"/>
                <a:cs typeface="Tahoma"/>
              </a:rPr>
              <a:t> </a:t>
            </a:r>
            <a:r>
              <a:rPr sz="2325" kern="0" spc="-21" dirty="0">
                <a:solidFill>
                  <a:sysClr val="windowText" lastClr="000000"/>
                </a:solidFill>
                <a:latin typeface="Tahoma"/>
                <a:cs typeface="Tahoma"/>
              </a:rPr>
              <a:t>LLM).</a:t>
            </a:r>
            <a:endParaRPr sz="2325" kern="0">
              <a:solidFill>
                <a:sysClr val="windowText" lastClr="000000"/>
              </a:solidFill>
              <a:latin typeface="Tahoma"/>
              <a:cs typeface="Tahoma"/>
            </a:endParaRPr>
          </a:p>
        </p:txBody>
      </p:sp>
    </p:spTree>
  </p:cSld>
  <p:clrMapOvr>
    <a:masterClrMapping/>
  </p:clrMapOvr>
  <p:transition>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Study</a:t>
            </a:r>
            <a:r>
              <a:rPr spc="-148" dirty="0"/>
              <a:t> </a:t>
            </a:r>
            <a:r>
              <a:rPr spc="-42" dirty="0"/>
              <a:t>1:</a:t>
            </a:r>
            <a:r>
              <a:rPr spc="-74" dirty="0"/>
              <a:t> </a:t>
            </a:r>
            <a:r>
              <a:rPr spc="-169" dirty="0"/>
              <a:t>Variables</a:t>
            </a:r>
          </a:p>
        </p:txBody>
      </p:sp>
      <p:sp>
        <p:nvSpPr>
          <p:cNvPr id="3" name="object 3"/>
          <p:cNvSpPr/>
          <p:nvPr/>
        </p:nvSpPr>
        <p:spPr>
          <a:xfrm>
            <a:off x="1457254" y="2359071"/>
            <a:ext cx="9265681" cy="0"/>
          </a:xfrm>
          <a:custGeom>
            <a:avLst/>
            <a:gdLst/>
            <a:ahLst/>
            <a:cxnLst/>
            <a:rect l="l" t="t" r="r" b="b"/>
            <a:pathLst>
              <a:path w="4384040">
                <a:moveTo>
                  <a:pt x="0" y="0"/>
                </a:moveTo>
                <a:lnTo>
                  <a:pt x="4383824" y="0"/>
                </a:lnTo>
              </a:path>
            </a:pathLst>
          </a:custGeom>
          <a:ln w="11087">
            <a:solidFill>
              <a:srgbClr val="000000"/>
            </a:solidFill>
          </a:ln>
        </p:spPr>
        <p:txBody>
          <a:bodyPr wrap="square" lIns="0" tIns="0" rIns="0" bIns="0" rtlCol="0"/>
          <a:lstStyle/>
          <a:p>
            <a:pPr defTabSz="1932584"/>
            <a:endParaRPr sz="3804" kern="0">
              <a:solidFill>
                <a:sysClr val="windowText" lastClr="000000"/>
              </a:solidFill>
            </a:endParaRPr>
          </a:p>
        </p:txBody>
      </p:sp>
      <p:sp>
        <p:nvSpPr>
          <p:cNvPr id="4" name="object 4"/>
          <p:cNvSpPr txBox="1"/>
          <p:nvPr/>
        </p:nvSpPr>
        <p:spPr>
          <a:xfrm>
            <a:off x="1590871" y="2390310"/>
            <a:ext cx="1131369" cy="382183"/>
          </a:xfrm>
          <a:prstGeom prst="rect">
            <a:avLst/>
          </a:prstGeom>
        </p:spPr>
        <p:txBody>
          <a:bodyPr vert="horz" wrap="square" lIns="0" tIns="24157" rIns="0" bIns="0" rtlCol="0">
            <a:spAutoFit/>
          </a:bodyPr>
          <a:lstStyle/>
          <a:p>
            <a:pPr marL="26841" defTabSz="1932584">
              <a:spcBef>
                <a:spcPts val="190"/>
              </a:spcBef>
            </a:pPr>
            <a:r>
              <a:rPr sz="2325" b="1" kern="0" spc="-74" dirty="0">
                <a:solidFill>
                  <a:sysClr val="windowText" lastClr="000000"/>
                </a:solidFill>
                <a:latin typeface="Arial"/>
                <a:cs typeface="Arial"/>
              </a:rPr>
              <a:t>Variable</a:t>
            </a:r>
            <a:endParaRPr sz="2325" kern="0">
              <a:solidFill>
                <a:sysClr val="windowText" lastClr="000000"/>
              </a:solidFill>
              <a:latin typeface="Arial"/>
              <a:cs typeface="Arial"/>
            </a:endParaRPr>
          </a:p>
        </p:txBody>
      </p:sp>
      <p:sp>
        <p:nvSpPr>
          <p:cNvPr id="5" name="object 5"/>
          <p:cNvSpPr txBox="1"/>
          <p:nvPr/>
        </p:nvSpPr>
        <p:spPr>
          <a:xfrm>
            <a:off x="4446095" y="2390310"/>
            <a:ext cx="1568885" cy="382183"/>
          </a:xfrm>
          <a:prstGeom prst="rect">
            <a:avLst/>
          </a:prstGeom>
        </p:spPr>
        <p:txBody>
          <a:bodyPr vert="horz" wrap="square" lIns="0" tIns="24157" rIns="0" bIns="0" rtlCol="0">
            <a:spAutoFit/>
          </a:bodyPr>
          <a:lstStyle/>
          <a:p>
            <a:pPr marL="26841" defTabSz="1932584">
              <a:spcBef>
                <a:spcPts val="190"/>
              </a:spcBef>
            </a:pPr>
            <a:r>
              <a:rPr sz="2325" b="1" kern="0" spc="-85" dirty="0">
                <a:solidFill>
                  <a:sysClr val="windowText" lastClr="000000"/>
                </a:solidFill>
                <a:latin typeface="Arial"/>
                <a:cs typeface="Arial"/>
              </a:rPr>
              <a:t>Description</a:t>
            </a:r>
            <a:endParaRPr sz="2325" kern="0">
              <a:solidFill>
                <a:sysClr val="windowText" lastClr="000000"/>
              </a:solidFill>
              <a:latin typeface="Arial"/>
              <a:cs typeface="Arial"/>
            </a:endParaRPr>
          </a:p>
        </p:txBody>
      </p:sp>
      <p:sp>
        <p:nvSpPr>
          <p:cNvPr id="6" name="object 6"/>
          <p:cNvSpPr/>
          <p:nvPr/>
        </p:nvSpPr>
        <p:spPr>
          <a:xfrm>
            <a:off x="1457254" y="2878454"/>
            <a:ext cx="9265681" cy="0"/>
          </a:xfrm>
          <a:custGeom>
            <a:avLst/>
            <a:gdLst/>
            <a:ahLst/>
            <a:cxnLst/>
            <a:rect l="l" t="t" r="r" b="b"/>
            <a:pathLst>
              <a:path w="4384040">
                <a:moveTo>
                  <a:pt x="0" y="0"/>
                </a:moveTo>
                <a:lnTo>
                  <a:pt x="4383824" y="0"/>
                </a:lnTo>
              </a:path>
            </a:pathLst>
          </a:custGeom>
          <a:ln w="6921">
            <a:solidFill>
              <a:srgbClr val="000000"/>
            </a:solidFill>
          </a:ln>
        </p:spPr>
        <p:txBody>
          <a:bodyPr wrap="square" lIns="0" tIns="0" rIns="0" bIns="0" rtlCol="0"/>
          <a:lstStyle/>
          <a:p>
            <a:pPr defTabSz="1932584"/>
            <a:endParaRPr sz="3804" kern="0">
              <a:solidFill>
                <a:sysClr val="windowText" lastClr="000000"/>
              </a:solidFill>
            </a:endParaRPr>
          </a:p>
        </p:txBody>
      </p:sp>
      <p:sp>
        <p:nvSpPr>
          <p:cNvPr id="7" name="object 7"/>
          <p:cNvSpPr txBox="1"/>
          <p:nvPr/>
        </p:nvSpPr>
        <p:spPr>
          <a:xfrm>
            <a:off x="1590871" y="2905267"/>
            <a:ext cx="2588861" cy="1458059"/>
          </a:xfrm>
          <a:prstGeom prst="rect">
            <a:avLst/>
          </a:prstGeom>
        </p:spPr>
        <p:txBody>
          <a:bodyPr vert="horz" wrap="square" lIns="0" tIns="14763" rIns="0" bIns="0" rtlCol="0">
            <a:spAutoFit/>
          </a:bodyPr>
          <a:lstStyle/>
          <a:p>
            <a:pPr marL="26841" marR="10737" defTabSz="1932584">
              <a:lnSpc>
                <a:spcPct val="102600"/>
              </a:lnSpc>
              <a:spcBef>
                <a:spcPts val="116"/>
              </a:spcBef>
            </a:pPr>
            <a:r>
              <a:rPr sz="2325" kern="0" spc="-21" dirty="0">
                <a:solidFill>
                  <a:sysClr val="windowText" lastClr="000000"/>
                </a:solidFill>
                <a:latin typeface="Tahoma"/>
                <a:cs typeface="Tahoma"/>
              </a:rPr>
              <a:t>Prediction</a:t>
            </a:r>
            <a:r>
              <a:rPr sz="2325" kern="0" spc="-159" dirty="0">
                <a:solidFill>
                  <a:sysClr val="windowText" lastClr="000000"/>
                </a:solidFill>
                <a:latin typeface="Tahoma"/>
                <a:cs typeface="Tahoma"/>
              </a:rPr>
              <a:t> </a:t>
            </a:r>
            <a:r>
              <a:rPr sz="2325" kern="0" spc="-95" dirty="0">
                <a:solidFill>
                  <a:sysClr val="windowText" lastClr="000000"/>
                </a:solidFill>
                <a:latin typeface="Tahoma"/>
                <a:cs typeface="Tahoma"/>
              </a:rPr>
              <a:t>Questions </a:t>
            </a:r>
            <a:r>
              <a:rPr sz="2325" kern="0" spc="-21" dirty="0">
                <a:solidFill>
                  <a:sysClr val="windowText" lastClr="000000"/>
                </a:solidFill>
                <a:latin typeface="Tahoma"/>
                <a:cs typeface="Tahoma"/>
              </a:rPr>
              <a:t>Prediction</a:t>
            </a:r>
            <a:r>
              <a:rPr sz="2325" kern="0" spc="-159" dirty="0">
                <a:solidFill>
                  <a:sysClr val="windowText" lastClr="000000"/>
                </a:solidFill>
                <a:latin typeface="Tahoma"/>
                <a:cs typeface="Tahoma"/>
              </a:rPr>
              <a:t> </a:t>
            </a:r>
            <a:r>
              <a:rPr sz="2325" kern="0" spc="-21" dirty="0">
                <a:solidFill>
                  <a:sysClr val="windowText" lastClr="000000"/>
                </a:solidFill>
                <a:latin typeface="Tahoma"/>
                <a:cs typeface="Tahoma"/>
              </a:rPr>
              <a:t>Subjects Prediction</a:t>
            </a:r>
            <a:r>
              <a:rPr sz="2325" kern="0" spc="-159" dirty="0">
                <a:solidFill>
                  <a:sysClr val="windowText" lastClr="000000"/>
                </a:solidFill>
                <a:latin typeface="Tahoma"/>
                <a:cs typeface="Tahoma"/>
              </a:rPr>
              <a:t> </a:t>
            </a:r>
            <a:r>
              <a:rPr sz="2325" kern="0" spc="-21" dirty="0">
                <a:solidFill>
                  <a:sysClr val="windowText" lastClr="000000"/>
                </a:solidFill>
                <a:latin typeface="Tahoma"/>
                <a:cs typeface="Tahoma"/>
              </a:rPr>
              <a:t>Metric </a:t>
            </a:r>
            <a:r>
              <a:rPr sz="2325" kern="0" spc="-42" dirty="0">
                <a:solidFill>
                  <a:sysClr val="windowText" lastClr="000000"/>
                </a:solidFill>
                <a:latin typeface="Tahoma"/>
                <a:cs typeface="Tahoma"/>
              </a:rPr>
              <a:t>Accuracy</a:t>
            </a:r>
            <a:r>
              <a:rPr sz="2325" kern="0" spc="-95" dirty="0">
                <a:solidFill>
                  <a:sysClr val="windowText" lastClr="000000"/>
                </a:solidFill>
                <a:latin typeface="Tahoma"/>
                <a:cs typeface="Tahoma"/>
              </a:rPr>
              <a:t> </a:t>
            </a:r>
            <a:r>
              <a:rPr sz="2325" kern="0" spc="-21" dirty="0">
                <a:solidFill>
                  <a:sysClr val="windowText" lastClr="000000"/>
                </a:solidFill>
                <a:latin typeface="Tahoma"/>
                <a:cs typeface="Tahoma"/>
              </a:rPr>
              <a:t>Measure</a:t>
            </a:r>
            <a:endParaRPr sz="2325" kern="0">
              <a:solidFill>
                <a:sysClr val="windowText" lastClr="000000"/>
              </a:solidFill>
              <a:latin typeface="Tahoma"/>
              <a:cs typeface="Tahoma"/>
            </a:endParaRPr>
          </a:p>
        </p:txBody>
      </p:sp>
      <p:sp>
        <p:nvSpPr>
          <p:cNvPr id="8" name="object 8"/>
          <p:cNvSpPr txBox="1">
            <a:spLocks noGrp="1"/>
          </p:cNvSpPr>
          <p:nvPr>
            <p:ph type="body" idx="1"/>
          </p:nvPr>
        </p:nvSpPr>
        <p:spPr>
          <a:xfrm>
            <a:off x="9396069" y="6140291"/>
            <a:ext cx="12994592" cy="1124635"/>
          </a:xfrm>
          <a:prstGeom prst="rect">
            <a:avLst/>
          </a:prstGeom>
        </p:spPr>
        <p:txBody>
          <a:bodyPr vert="horz" wrap="square" lIns="0" tIns="14763" rIns="0" bIns="0" rtlCol="0">
            <a:spAutoFit/>
          </a:bodyPr>
          <a:lstStyle/>
          <a:p>
            <a:pPr marL="26841" marR="10737">
              <a:lnSpc>
                <a:spcPct val="102600"/>
              </a:lnSpc>
              <a:spcBef>
                <a:spcPts val="116"/>
              </a:spcBef>
            </a:pPr>
            <a:r>
              <a:rPr spc="-42" dirty="0"/>
              <a:t>31</a:t>
            </a:r>
            <a:r>
              <a:rPr spc="-127" dirty="0"/>
              <a:t> </a:t>
            </a:r>
            <a:r>
              <a:rPr spc="-74" dirty="0"/>
              <a:t>binary</a:t>
            </a:r>
            <a:r>
              <a:rPr spc="-95" dirty="0"/>
              <a:t> </a:t>
            </a:r>
            <a:r>
              <a:rPr spc="-85" dirty="0"/>
              <a:t>questions</a:t>
            </a:r>
            <a:r>
              <a:rPr spc="-106" dirty="0"/>
              <a:t> </a:t>
            </a:r>
            <a:r>
              <a:rPr spc="-85" dirty="0"/>
              <a:t>(e.g., </a:t>
            </a:r>
            <a:r>
              <a:rPr spc="-21" dirty="0"/>
              <a:t>politics,</a:t>
            </a:r>
            <a:r>
              <a:rPr spc="-85" dirty="0"/>
              <a:t> </a:t>
            </a:r>
            <a:r>
              <a:rPr spc="-127" dirty="0"/>
              <a:t>economy,</a:t>
            </a:r>
            <a:r>
              <a:rPr spc="-63" dirty="0"/>
              <a:t> </a:t>
            </a:r>
            <a:r>
              <a:rPr spc="-42" dirty="0"/>
              <a:t>tech) </a:t>
            </a:r>
            <a:r>
              <a:rPr spc="-95" dirty="0"/>
              <a:t>925 </a:t>
            </a:r>
            <a:r>
              <a:rPr spc="-85" dirty="0"/>
              <a:t>human</a:t>
            </a:r>
            <a:r>
              <a:rPr spc="-95" dirty="0"/>
              <a:t> </a:t>
            </a:r>
            <a:r>
              <a:rPr spc="-106" dirty="0"/>
              <a:t>forecasters</a:t>
            </a:r>
            <a:r>
              <a:rPr spc="-85" dirty="0"/>
              <a:t> </a:t>
            </a:r>
            <a:r>
              <a:rPr dirty="0"/>
              <a:t>vs.</a:t>
            </a:r>
            <a:r>
              <a:rPr spc="74" dirty="0"/>
              <a:t> </a:t>
            </a:r>
            <a:r>
              <a:rPr spc="-42" dirty="0"/>
              <a:t>12</a:t>
            </a:r>
            <a:r>
              <a:rPr spc="-106" dirty="0"/>
              <a:t> </a:t>
            </a:r>
            <a:r>
              <a:rPr spc="-42" dirty="0"/>
              <a:t>LLMs</a:t>
            </a:r>
          </a:p>
          <a:p>
            <a:pPr marL="28184">
              <a:spcBef>
                <a:spcPts val="74"/>
              </a:spcBef>
            </a:pPr>
            <a:r>
              <a:rPr spc="-21" dirty="0"/>
              <a:t>Probability</a:t>
            </a:r>
            <a:r>
              <a:rPr spc="-53" dirty="0"/>
              <a:t> </a:t>
            </a:r>
            <a:r>
              <a:rPr spc="-106" dirty="0"/>
              <a:t>(0-</a:t>
            </a:r>
            <a:r>
              <a:rPr spc="-21" dirty="0"/>
              <a:t>100%)</a:t>
            </a:r>
          </a:p>
          <a:p>
            <a:pPr marL="26841">
              <a:spcBef>
                <a:spcPts val="74"/>
              </a:spcBef>
            </a:pPr>
            <a:r>
              <a:rPr dirty="0"/>
              <a:t>Brier</a:t>
            </a:r>
            <a:r>
              <a:rPr spc="-74" dirty="0"/>
              <a:t> </a:t>
            </a:r>
            <a:r>
              <a:rPr spc="-85" dirty="0"/>
              <a:t>Score</a:t>
            </a:r>
            <a:r>
              <a:rPr spc="-74" dirty="0"/>
              <a:t> </a:t>
            </a:r>
            <a:r>
              <a:rPr spc="-106" dirty="0"/>
              <a:t>(lower</a:t>
            </a:r>
            <a:r>
              <a:rPr spc="-74" dirty="0"/>
              <a:t> </a:t>
            </a:r>
            <a:r>
              <a:rPr dirty="0"/>
              <a:t>is</a:t>
            </a:r>
            <a:r>
              <a:rPr spc="-85" dirty="0"/>
              <a:t> </a:t>
            </a:r>
            <a:r>
              <a:rPr spc="-21" dirty="0"/>
              <a:t>better)</a:t>
            </a:r>
          </a:p>
        </p:txBody>
      </p:sp>
      <p:sp>
        <p:nvSpPr>
          <p:cNvPr id="9" name="object 9"/>
          <p:cNvSpPr/>
          <p:nvPr/>
        </p:nvSpPr>
        <p:spPr>
          <a:xfrm>
            <a:off x="1457254" y="4488835"/>
            <a:ext cx="9265681" cy="0"/>
          </a:xfrm>
          <a:custGeom>
            <a:avLst/>
            <a:gdLst/>
            <a:ahLst/>
            <a:cxnLst/>
            <a:rect l="l" t="t" r="r" b="b"/>
            <a:pathLst>
              <a:path w="4384040">
                <a:moveTo>
                  <a:pt x="0" y="0"/>
                </a:moveTo>
                <a:lnTo>
                  <a:pt x="4383824" y="0"/>
                </a:lnTo>
              </a:path>
            </a:pathLst>
          </a:custGeom>
          <a:ln w="11087">
            <a:solidFill>
              <a:srgbClr val="000000"/>
            </a:solidFill>
          </a:ln>
        </p:spPr>
        <p:txBody>
          <a:bodyPr wrap="square" lIns="0" tIns="0" rIns="0" bIns="0" rtlCol="0"/>
          <a:lstStyle/>
          <a:p>
            <a:pPr defTabSz="1932584"/>
            <a:endParaRPr sz="3804" kern="0">
              <a:solidFill>
                <a:sysClr val="windowText" lastClr="000000"/>
              </a:solidFill>
            </a:endParaRPr>
          </a:p>
        </p:txBody>
      </p:sp>
      <p:sp>
        <p:nvSpPr>
          <p:cNvPr id="10" name="object 10"/>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165075" defTabSz="1932584">
              <a:lnSpc>
                <a:spcPts val="1427"/>
              </a:lnSpc>
            </a:pPr>
            <a:fld id="{81D60167-4931-47E6-BA6A-407CBD079E47}" type="slidenum">
              <a:rPr kern="0" spc="-21" dirty="0">
                <a:solidFill>
                  <a:prstClr val="black"/>
                </a:solidFill>
              </a:rPr>
              <a:pPr marL="165075" defTabSz="1932584">
                <a:lnSpc>
                  <a:spcPts val="1427"/>
                </a:lnSpc>
              </a:pPr>
              <a:t>105</a:t>
            </a:fld>
            <a:r>
              <a:rPr kern="0" spc="-180" dirty="0">
                <a:solidFill>
                  <a:prstClr val="black"/>
                </a:solidFill>
              </a:rPr>
              <a:t> </a:t>
            </a:r>
            <a:r>
              <a:rPr kern="0" spc="190" dirty="0">
                <a:solidFill>
                  <a:prstClr val="black"/>
                </a:solidFill>
              </a:rPr>
              <a:t>/</a:t>
            </a:r>
            <a:r>
              <a:rPr kern="0" spc="-180" dirty="0">
                <a:solidFill>
                  <a:prstClr val="black"/>
                </a:solidFill>
              </a:rPr>
              <a:t> </a:t>
            </a:r>
            <a:r>
              <a:rPr kern="0" spc="-53" dirty="0">
                <a:solidFill>
                  <a:prstClr val="black"/>
                </a:solidFill>
              </a:rPr>
              <a:t>22</a:t>
            </a:r>
          </a:p>
        </p:txBody>
      </p:sp>
    </p:spTree>
  </p:cSld>
  <p:clrMapOvr>
    <a:masterClrMapping/>
  </p:clrMapOvr>
  <p:transition>
    <p:cu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Study</a:t>
            </a:r>
            <a:r>
              <a:rPr spc="-148" dirty="0"/>
              <a:t> </a:t>
            </a:r>
            <a:r>
              <a:rPr spc="-42" dirty="0"/>
              <a:t>1:</a:t>
            </a:r>
            <a:r>
              <a:rPr spc="-53" dirty="0"/>
              <a:t> Data</a:t>
            </a:r>
            <a:r>
              <a:rPr spc="-232" dirty="0"/>
              <a:t> </a:t>
            </a:r>
            <a:r>
              <a:rPr spc="-116" dirty="0"/>
              <a:t>Collection</a:t>
            </a:r>
          </a:p>
        </p:txBody>
      </p:sp>
      <p:sp>
        <p:nvSpPr>
          <p:cNvPr id="3" name="object 3"/>
          <p:cNvSpPr txBox="1"/>
          <p:nvPr/>
        </p:nvSpPr>
        <p:spPr>
          <a:xfrm>
            <a:off x="508084" y="954078"/>
            <a:ext cx="10180976" cy="1123412"/>
          </a:xfrm>
          <a:prstGeom prst="rect">
            <a:avLst/>
          </a:prstGeom>
        </p:spPr>
        <p:txBody>
          <a:bodyPr vert="horz" wrap="square" lIns="0" tIns="24157" rIns="0" bIns="0" rtlCol="0">
            <a:spAutoFit/>
          </a:bodyPr>
          <a:lstStyle/>
          <a:p>
            <a:pPr marL="370412" indent="-289888" defTabSz="1932584">
              <a:spcBef>
                <a:spcPts val="190"/>
              </a:spcBef>
              <a:buClr>
                <a:srgbClr val="0C264C"/>
              </a:buClr>
              <a:buFont typeface="Georgia"/>
              <a:buChar char="•"/>
              <a:tabLst>
                <a:tab pos="370412" algn="l"/>
              </a:tabLst>
            </a:pPr>
            <a:r>
              <a:rPr sz="2325" b="1" kern="0" spc="-21" dirty="0">
                <a:solidFill>
                  <a:sysClr val="windowText" lastClr="000000"/>
                </a:solidFill>
                <a:latin typeface="Arial"/>
                <a:cs typeface="Arial"/>
              </a:rPr>
              <a:t>Human</a:t>
            </a:r>
            <a:r>
              <a:rPr sz="2325" b="1" kern="0" spc="53" dirty="0">
                <a:solidFill>
                  <a:sysClr val="windowText" lastClr="000000"/>
                </a:solidFill>
                <a:latin typeface="Arial"/>
                <a:cs typeface="Arial"/>
              </a:rPr>
              <a:t> </a:t>
            </a:r>
            <a:r>
              <a:rPr sz="2325" b="1" kern="0" spc="-116" dirty="0">
                <a:solidFill>
                  <a:sysClr val="windowText" lastClr="000000"/>
                </a:solidFill>
                <a:latin typeface="Arial"/>
                <a:cs typeface="Arial"/>
              </a:rPr>
              <a:t>Forecasts:</a:t>
            </a:r>
            <a:r>
              <a:rPr sz="2325" b="1" kern="0" spc="211" dirty="0">
                <a:solidFill>
                  <a:sysClr val="windowText" lastClr="000000"/>
                </a:solidFill>
                <a:latin typeface="Arial"/>
                <a:cs typeface="Arial"/>
              </a:rPr>
              <a:t> </a:t>
            </a:r>
            <a:r>
              <a:rPr sz="2325" kern="0" spc="-53" dirty="0">
                <a:solidFill>
                  <a:sysClr val="windowText" lastClr="000000"/>
                </a:solidFill>
                <a:latin typeface="Tahoma"/>
                <a:cs typeface="Tahoma"/>
              </a:rPr>
              <a:t>Collected</a:t>
            </a:r>
            <a:r>
              <a:rPr sz="2325" kern="0" spc="-85" dirty="0">
                <a:solidFill>
                  <a:sysClr val="windowText" lastClr="000000"/>
                </a:solidFill>
                <a:latin typeface="Tahoma"/>
                <a:cs typeface="Tahoma"/>
              </a:rPr>
              <a:t> </a:t>
            </a:r>
            <a:r>
              <a:rPr sz="2325" kern="0" spc="-42" dirty="0">
                <a:solidFill>
                  <a:sysClr val="windowText" lastClr="000000"/>
                </a:solidFill>
                <a:latin typeface="Tahoma"/>
                <a:cs typeface="Tahoma"/>
              </a:rPr>
              <a:t>from</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Metaculus</a:t>
            </a:r>
            <a:r>
              <a:rPr sz="2325" kern="0" spc="-95" dirty="0">
                <a:solidFill>
                  <a:sysClr val="windowText" lastClr="000000"/>
                </a:solidFill>
                <a:latin typeface="Tahoma"/>
                <a:cs typeface="Tahoma"/>
              </a:rPr>
              <a:t> </a:t>
            </a:r>
            <a:r>
              <a:rPr sz="2325" kern="0" spc="-21" dirty="0">
                <a:solidFill>
                  <a:sysClr val="windowText" lastClr="000000"/>
                </a:solidFill>
                <a:latin typeface="Tahoma"/>
                <a:cs typeface="Tahoma"/>
              </a:rPr>
              <a:t>(public</a:t>
            </a:r>
            <a:r>
              <a:rPr sz="2325" kern="0" spc="-74" dirty="0">
                <a:solidFill>
                  <a:sysClr val="windowText" lastClr="000000"/>
                </a:solidFill>
                <a:latin typeface="Tahoma"/>
                <a:cs typeface="Tahoma"/>
              </a:rPr>
              <a:t> </a:t>
            </a:r>
            <a:r>
              <a:rPr sz="2325" kern="0" spc="-85" dirty="0">
                <a:solidFill>
                  <a:sysClr val="windowText" lastClr="000000"/>
                </a:solidFill>
                <a:latin typeface="Tahoma"/>
                <a:cs typeface="Tahoma"/>
              </a:rPr>
              <a:t>forecasting </a:t>
            </a:r>
            <a:r>
              <a:rPr sz="2325" kern="0" spc="-21" dirty="0">
                <a:solidFill>
                  <a:sysClr val="windowText" lastClr="000000"/>
                </a:solidFill>
                <a:latin typeface="Tahoma"/>
                <a:cs typeface="Tahoma"/>
              </a:rPr>
              <a:t>tournament).</a:t>
            </a:r>
            <a:endParaRPr sz="2325" kern="0">
              <a:solidFill>
                <a:sysClr val="windowText" lastClr="000000"/>
              </a:solidFill>
              <a:latin typeface="Tahoma"/>
              <a:cs typeface="Tahoma"/>
            </a:endParaRPr>
          </a:p>
          <a:p>
            <a:pPr marL="370412" indent="-289888" defTabSz="1932584">
              <a:spcBef>
                <a:spcPts val="74"/>
              </a:spcBef>
              <a:buClr>
                <a:srgbClr val="0C264C"/>
              </a:buClr>
              <a:buFont typeface="Georgia"/>
              <a:buChar char="•"/>
              <a:tabLst>
                <a:tab pos="370412" algn="l"/>
              </a:tabLst>
            </a:pPr>
            <a:r>
              <a:rPr sz="2325" b="1" kern="0" dirty="0">
                <a:solidFill>
                  <a:sysClr val="windowText" lastClr="000000"/>
                </a:solidFill>
                <a:latin typeface="Arial"/>
                <a:cs typeface="Arial"/>
              </a:rPr>
              <a:t>LLM</a:t>
            </a:r>
            <a:r>
              <a:rPr sz="2325" b="1" kern="0" spc="169" dirty="0">
                <a:solidFill>
                  <a:sysClr val="windowText" lastClr="000000"/>
                </a:solidFill>
                <a:latin typeface="Arial"/>
                <a:cs typeface="Arial"/>
              </a:rPr>
              <a:t> </a:t>
            </a:r>
            <a:r>
              <a:rPr sz="2325" b="1" kern="0" spc="-116" dirty="0">
                <a:solidFill>
                  <a:sysClr val="windowText" lastClr="000000"/>
                </a:solidFill>
                <a:latin typeface="Arial"/>
                <a:cs typeface="Arial"/>
              </a:rPr>
              <a:t>Forecasts:</a:t>
            </a:r>
            <a:r>
              <a:rPr sz="2325" b="1" kern="0" spc="328" dirty="0">
                <a:solidFill>
                  <a:sysClr val="windowText" lastClr="000000"/>
                </a:solidFill>
                <a:latin typeface="Arial"/>
                <a:cs typeface="Arial"/>
              </a:rPr>
              <a:t> </a:t>
            </a:r>
            <a:r>
              <a:rPr sz="2325" kern="0" spc="-42" dirty="0">
                <a:solidFill>
                  <a:sysClr val="windowText" lastClr="000000"/>
                </a:solidFill>
                <a:latin typeface="Tahoma"/>
                <a:cs typeface="Tahoma"/>
              </a:rPr>
              <a:t>12</a:t>
            </a:r>
            <a:r>
              <a:rPr sz="2325" kern="0" dirty="0">
                <a:solidFill>
                  <a:sysClr val="windowText" lastClr="000000"/>
                </a:solidFill>
                <a:latin typeface="Tahoma"/>
                <a:cs typeface="Tahoma"/>
              </a:rPr>
              <a:t> LLMs</a:t>
            </a:r>
            <a:r>
              <a:rPr sz="2325" kern="0" spc="11" dirty="0">
                <a:solidFill>
                  <a:sysClr val="windowText" lastClr="000000"/>
                </a:solidFill>
                <a:latin typeface="Tahoma"/>
                <a:cs typeface="Tahoma"/>
              </a:rPr>
              <a:t> </a:t>
            </a:r>
            <a:r>
              <a:rPr sz="2325" kern="0" spc="-63" dirty="0">
                <a:solidFill>
                  <a:sysClr val="windowText" lastClr="000000"/>
                </a:solidFill>
                <a:latin typeface="Tahoma"/>
                <a:cs typeface="Tahoma"/>
              </a:rPr>
              <a:t>tested</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(GPT-4,</a:t>
            </a:r>
            <a:r>
              <a:rPr sz="2325" kern="0" spc="11" dirty="0">
                <a:solidFill>
                  <a:sysClr val="windowText" lastClr="000000"/>
                </a:solidFill>
                <a:latin typeface="Tahoma"/>
                <a:cs typeface="Tahoma"/>
              </a:rPr>
              <a:t> </a:t>
            </a:r>
            <a:r>
              <a:rPr sz="2325" kern="0" spc="-53" dirty="0">
                <a:solidFill>
                  <a:sysClr val="windowText" lastClr="000000"/>
                </a:solidFill>
                <a:latin typeface="Tahoma"/>
                <a:cs typeface="Tahoma"/>
              </a:rPr>
              <a:t>Claude</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2,</a:t>
            </a:r>
            <a:r>
              <a:rPr sz="2325" kern="0" spc="11" dirty="0">
                <a:solidFill>
                  <a:sysClr val="windowText" lastClr="000000"/>
                </a:solidFill>
                <a:latin typeface="Tahoma"/>
                <a:cs typeface="Tahoma"/>
              </a:rPr>
              <a:t> </a:t>
            </a:r>
            <a:r>
              <a:rPr sz="2325" kern="0" dirty="0">
                <a:solidFill>
                  <a:sysClr val="windowText" lastClr="000000"/>
                </a:solidFill>
                <a:latin typeface="Tahoma"/>
                <a:cs typeface="Tahoma"/>
              </a:rPr>
              <a:t>PaLM</a:t>
            </a:r>
            <a:r>
              <a:rPr sz="2325" kern="0" spc="11" dirty="0">
                <a:solidFill>
                  <a:sysClr val="windowText" lastClr="000000"/>
                </a:solidFill>
                <a:latin typeface="Tahoma"/>
                <a:cs typeface="Tahoma"/>
              </a:rPr>
              <a:t> </a:t>
            </a:r>
            <a:r>
              <a:rPr sz="2325" kern="0" dirty="0">
                <a:solidFill>
                  <a:sysClr val="windowText" lastClr="000000"/>
                </a:solidFill>
                <a:latin typeface="Tahoma"/>
                <a:cs typeface="Tahoma"/>
              </a:rPr>
              <a:t>2,</a:t>
            </a:r>
            <a:r>
              <a:rPr sz="2325" kern="0" spc="11" dirty="0">
                <a:solidFill>
                  <a:sysClr val="windowText" lastClr="000000"/>
                </a:solidFill>
                <a:latin typeface="Tahoma"/>
                <a:cs typeface="Tahoma"/>
              </a:rPr>
              <a:t> </a:t>
            </a:r>
            <a:r>
              <a:rPr sz="2325" kern="0" spc="-21" dirty="0">
                <a:solidFill>
                  <a:sysClr val="windowText" lastClr="000000"/>
                </a:solidFill>
                <a:latin typeface="Tahoma"/>
                <a:cs typeface="Tahoma"/>
              </a:rPr>
              <a:t>etc.).</a:t>
            </a:r>
            <a:endParaRPr sz="2325" kern="0">
              <a:solidFill>
                <a:sysClr val="windowText" lastClr="000000"/>
              </a:solidFill>
              <a:latin typeface="Tahoma"/>
              <a:cs typeface="Tahoma"/>
            </a:endParaRPr>
          </a:p>
          <a:p>
            <a:pPr marL="370412" indent="-289888" defTabSz="1932584">
              <a:spcBef>
                <a:spcPts val="74"/>
              </a:spcBef>
              <a:buClr>
                <a:srgbClr val="0C264C"/>
              </a:buClr>
              <a:buFont typeface="Georgia"/>
              <a:buChar char="•"/>
              <a:tabLst>
                <a:tab pos="370412" algn="l"/>
              </a:tabLst>
            </a:pPr>
            <a:r>
              <a:rPr sz="2325" b="1" kern="0" dirty="0">
                <a:solidFill>
                  <a:sysClr val="windowText" lastClr="000000"/>
                </a:solidFill>
                <a:latin typeface="Arial"/>
                <a:cs typeface="Arial"/>
              </a:rPr>
              <a:t>Three</a:t>
            </a:r>
            <a:r>
              <a:rPr sz="2325" b="1" kern="0" spc="-32" dirty="0">
                <a:solidFill>
                  <a:sysClr val="windowText" lastClr="000000"/>
                </a:solidFill>
                <a:latin typeface="Arial"/>
                <a:cs typeface="Arial"/>
              </a:rPr>
              <a:t> </a:t>
            </a:r>
            <a:r>
              <a:rPr sz="2325" b="1" kern="0" spc="-85" dirty="0">
                <a:solidFill>
                  <a:sysClr val="windowText" lastClr="000000"/>
                </a:solidFill>
                <a:latin typeface="Arial"/>
                <a:cs typeface="Arial"/>
              </a:rPr>
              <a:t>independent</a:t>
            </a:r>
            <a:r>
              <a:rPr sz="2325" b="1" kern="0" spc="21" dirty="0">
                <a:solidFill>
                  <a:sysClr val="windowText" lastClr="000000"/>
                </a:solidFill>
                <a:latin typeface="Arial"/>
                <a:cs typeface="Arial"/>
              </a:rPr>
              <a:t> </a:t>
            </a:r>
            <a:r>
              <a:rPr sz="2325" b="1" kern="0" spc="-106" dirty="0">
                <a:solidFill>
                  <a:sysClr val="windowText" lastClr="000000"/>
                </a:solidFill>
                <a:latin typeface="Arial"/>
                <a:cs typeface="Arial"/>
              </a:rPr>
              <a:t>queries</a:t>
            </a:r>
            <a:r>
              <a:rPr sz="2325" b="1" kern="0" spc="11" dirty="0">
                <a:solidFill>
                  <a:sysClr val="windowText" lastClr="000000"/>
                </a:solidFill>
                <a:latin typeface="Arial"/>
                <a:cs typeface="Arial"/>
              </a:rPr>
              <a:t> </a:t>
            </a:r>
            <a:r>
              <a:rPr sz="2325" b="1" kern="0" dirty="0">
                <a:solidFill>
                  <a:sysClr val="windowText" lastClr="000000"/>
                </a:solidFill>
                <a:latin typeface="Arial"/>
                <a:cs typeface="Arial"/>
              </a:rPr>
              <a:t>per</a:t>
            </a:r>
            <a:r>
              <a:rPr sz="2325" b="1" kern="0" spc="21" dirty="0">
                <a:solidFill>
                  <a:sysClr val="windowText" lastClr="000000"/>
                </a:solidFill>
                <a:latin typeface="Arial"/>
                <a:cs typeface="Arial"/>
              </a:rPr>
              <a:t> </a:t>
            </a:r>
            <a:r>
              <a:rPr sz="2325" b="1" kern="0" spc="-63" dirty="0">
                <a:solidFill>
                  <a:sysClr val="windowText" lastClr="000000"/>
                </a:solidFill>
                <a:latin typeface="Arial"/>
                <a:cs typeface="Arial"/>
              </a:rPr>
              <a:t>model </a:t>
            </a:r>
            <a:r>
              <a:rPr sz="2325" kern="0" spc="-42" dirty="0">
                <a:solidFill>
                  <a:sysClr val="windowText" lastClr="000000"/>
                </a:solidFill>
                <a:latin typeface="Tahoma"/>
                <a:cs typeface="Tahoma"/>
              </a:rPr>
              <a:t>for</a:t>
            </a:r>
            <a:r>
              <a:rPr sz="2325" kern="0" spc="-127" dirty="0">
                <a:solidFill>
                  <a:sysClr val="windowText" lastClr="000000"/>
                </a:solidFill>
                <a:latin typeface="Tahoma"/>
                <a:cs typeface="Tahoma"/>
              </a:rPr>
              <a:t> </a:t>
            </a:r>
            <a:r>
              <a:rPr sz="2325" kern="0" spc="-85" dirty="0">
                <a:solidFill>
                  <a:sysClr val="windowText" lastClr="000000"/>
                </a:solidFill>
                <a:latin typeface="Tahoma"/>
                <a:cs typeface="Tahoma"/>
              </a:rPr>
              <a:t>each</a:t>
            </a:r>
            <a:r>
              <a:rPr sz="2325" kern="0" spc="-106" dirty="0">
                <a:solidFill>
                  <a:sysClr val="windowText" lastClr="000000"/>
                </a:solidFill>
                <a:latin typeface="Tahoma"/>
                <a:cs typeface="Tahoma"/>
              </a:rPr>
              <a:t> </a:t>
            </a:r>
            <a:r>
              <a:rPr sz="2325" kern="0" spc="-21" dirty="0">
                <a:solidFill>
                  <a:sysClr val="windowText" lastClr="000000"/>
                </a:solidFill>
                <a:latin typeface="Tahoma"/>
                <a:cs typeface="Tahoma"/>
              </a:rPr>
              <a:t>question.</a:t>
            </a:r>
            <a:endParaRPr sz="2325" kern="0">
              <a:solidFill>
                <a:sysClr val="windowText" lastClr="000000"/>
              </a:solidFill>
              <a:latin typeface="Tahoma"/>
              <a:cs typeface="Tahoma"/>
            </a:endParaRPr>
          </a:p>
        </p:txBody>
      </p:sp>
      <p:pic>
        <p:nvPicPr>
          <p:cNvPr id="4" name="object 4"/>
          <p:cNvPicPr/>
          <p:nvPr/>
        </p:nvPicPr>
        <p:blipFill>
          <a:blip r:embed="rId2" cstate="print"/>
          <a:stretch>
            <a:fillRect/>
          </a:stretch>
        </p:blipFill>
        <p:spPr>
          <a:xfrm>
            <a:off x="326180" y="2245578"/>
            <a:ext cx="4922228" cy="4551484"/>
          </a:xfrm>
          <a:prstGeom prst="rect">
            <a:avLst/>
          </a:prstGeom>
        </p:spPr>
      </p:pic>
      <p:pic>
        <p:nvPicPr>
          <p:cNvPr id="5" name="object 5"/>
          <p:cNvPicPr/>
          <p:nvPr/>
        </p:nvPicPr>
        <p:blipFill>
          <a:blip r:embed="rId3" cstate="print"/>
          <a:stretch>
            <a:fillRect/>
          </a:stretch>
        </p:blipFill>
        <p:spPr>
          <a:xfrm>
            <a:off x="6541718" y="2404428"/>
            <a:ext cx="5159950" cy="3375833"/>
          </a:xfrm>
          <a:prstGeom prst="rect">
            <a:avLst/>
          </a:prstGeom>
        </p:spPr>
      </p:pic>
      <p:sp>
        <p:nvSpPr>
          <p:cNvPr id="6" name="object 6"/>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165075" defTabSz="1932584">
              <a:lnSpc>
                <a:spcPts val="1427"/>
              </a:lnSpc>
            </a:pPr>
            <a:fld id="{81D60167-4931-47E6-BA6A-407CBD079E47}" type="slidenum">
              <a:rPr kern="0" spc="-21" dirty="0">
                <a:solidFill>
                  <a:prstClr val="black"/>
                </a:solidFill>
              </a:rPr>
              <a:pPr marL="165075" defTabSz="1932584">
                <a:lnSpc>
                  <a:spcPts val="1427"/>
                </a:lnSpc>
              </a:pPr>
              <a:t>106</a:t>
            </a:fld>
            <a:r>
              <a:rPr kern="0" spc="-180" dirty="0">
                <a:solidFill>
                  <a:prstClr val="black"/>
                </a:solidFill>
              </a:rPr>
              <a:t> </a:t>
            </a:r>
            <a:r>
              <a:rPr kern="0" spc="190" dirty="0">
                <a:solidFill>
                  <a:prstClr val="black"/>
                </a:solidFill>
              </a:rPr>
              <a:t>/</a:t>
            </a:r>
            <a:r>
              <a:rPr kern="0" spc="-180" dirty="0">
                <a:solidFill>
                  <a:prstClr val="black"/>
                </a:solidFill>
              </a:rPr>
              <a:t> </a:t>
            </a:r>
            <a:r>
              <a:rPr kern="0" spc="-53" dirty="0">
                <a:solidFill>
                  <a:prstClr val="black"/>
                </a:solidFill>
              </a:rPr>
              <a:t>22</a:t>
            </a:r>
          </a:p>
        </p:txBody>
      </p:sp>
    </p:spTree>
  </p:cSld>
  <p:clrMapOvr>
    <a:masterClrMapping/>
  </p:clrMapOvr>
  <p:transition>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399" y="128722"/>
            <a:ext cx="8838902" cy="585433"/>
          </a:xfrm>
          <a:prstGeom prst="rect">
            <a:avLst/>
          </a:prstGeom>
        </p:spPr>
        <p:txBody>
          <a:bodyPr vert="horz" wrap="square" lIns="0" tIns="32210" rIns="0" bIns="0" rtlCol="0">
            <a:spAutoFit/>
          </a:bodyPr>
          <a:lstStyle/>
          <a:p>
            <a:pPr marL="26841">
              <a:spcBef>
                <a:spcPts val="254"/>
              </a:spcBef>
            </a:pPr>
            <a:r>
              <a:rPr spc="-137" dirty="0"/>
              <a:t>Findings:</a:t>
            </a:r>
            <a:r>
              <a:rPr spc="241" dirty="0"/>
              <a:t> </a:t>
            </a:r>
            <a:r>
              <a:rPr dirty="0"/>
              <a:t>LLM</a:t>
            </a:r>
            <a:r>
              <a:rPr spc="-85" dirty="0"/>
              <a:t> </a:t>
            </a:r>
            <a:r>
              <a:rPr spc="-63" dirty="0"/>
              <a:t>vs.</a:t>
            </a:r>
            <a:r>
              <a:rPr spc="254" dirty="0"/>
              <a:t> </a:t>
            </a:r>
            <a:r>
              <a:rPr spc="-211" dirty="0"/>
              <a:t>Human</a:t>
            </a:r>
            <a:r>
              <a:rPr spc="-74" dirty="0"/>
              <a:t> </a:t>
            </a:r>
            <a:r>
              <a:rPr spc="-201" dirty="0"/>
              <a:t>Forecasting</a:t>
            </a:r>
            <a:r>
              <a:rPr spc="-85" dirty="0"/>
              <a:t> </a:t>
            </a:r>
            <a:r>
              <a:rPr spc="-116" dirty="0"/>
              <a:t>Accuracy</a:t>
            </a:r>
          </a:p>
        </p:txBody>
      </p:sp>
      <p:sp>
        <p:nvSpPr>
          <p:cNvPr id="3" name="object 3"/>
          <p:cNvSpPr txBox="1"/>
          <p:nvPr/>
        </p:nvSpPr>
        <p:spPr>
          <a:xfrm>
            <a:off x="508084" y="954078"/>
            <a:ext cx="11450578" cy="1489794"/>
          </a:xfrm>
          <a:prstGeom prst="rect">
            <a:avLst/>
          </a:prstGeom>
        </p:spPr>
        <p:txBody>
          <a:bodyPr vert="horz" wrap="square" lIns="0" tIns="24157" rIns="0" bIns="0" rtlCol="0">
            <a:spAutoFit/>
          </a:bodyPr>
          <a:lstStyle/>
          <a:p>
            <a:pPr marL="370412" indent="-289888" defTabSz="1932584">
              <a:spcBef>
                <a:spcPts val="190"/>
              </a:spcBef>
              <a:buClr>
                <a:srgbClr val="0C264C"/>
              </a:buClr>
              <a:buFont typeface="Georgia"/>
              <a:buChar char="•"/>
              <a:tabLst>
                <a:tab pos="370412" algn="l"/>
              </a:tabLst>
            </a:pPr>
            <a:r>
              <a:rPr sz="2325" kern="0" spc="116" dirty="0">
                <a:solidFill>
                  <a:sysClr val="windowText" lastClr="000000"/>
                </a:solidFill>
                <a:latin typeface="Tahoma"/>
                <a:cs typeface="Tahoma"/>
              </a:rPr>
              <a:t>LLM</a:t>
            </a:r>
            <a:r>
              <a:rPr sz="2325" kern="0" spc="-32" dirty="0">
                <a:solidFill>
                  <a:sysClr val="windowText" lastClr="000000"/>
                </a:solidFill>
                <a:latin typeface="Tahoma"/>
                <a:cs typeface="Tahoma"/>
              </a:rPr>
              <a:t> </a:t>
            </a:r>
            <a:r>
              <a:rPr sz="2325" kern="0" spc="-127" dirty="0">
                <a:solidFill>
                  <a:sysClr val="windowText" lastClr="000000"/>
                </a:solidFill>
                <a:latin typeface="Tahoma"/>
                <a:cs typeface="Tahoma"/>
              </a:rPr>
              <a:t>ensemble</a:t>
            </a:r>
            <a:r>
              <a:rPr sz="2325" kern="0" spc="-32" dirty="0">
                <a:solidFill>
                  <a:sysClr val="windowText" lastClr="000000"/>
                </a:solidFill>
                <a:latin typeface="Tahoma"/>
                <a:cs typeface="Tahoma"/>
              </a:rPr>
              <a:t> </a:t>
            </a:r>
            <a:r>
              <a:rPr sz="2325" kern="0" spc="-74" dirty="0">
                <a:solidFill>
                  <a:sysClr val="windowText" lastClr="000000"/>
                </a:solidFill>
                <a:latin typeface="Tahoma"/>
                <a:cs typeface="Tahoma"/>
              </a:rPr>
              <a:t>predictions</a:t>
            </a:r>
            <a:r>
              <a:rPr sz="2325" kern="0" spc="-32" dirty="0">
                <a:solidFill>
                  <a:sysClr val="windowText" lastClr="000000"/>
                </a:solidFill>
                <a:latin typeface="Tahoma"/>
                <a:cs typeface="Tahoma"/>
              </a:rPr>
              <a:t> </a:t>
            </a:r>
            <a:r>
              <a:rPr sz="2325" kern="0" spc="-106" dirty="0">
                <a:solidFill>
                  <a:sysClr val="windowText" lastClr="000000"/>
                </a:solidFill>
                <a:latin typeface="Tahoma"/>
                <a:cs typeface="Tahoma"/>
              </a:rPr>
              <a:t>are</a:t>
            </a:r>
            <a:r>
              <a:rPr sz="2325" kern="0" spc="-11" dirty="0">
                <a:solidFill>
                  <a:sysClr val="windowText" lastClr="000000"/>
                </a:solidFill>
                <a:latin typeface="Tahoma"/>
                <a:cs typeface="Tahoma"/>
              </a:rPr>
              <a:t> </a:t>
            </a:r>
            <a:r>
              <a:rPr sz="2325" b="1" kern="0" spc="-63" dirty="0">
                <a:solidFill>
                  <a:sysClr val="windowText" lastClr="000000"/>
                </a:solidFill>
                <a:latin typeface="Arial"/>
                <a:cs typeface="Arial"/>
              </a:rPr>
              <a:t>statistically</a:t>
            </a:r>
            <a:r>
              <a:rPr sz="2325" b="1" kern="0" spc="127" dirty="0">
                <a:solidFill>
                  <a:sysClr val="windowText" lastClr="000000"/>
                </a:solidFill>
                <a:latin typeface="Arial"/>
                <a:cs typeface="Arial"/>
              </a:rPr>
              <a:t> </a:t>
            </a:r>
            <a:r>
              <a:rPr sz="2325" b="1" kern="0" spc="-116" dirty="0">
                <a:solidFill>
                  <a:sysClr val="windowText" lastClr="000000"/>
                </a:solidFill>
                <a:latin typeface="Arial"/>
                <a:cs typeface="Arial"/>
              </a:rPr>
              <a:t>indistinguishable</a:t>
            </a:r>
            <a:r>
              <a:rPr sz="2325" b="1" kern="0" spc="74" dirty="0">
                <a:solidFill>
                  <a:sysClr val="windowText" lastClr="000000"/>
                </a:solidFill>
                <a:latin typeface="Arial"/>
                <a:cs typeface="Arial"/>
              </a:rPr>
              <a:t> </a:t>
            </a:r>
            <a:r>
              <a:rPr sz="2325" kern="0" spc="-42" dirty="0">
                <a:solidFill>
                  <a:sysClr val="windowText" lastClr="000000"/>
                </a:solidFill>
                <a:latin typeface="Tahoma"/>
                <a:cs typeface="Tahoma"/>
              </a:rPr>
              <a:t>from</a:t>
            </a:r>
            <a:r>
              <a:rPr sz="2325" kern="0" spc="-21"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21" dirty="0">
                <a:solidFill>
                  <a:sysClr val="windowText" lastClr="000000"/>
                </a:solidFill>
                <a:latin typeface="Tahoma"/>
                <a:cs typeface="Tahoma"/>
              </a:rPr>
              <a:t> forecasts.</a:t>
            </a:r>
            <a:endParaRPr sz="2325" kern="0">
              <a:solidFill>
                <a:sysClr val="windowText" lastClr="000000"/>
              </a:solidFill>
              <a:latin typeface="Tahoma"/>
              <a:cs typeface="Tahoma"/>
            </a:endParaRPr>
          </a:p>
          <a:p>
            <a:pPr marL="369070" marR="2174157" indent="-289888" defTabSz="1932584">
              <a:lnSpc>
                <a:spcPct val="102600"/>
              </a:lnSpc>
              <a:buClr>
                <a:srgbClr val="0C264C"/>
              </a:buClr>
              <a:buFont typeface="Georgia"/>
              <a:buChar char="•"/>
              <a:tabLst>
                <a:tab pos="373096" algn="l"/>
              </a:tabLst>
            </a:pPr>
            <a:r>
              <a:rPr sz="2325" b="1" kern="0" dirty="0">
                <a:solidFill>
                  <a:sysClr val="windowText" lastClr="000000"/>
                </a:solidFill>
                <a:latin typeface="Arial"/>
                <a:cs typeface="Arial"/>
              </a:rPr>
              <a:t>Brier</a:t>
            </a:r>
            <a:r>
              <a:rPr sz="2325" b="1" kern="0" spc="74" dirty="0">
                <a:solidFill>
                  <a:sysClr val="windowText" lastClr="000000"/>
                </a:solidFill>
                <a:latin typeface="Arial"/>
                <a:cs typeface="Arial"/>
              </a:rPr>
              <a:t> </a:t>
            </a:r>
            <a:r>
              <a:rPr sz="2325" b="1" kern="0" spc="-95" dirty="0">
                <a:solidFill>
                  <a:sysClr val="windowText" lastClr="000000"/>
                </a:solidFill>
                <a:latin typeface="Arial"/>
                <a:cs typeface="Arial"/>
              </a:rPr>
              <a:t>Score:</a:t>
            </a:r>
            <a:r>
              <a:rPr sz="2325" b="1" kern="0" spc="232" dirty="0">
                <a:solidFill>
                  <a:sysClr val="windowText" lastClr="000000"/>
                </a:solidFill>
                <a:latin typeface="Arial"/>
                <a:cs typeface="Arial"/>
              </a:rPr>
              <a:t> </a:t>
            </a:r>
            <a:r>
              <a:rPr sz="2325" kern="0" spc="-95" dirty="0">
                <a:solidFill>
                  <a:sysClr val="windowText" lastClr="000000"/>
                </a:solidFill>
                <a:latin typeface="Tahoma"/>
                <a:cs typeface="Tahoma"/>
              </a:rPr>
              <a:t>0.20</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(LLMs)</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vs.</a:t>
            </a:r>
            <a:r>
              <a:rPr sz="2325" kern="0" spc="169" dirty="0">
                <a:solidFill>
                  <a:sysClr val="windowText" lastClr="000000"/>
                </a:solidFill>
                <a:latin typeface="Tahoma"/>
                <a:cs typeface="Tahoma"/>
              </a:rPr>
              <a:t> </a:t>
            </a:r>
            <a:r>
              <a:rPr sz="2325" kern="0" spc="-95" dirty="0">
                <a:solidFill>
                  <a:sysClr val="windowText" lastClr="000000"/>
                </a:solidFill>
                <a:latin typeface="Tahoma"/>
                <a:cs typeface="Tahoma"/>
              </a:rPr>
              <a:t>0.19</a:t>
            </a:r>
            <a:r>
              <a:rPr sz="2325" kern="0" spc="-63" dirty="0">
                <a:solidFill>
                  <a:sysClr val="windowText" lastClr="000000"/>
                </a:solidFill>
                <a:latin typeface="Tahoma"/>
                <a:cs typeface="Tahoma"/>
              </a:rPr>
              <a:t> (Humans),</a:t>
            </a:r>
            <a:r>
              <a:rPr sz="2325" kern="0" spc="-74" dirty="0">
                <a:solidFill>
                  <a:sysClr val="windowText" lastClr="000000"/>
                </a:solidFill>
                <a:latin typeface="Tahoma"/>
                <a:cs typeface="Tahoma"/>
              </a:rPr>
              <a:t> </a:t>
            </a:r>
            <a:r>
              <a:rPr sz="2325" i="1" kern="0" dirty="0">
                <a:solidFill>
                  <a:sysClr val="windowText" lastClr="000000"/>
                </a:solidFill>
                <a:latin typeface="Arial"/>
                <a:cs typeface="Arial"/>
              </a:rPr>
              <a:t>p</a:t>
            </a:r>
            <a:r>
              <a:rPr sz="2325" i="1" kern="0" spc="-11"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159" dirty="0">
                <a:solidFill>
                  <a:sysClr val="windowText" lastClr="000000"/>
                </a:solidFill>
                <a:latin typeface="Tahoma"/>
                <a:cs typeface="Tahoma"/>
              </a:rPr>
              <a:t> </a:t>
            </a:r>
            <a:r>
              <a:rPr sz="2325" kern="0" spc="-137" dirty="0">
                <a:solidFill>
                  <a:sysClr val="windowText" lastClr="000000"/>
                </a:solidFill>
                <a:latin typeface="Tahoma"/>
                <a:cs typeface="Tahoma"/>
              </a:rPr>
              <a:t>0</a:t>
            </a:r>
            <a:r>
              <a:rPr sz="2325" i="1" kern="0" spc="-137" dirty="0">
                <a:solidFill>
                  <a:sysClr val="windowText" lastClr="000000"/>
                </a:solidFill>
                <a:latin typeface="Verdana"/>
                <a:cs typeface="Verdana"/>
              </a:rPr>
              <a:t>.</a:t>
            </a:r>
            <a:r>
              <a:rPr sz="2325" kern="0" spc="-137" dirty="0">
                <a:solidFill>
                  <a:sysClr val="windowText" lastClr="000000"/>
                </a:solidFill>
                <a:latin typeface="Tahoma"/>
                <a:cs typeface="Tahoma"/>
              </a:rPr>
              <a:t>850</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(no</a:t>
            </a:r>
            <a:r>
              <a:rPr sz="2325" kern="0" spc="-53" dirty="0">
                <a:solidFill>
                  <a:sysClr val="windowText" lastClr="000000"/>
                </a:solidFill>
                <a:latin typeface="Tahoma"/>
                <a:cs typeface="Tahoma"/>
              </a:rPr>
              <a:t> </a:t>
            </a:r>
            <a:r>
              <a:rPr sz="2325" kern="0" spc="-42" dirty="0">
                <a:solidFill>
                  <a:sysClr val="windowText" lastClr="000000"/>
                </a:solidFill>
                <a:latin typeface="Tahoma"/>
                <a:cs typeface="Tahoma"/>
              </a:rPr>
              <a:t>significant 	</a:t>
            </a:r>
            <a:r>
              <a:rPr sz="2325" kern="0" spc="-95" dirty="0">
                <a:solidFill>
                  <a:sysClr val="windowText" lastClr="000000"/>
                </a:solidFill>
                <a:latin typeface="Tahoma"/>
                <a:cs typeface="Tahoma"/>
              </a:rPr>
              <a:t>difference).(mean</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for</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LLMs)</a:t>
            </a:r>
            <a:endParaRPr sz="2325" kern="0">
              <a:solidFill>
                <a:sysClr val="windowText" lastClr="000000"/>
              </a:solidFill>
              <a:latin typeface="Tahoma"/>
              <a:cs typeface="Tahoma"/>
            </a:endParaRPr>
          </a:p>
          <a:p>
            <a:pPr marL="370412" indent="-289888" defTabSz="1932584">
              <a:spcBef>
                <a:spcPts val="74"/>
              </a:spcBef>
              <a:buClr>
                <a:srgbClr val="0C264C"/>
              </a:buClr>
              <a:buFont typeface="Georgia"/>
              <a:buChar char="•"/>
              <a:tabLst>
                <a:tab pos="370412" algn="l"/>
              </a:tabLst>
            </a:pPr>
            <a:r>
              <a:rPr sz="2325" kern="0" spc="116" dirty="0">
                <a:solidFill>
                  <a:sysClr val="windowText" lastClr="000000"/>
                </a:solidFill>
                <a:latin typeface="Tahoma"/>
                <a:cs typeface="Tahoma"/>
              </a:rPr>
              <a:t>LLM</a:t>
            </a:r>
            <a:r>
              <a:rPr sz="2325" kern="0" spc="-42" dirty="0">
                <a:solidFill>
                  <a:sysClr val="windowText" lastClr="000000"/>
                </a:solidFill>
                <a:latin typeface="Tahoma"/>
                <a:cs typeface="Tahoma"/>
              </a:rPr>
              <a:t> </a:t>
            </a:r>
            <a:r>
              <a:rPr sz="2325" kern="0" spc="-127" dirty="0">
                <a:solidFill>
                  <a:sysClr val="windowText" lastClr="000000"/>
                </a:solidFill>
                <a:latin typeface="Tahoma"/>
                <a:cs typeface="Tahoma"/>
              </a:rPr>
              <a:t>ensemble</a:t>
            </a:r>
            <a:r>
              <a:rPr sz="2325" kern="0" spc="-21" dirty="0">
                <a:solidFill>
                  <a:sysClr val="windowText" lastClr="000000"/>
                </a:solidFill>
                <a:latin typeface="Tahoma"/>
                <a:cs typeface="Tahoma"/>
              </a:rPr>
              <a:t> </a:t>
            </a:r>
            <a:r>
              <a:rPr sz="2325" kern="0" spc="-53" dirty="0">
                <a:solidFill>
                  <a:sysClr val="windowText" lastClr="000000"/>
                </a:solidFill>
                <a:latin typeface="Tahoma"/>
                <a:cs typeface="Tahoma"/>
              </a:rPr>
              <a:t>significantly</a:t>
            </a:r>
            <a:r>
              <a:rPr sz="2325" kern="0" spc="-42" dirty="0">
                <a:solidFill>
                  <a:sysClr val="windowText" lastClr="000000"/>
                </a:solidFill>
                <a:latin typeface="Tahoma"/>
                <a:cs typeface="Tahoma"/>
              </a:rPr>
              <a:t> </a:t>
            </a:r>
            <a:r>
              <a:rPr sz="2325" kern="0" spc="-85" dirty="0">
                <a:solidFill>
                  <a:sysClr val="windowText" lastClr="000000"/>
                </a:solidFill>
                <a:latin typeface="Tahoma"/>
                <a:cs typeface="Tahoma"/>
              </a:rPr>
              <a:t>outperforms</a:t>
            </a:r>
            <a:r>
              <a:rPr sz="2325" kern="0" spc="-11" dirty="0">
                <a:solidFill>
                  <a:sysClr val="windowText" lastClr="000000"/>
                </a:solidFill>
                <a:latin typeface="Tahoma"/>
                <a:cs typeface="Tahoma"/>
              </a:rPr>
              <a:t> </a:t>
            </a:r>
            <a:r>
              <a:rPr sz="2325" b="1" kern="0" spc="-85" dirty="0">
                <a:solidFill>
                  <a:sysClr val="windowText" lastClr="000000"/>
                </a:solidFill>
                <a:latin typeface="Arial"/>
                <a:cs typeface="Arial"/>
              </a:rPr>
              <a:t>random</a:t>
            </a:r>
            <a:r>
              <a:rPr sz="2325" b="1" kern="0" spc="127" dirty="0">
                <a:solidFill>
                  <a:sysClr val="windowText" lastClr="000000"/>
                </a:solidFill>
                <a:latin typeface="Arial"/>
                <a:cs typeface="Arial"/>
              </a:rPr>
              <a:t> </a:t>
            </a:r>
            <a:r>
              <a:rPr sz="2325" b="1" kern="0" spc="-180" dirty="0">
                <a:solidFill>
                  <a:sysClr val="windowText" lastClr="000000"/>
                </a:solidFill>
                <a:latin typeface="Arial"/>
                <a:cs typeface="Arial"/>
              </a:rPr>
              <a:t>guessing</a:t>
            </a:r>
            <a:r>
              <a:rPr sz="2325" b="1" kern="0" spc="74" dirty="0">
                <a:solidFill>
                  <a:sysClr val="windowText" lastClr="000000"/>
                </a:solidFill>
                <a:latin typeface="Arial"/>
                <a:cs typeface="Arial"/>
              </a:rPr>
              <a:t> </a:t>
            </a:r>
            <a:r>
              <a:rPr sz="2325" kern="0" dirty="0">
                <a:solidFill>
                  <a:sysClr val="windowText" lastClr="000000"/>
                </a:solidFill>
                <a:latin typeface="Tahoma"/>
                <a:cs typeface="Tahoma"/>
              </a:rPr>
              <a:t>(Brier</a:t>
            </a:r>
            <a:r>
              <a:rPr sz="2325" kern="0" spc="-21" dirty="0">
                <a:solidFill>
                  <a:sysClr val="windowText" lastClr="000000"/>
                </a:solidFill>
                <a:latin typeface="Tahoma"/>
                <a:cs typeface="Tahoma"/>
              </a:rPr>
              <a:t> </a:t>
            </a:r>
            <a:r>
              <a:rPr sz="2325" kern="0" spc="-85" dirty="0">
                <a:solidFill>
                  <a:sysClr val="windowText" lastClr="000000"/>
                </a:solidFill>
                <a:latin typeface="Tahoma"/>
                <a:cs typeface="Tahoma"/>
              </a:rPr>
              <a:t>Score</a:t>
            </a:r>
            <a:r>
              <a:rPr sz="2325" kern="0" spc="-21" dirty="0">
                <a:solidFill>
                  <a:sysClr val="windowText" lastClr="000000"/>
                </a:solidFill>
                <a:latin typeface="Tahoma"/>
                <a:cs typeface="Tahoma"/>
              </a:rPr>
              <a:t> </a:t>
            </a:r>
            <a:r>
              <a:rPr sz="2325" kern="0" spc="-95" dirty="0">
                <a:solidFill>
                  <a:sysClr val="windowText" lastClr="000000"/>
                </a:solidFill>
                <a:latin typeface="Tahoma"/>
                <a:cs typeface="Tahoma"/>
              </a:rPr>
              <a:t>0.25,</a:t>
            </a:r>
            <a:r>
              <a:rPr sz="2325" kern="0" spc="-42" dirty="0">
                <a:solidFill>
                  <a:sysClr val="windowText" lastClr="000000"/>
                </a:solidFill>
                <a:latin typeface="Tahoma"/>
                <a:cs typeface="Tahoma"/>
              </a:rPr>
              <a:t> </a:t>
            </a:r>
            <a:r>
              <a:rPr sz="2325" i="1" kern="0" dirty="0">
                <a:solidFill>
                  <a:sysClr val="windowText" lastClr="000000"/>
                </a:solidFill>
                <a:latin typeface="Arial"/>
                <a:cs typeface="Arial"/>
              </a:rPr>
              <a:t>p</a:t>
            </a:r>
            <a:r>
              <a:rPr sz="2325" i="1" kern="0" spc="21"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137" dirty="0">
                <a:solidFill>
                  <a:sysClr val="windowText" lastClr="000000"/>
                </a:solidFill>
                <a:latin typeface="Tahoma"/>
                <a:cs typeface="Tahoma"/>
              </a:rPr>
              <a:t> </a:t>
            </a:r>
            <a:r>
              <a:rPr sz="2325" kern="0" spc="-21" dirty="0">
                <a:solidFill>
                  <a:sysClr val="windowText" lastClr="000000"/>
                </a:solidFill>
                <a:latin typeface="Tahoma"/>
                <a:cs typeface="Tahoma"/>
              </a:rPr>
              <a:t>0</a:t>
            </a:r>
            <a:r>
              <a:rPr sz="2325" i="1" kern="0" spc="-21" dirty="0">
                <a:solidFill>
                  <a:sysClr val="windowText" lastClr="000000"/>
                </a:solidFill>
                <a:latin typeface="Verdana"/>
                <a:cs typeface="Verdana"/>
              </a:rPr>
              <a:t>.</a:t>
            </a:r>
            <a:r>
              <a:rPr sz="2325" kern="0" spc="-21" dirty="0">
                <a:solidFill>
                  <a:sysClr val="windowText" lastClr="000000"/>
                </a:solidFill>
                <a:latin typeface="Tahoma"/>
                <a:cs typeface="Tahoma"/>
              </a:rPr>
              <a:t>026).</a:t>
            </a:r>
            <a:endParaRPr sz="2325" kern="0">
              <a:solidFill>
                <a:sysClr val="windowText" lastClr="000000"/>
              </a:solidFill>
              <a:latin typeface="Tahoma"/>
              <a:cs typeface="Tahoma"/>
            </a:endParaRPr>
          </a:p>
        </p:txBody>
      </p:sp>
      <p:pic>
        <p:nvPicPr>
          <p:cNvPr id="4" name="object 4"/>
          <p:cNvPicPr/>
          <p:nvPr/>
        </p:nvPicPr>
        <p:blipFill>
          <a:blip r:embed="rId2" cstate="print"/>
          <a:stretch>
            <a:fillRect/>
          </a:stretch>
        </p:blipFill>
        <p:spPr>
          <a:xfrm>
            <a:off x="3615790" y="2689341"/>
            <a:ext cx="4739537" cy="2752176"/>
          </a:xfrm>
          <a:prstGeom prst="rect">
            <a:avLst/>
          </a:prstGeom>
        </p:spPr>
      </p:pic>
      <p:sp>
        <p:nvSpPr>
          <p:cNvPr id="5" name="object 5"/>
          <p:cNvSpPr txBox="1"/>
          <p:nvPr/>
        </p:nvSpPr>
        <p:spPr>
          <a:xfrm>
            <a:off x="268955" y="6153641"/>
            <a:ext cx="11527077" cy="611165"/>
          </a:xfrm>
          <a:prstGeom prst="rect">
            <a:avLst/>
          </a:prstGeom>
        </p:spPr>
        <p:txBody>
          <a:bodyPr vert="horz" wrap="square" lIns="0" tIns="25499" rIns="0" bIns="0" rtlCol="0">
            <a:spAutoFit/>
          </a:bodyPr>
          <a:lstStyle/>
          <a:p>
            <a:pPr marL="26841" defTabSz="1932584">
              <a:spcBef>
                <a:spcPts val="201"/>
              </a:spcBef>
            </a:pPr>
            <a:r>
              <a:rPr sz="1902" kern="0" spc="-21" dirty="0">
                <a:solidFill>
                  <a:srgbClr val="0C264C"/>
                </a:solidFill>
                <a:latin typeface="Arial MT"/>
                <a:cs typeface="Arial MT"/>
              </a:rPr>
              <a:t>Figure:</a:t>
            </a:r>
            <a:r>
              <a:rPr sz="1902" kern="0" spc="11" dirty="0">
                <a:solidFill>
                  <a:srgbClr val="0C264C"/>
                </a:solidFill>
                <a:latin typeface="Arial MT"/>
                <a:cs typeface="Arial MT"/>
              </a:rPr>
              <a:t> </a:t>
            </a:r>
            <a:r>
              <a:rPr sz="1902" kern="0" dirty="0">
                <a:solidFill>
                  <a:sysClr val="windowText" lastClr="000000"/>
                </a:solidFill>
                <a:latin typeface="Arial MT"/>
                <a:cs typeface="Arial MT"/>
              </a:rPr>
              <a:t>Fig.</a:t>
            </a:r>
            <a:r>
              <a:rPr sz="1902" kern="0" spc="190" dirty="0">
                <a:solidFill>
                  <a:sysClr val="windowText" lastClr="000000"/>
                </a:solidFill>
                <a:latin typeface="Arial MT"/>
                <a:cs typeface="Arial MT"/>
              </a:rPr>
              <a:t> </a:t>
            </a:r>
            <a:r>
              <a:rPr sz="1902" kern="0" dirty="0">
                <a:solidFill>
                  <a:sysClr val="windowText" lastClr="000000"/>
                </a:solidFill>
                <a:latin typeface="Arial MT"/>
                <a:cs typeface="Arial MT"/>
              </a:rPr>
              <a:t>3.</a:t>
            </a:r>
            <a:r>
              <a:rPr sz="1902" kern="0" spc="201" dirty="0">
                <a:solidFill>
                  <a:sysClr val="windowText" lastClr="000000"/>
                </a:solidFill>
                <a:latin typeface="Arial MT"/>
                <a:cs typeface="Arial MT"/>
              </a:rPr>
              <a:t> </a:t>
            </a:r>
            <a:r>
              <a:rPr sz="1902" kern="0" spc="-21" dirty="0">
                <a:solidFill>
                  <a:sysClr val="windowText" lastClr="000000"/>
                </a:solidFill>
                <a:latin typeface="Arial MT"/>
                <a:cs typeface="Arial MT"/>
              </a:rPr>
              <a:t>Kernel</a:t>
            </a:r>
            <a:r>
              <a:rPr sz="1902" kern="0" spc="11" dirty="0">
                <a:solidFill>
                  <a:sysClr val="windowText" lastClr="000000"/>
                </a:solidFill>
                <a:latin typeface="Arial MT"/>
                <a:cs typeface="Arial MT"/>
              </a:rPr>
              <a:t> </a:t>
            </a:r>
            <a:r>
              <a:rPr sz="1902" kern="0" spc="-42" dirty="0">
                <a:solidFill>
                  <a:sysClr val="windowText" lastClr="000000"/>
                </a:solidFill>
                <a:latin typeface="Arial MT"/>
                <a:cs typeface="Arial MT"/>
              </a:rPr>
              <a:t>density</a:t>
            </a:r>
            <a:r>
              <a:rPr sz="1902" kern="0" spc="11" dirty="0">
                <a:solidFill>
                  <a:sysClr val="windowText" lastClr="000000"/>
                </a:solidFill>
                <a:latin typeface="Arial MT"/>
                <a:cs typeface="Arial MT"/>
              </a:rPr>
              <a:t> </a:t>
            </a:r>
            <a:r>
              <a:rPr sz="1902" kern="0" spc="-42" dirty="0">
                <a:solidFill>
                  <a:sysClr val="windowText" lastClr="000000"/>
                </a:solidFill>
                <a:latin typeface="Arial MT"/>
                <a:cs typeface="Arial MT"/>
              </a:rPr>
              <a:t>estimate</a:t>
            </a:r>
            <a:r>
              <a:rPr sz="1902" kern="0" spc="11" dirty="0">
                <a:solidFill>
                  <a:sysClr val="windowText" lastClr="000000"/>
                </a:solidFill>
                <a:latin typeface="Arial MT"/>
                <a:cs typeface="Arial MT"/>
              </a:rPr>
              <a:t> </a:t>
            </a:r>
            <a:r>
              <a:rPr sz="1902" kern="0" dirty="0">
                <a:solidFill>
                  <a:sysClr val="windowText" lastClr="000000"/>
                </a:solidFill>
                <a:latin typeface="Arial MT"/>
                <a:cs typeface="Arial MT"/>
              </a:rPr>
              <a:t>of</a:t>
            </a:r>
            <a:r>
              <a:rPr sz="1902" kern="0" spc="11" dirty="0">
                <a:solidFill>
                  <a:sysClr val="windowText" lastClr="000000"/>
                </a:solidFill>
                <a:latin typeface="Arial MT"/>
                <a:cs typeface="Arial MT"/>
              </a:rPr>
              <a:t> </a:t>
            </a:r>
            <a:r>
              <a:rPr sz="1902" kern="0" dirty="0">
                <a:solidFill>
                  <a:sysClr val="windowText" lastClr="000000"/>
                </a:solidFill>
                <a:latin typeface="Arial MT"/>
                <a:cs typeface="Arial MT"/>
              </a:rPr>
              <a:t>the</a:t>
            </a:r>
            <a:r>
              <a:rPr sz="1902" kern="0" spc="11" dirty="0">
                <a:solidFill>
                  <a:sysClr val="windowText" lastClr="000000"/>
                </a:solidFill>
                <a:latin typeface="Arial MT"/>
                <a:cs typeface="Arial MT"/>
              </a:rPr>
              <a:t> </a:t>
            </a:r>
            <a:r>
              <a:rPr sz="1902" kern="0" spc="-21" dirty="0">
                <a:solidFill>
                  <a:sysClr val="windowText" lastClr="000000"/>
                </a:solidFill>
                <a:latin typeface="Arial MT"/>
                <a:cs typeface="Arial MT"/>
              </a:rPr>
              <a:t>LLM-</a:t>
            </a:r>
            <a:r>
              <a:rPr sz="1902" kern="0" dirty="0">
                <a:solidFill>
                  <a:sysClr val="windowText" lastClr="000000"/>
                </a:solidFill>
                <a:latin typeface="Arial MT"/>
                <a:cs typeface="Arial MT"/>
              </a:rPr>
              <a:t>crowd</a:t>
            </a:r>
            <a:r>
              <a:rPr sz="1902" kern="0" spc="11" dirty="0">
                <a:solidFill>
                  <a:sysClr val="windowText" lastClr="000000"/>
                </a:solidFill>
                <a:latin typeface="Arial MT"/>
                <a:cs typeface="Arial MT"/>
              </a:rPr>
              <a:t> </a:t>
            </a:r>
            <a:r>
              <a:rPr sz="1902" kern="0" spc="-21" dirty="0">
                <a:solidFill>
                  <a:sysClr val="windowText" lastClr="000000"/>
                </a:solidFill>
                <a:latin typeface="Arial MT"/>
                <a:cs typeface="Arial MT"/>
              </a:rPr>
              <a:t>and</a:t>
            </a:r>
            <a:r>
              <a:rPr sz="1902" kern="0" spc="11" dirty="0">
                <a:solidFill>
                  <a:sysClr val="windowText" lastClr="000000"/>
                </a:solidFill>
                <a:latin typeface="Arial MT"/>
                <a:cs typeface="Arial MT"/>
              </a:rPr>
              <a:t> </a:t>
            </a:r>
            <a:r>
              <a:rPr sz="1902" kern="0" spc="-74" dirty="0">
                <a:solidFill>
                  <a:sysClr val="windowText" lastClr="000000"/>
                </a:solidFill>
                <a:latin typeface="Arial MT"/>
                <a:cs typeface="Arial MT"/>
              </a:rPr>
              <a:t>human-</a:t>
            </a:r>
            <a:r>
              <a:rPr sz="1902" kern="0" spc="-42" dirty="0">
                <a:solidFill>
                  <a:sysClr val="windowText" lastClr="000000"/>
                </a:solidFill>
                <a:latin typeface="Arial MT"/>
                <a:cs typeface="Arial MT"/>
              </a:rPr>
              <a:t>crowd</a:t>
            </a:r>
            <a:r>
              <a:rPr sz="1902" kern="0" spc="11" dirty="0">
                <a:solidFill>
                  <a:sysClr val="windowText" lastClr="000000"/>
                </a:solidFill>
                <a:latin typeface="Arial MT"/>
                <a:cs typeface="Arial MT"/>
              </a:rPr>
              <a:t> </a:t>
            </a:r>
            <a:r>
              <a:rPr sz="1902" kern="0" spc="-63" dirty="0">
                <a:solidFill>
                  <a:sysClr val="windowText" lastClr="000000"/>
                </a:solidFill>
                <a:latin typeface="Arial MT"/>
                <a:cs typeface="Arial MT"/>
              </a:rPr>
              <a:t>forecasts</a:t>
            </a:r>
            <a:r>
              <a:rPr sz="1902" kern="0" spc="11" dirty="0">
                <a:solidFill>
                  <a:sysClr val="windowText" lastClr="000000"/>
                </a:solidFill>
                <a:latin typeface="Arial MT"/>
                <a:cs typeface="Arial MT"/>
              </a:rPr>
              <a:t> </a:t>
            </a:r>
            <a:r>
              <a:rPr sz="1902" kern="0" spc="-63" dirty="0">
                <a:solidFill>
                  <a:sysClr val="windowText" lastClr="000000"/>
                </a:solidFill>
                <a:latin typeface="Arial MT"/>
                <a:cs typeface="Arial MT"/>
              </a:rPr>
              <a:t>(averaged</a:t>
            </a:r>
            <a:r>
              <a:rPr sz="1902" kern="0" spc="11" dirty="0">
                <a:solidFill>
                  <a:sysClr val="windowText" lastClr="000000"/>
                </a:solidFill>
                <a:latin typeface="Arial MT"/>
                <a:cs typeface="Arial MT"/>
              </a:rPr>
              <a:t> </a:t>
            </a:r>
            <a:r>
              <a:rPr sz="1902" kern="0" spc="-53" dirty="0">
                <a:solidFill>
                  <a:sysClr val="windowText" lastClr="000000"/>
                </a:solidFill>
                <a:latin typeface="Arial MT"/>
                <a:cs typeface="Arial MT"/>
              </a:rPr>
              <a:t>median</a:t>
            </a:r>
            <a:r>
              <a:rPr sz="1902" kern="0" spc="11" dirty="0">
                <a:solidFill>
                  <a:sysClr val="windowText" lastClr="000000"/>
                </a:solidFill>
                <a:latin typeface="Arial MT"/>
                <a:cs typeface="Arial MT"/>
              </a:rPr>
              <a:t> </a:t>
            </a:r>
            <a:r>
              <a:rPr sz="1902" kern="0" spc="-21" dirty="0">
                <a:solidFill>
                  <a:sysClr val="windowText" lastClr="000000"/>
                </a:solidFill>
                <a:latin typeface="Arial MT"/>
                <a:cs typeface="Arial MT"/>
              </a:rPr>
              <a:t>scores</a:t>
            </a:r>
            <a:endParaRPr sz="1902" kern="0">
              <a:solidFill>
                <a:sysClr val="windowText" lastClr="000000"/>
              </a:solidFill>
              <a:latin typeface="Arial MT"/>
              <a:cs typeface="Arial MT"/>
            </a:endParaRPr>
          </a:p>
        </p:txBody>
      </p:sp>
      <p:sp>
        <p:nvSpPr>
          <p:cNvPr id="6" name="object 6"/>
          <p:cNvSpPr txBox="1"/>
          <p:nvPr/>
        </p:nvSpPr>
        <p:spPr>
          <a:xfrm>
            <a:off x="268955" y="6447796"/>
            <a:ext cx="7726322" cy="318457"/>
          </a:xfrm>
          <a:prstGeom prst="rect">
            <a:avLst/>
          </a:prstGeom>
        </p:spPr>
        <p:txBody>
          <a:bodyPr vert="horz" wrap="square" lIns="0" tIns="25499" rIns="0" bIns="0" rtlCol="0">
            <a:spAutoFit/>
          </a:bodyPr>
          <a:lstStyle/>
          <a:p>
            <a:pPr marL="26841" defTabSz="1932584">
              <a:spcBef>
                <a:spcPts val="201"/>
              </a:spcBef>
            </a:pPr>
            <a:r>
              <a:rPr sz="1902" kern="0" spc="-42" dirty="0">
                <a:solidFill>
                  <a:sysClr val="windowText" lastClr="000000"/>
                </a:solidFill>
                <a:latin typeface="Arial MT"/>
                <a:cs typeface="Arial MT"/>
              </a:rPr>
              <a:t>over</a:t>
            </a:r>
            <a:r>
              <a:rPr sz="1902" kern="0" spc="-11" dirty="0">
                <a:solidFill>
                  <a:sysClr val="windowText" lastClr="000000"/>
                </a:solidFill>
                <a:latin typeface="Arial MT"/>
                <a:cs typeface="Arial MT"/>
              </a:rPr>
              <a:t> </a:t>
            </a:r>
            <a:r>
              <a:rPr sz="1902" kern="0" dirty="0">
                <a:solidFill>
                  <a:sysClr val="windowText" lastClr="000000"/>
                </a:solidFill>
                <a:latin typeface="Arial MT"/>
                <a:cs typeface="Arial MT"/>
              </a:rPr>
              <a:t>all</a:t>
            </a:r>
            <a:r>
              <a:rPr sz="1902" kern="0" spc="-11" dirty="0">
                <a:solidFill>
                  <a:sysClr val="windowText" lastClr="000000"/>
                </a:solidFill>
                <a:latin typeface="Arial MT"/>
                <a:cs typeface="Arial MT"/>
              </a:rPr>
              <a:t> </a:t>
            </a:r>
            <a:r>
              <a:rPr sz="1902" kern="0" spc="-42" dirty="0">
                <a:solidFill>
                  <a:sysClr val="windowText" lastClr="000000"/>
                </a:solidFill>
                <a:latin typeface="Arial MT"/>
                <a:cs typeface="Arial MT"/>
              </a:rPr>
              <a:t>questions).</a:t>
            </a:r>
            <a:r>
              <a:rPr sz="1902" kern="0" spc="180" dirty="0">
                <a:solidFill>
                  <a:sysClr val="windowText" lastClr="000000"/>
                </a:solidFill>
                <a:latin typeface="Arial MT"/>
                <a:cs typeface="Arial MT"/>
              </a:rPr>
              <a:t> </a:t>
            </a:r>
            <a:r>
              <a:rPr sz="1902" kern="0" dirty="0">
                <a:solidFill>
                  <a:sysClr val="windowText" lastClr="000000"/>
                </a:solidFill>
                <a:latin typeface="Arial MT"/>
                <a:cs typeface="Arial MT"/>
              </a:rPr>
              <a:t>Vertical</a:t>
            </a:r>
            <a:r>
              <a:rPr sz="1902" kern="0" spc="-11" dirty="0">
                <a:solidFill>
                  <a:sysClr val="windowText" lastClr="000000"/>
                </a:solidFill>
                <a:latin typeface="Arial MT"/>
                <a:cs typeface="Arial MT"/>
              </a:rPr>
              <a:t> </a:t>
            </a:r>
            <a:r>
              <a:rPr sz="1902" kern="0" dirty="0">
                <a:solidFill>
                  <a:sysClr val="windowText" lastClr="000000"/>
                </a:solidFill>
                <a:latin typeface="Arial MT"/>
                <a:cs typeface="Arial MT"/>
              </a:rPr>
              <a:t>dotted black</a:t>
            </a:r>
            <a:r>
              <a:rPr sz="1902" kern="0" spc="-11" dirty="0">
                <a:solidFill>
                  <a:sysClr val="windowText" lastClr="000000"/>
                </a:solidFill>
                <a:latin typeface="Arial MT"/>
                <a:cs typeface="Arial MT"/>
              </a:rPr>
              <a:t> </a:t>
            </a:r>
            <a:r>
              <a:rPr sz="1902" kern="0" dirty="0">
                <a:solidFill>
                  <a:sysClr val="windowText" lastClr="000000"/>
                </a:solidFill>
                <a:latin typeface="Arial MT"/>
                <a:cs typeface="Arial MT"/>
              </a:rPr>
              <a:t>line </a:t>
            </a:r>
            <a:r>
              <a:rPr sz="1902" kern="0" spc="-95" dirty="0">
                <a:solidFill>
                  <a:sysClr val="windowText" lastClr="000000"/>
                </a:solidFill>
                <a:latin typeface="Arial MT"/>
                <a:cs typeface="Arial MT"/>
              </a:rPr>
              <a:t>represents</a:t>
            </a:r>
            <a:r>
              <a:rPr sz="1902" kern="0" spc="-11" dirty="0">
                <a:solidFill>
                  <a:sysClr val="windowText" lastClr="000000"/>
                </a:solidFill>
                <a:latin typeface="Arial MT"/>
                <a:cs typeface="Arial MT"/>
              </a:rPr>
              <a:t> </a:t>
            </a:r>
            <a:r>
              <a:rPr sz="1902" kern="0" dirty="0">
                <a:solidFill>
                  <a:sysClr val="windowText" lastClr="000000"/>
                </a:solidFill>
                <a:latin typeface="Arial MT"/>
                <a:cs typeface="Arial MT"/>
              </a:rPr>
              <a:t>the</a:t>
            </a:r>
            <a:r>
              <a:rPr sz="1902" kern="0" spc="-11" dirty="0">
                <a:solidFill>
                  <a:sysClr val="windowText" lastClr="000000"/>
                </a:solidFill>
                <a:latin typeface="Arial MT"/>
                <a:cs typeface="Arial MT"/>
              </a:rPr>
              <a:t> </a:t>
            </a:r>
            <a:r>
              <a:rPr sz="1902" kern="0" spc="-21" dirty="0">
                <a:solidFill>
                  <a:sysClr val="windowText" lastClr="000000"/>
                </a:solidFill>
                <a:latin typeface="Arial MT"/>
                <a:cs typeface="Arial MT"/>
              </a:rPr>
              <a:t>50%</a:t>
            </a:r>
            <a:r>
              <a:rPr sz="1902" kern="0" dirty="0">
                <a:solidFill>
                  <a:sysClr val="windowText" lastClr="000000"/>
                </a:solidFill>
                <a:latin typeface="Arial MT"/>
                <a:cs typeface="Arial MT"/>
              </a:rPr>
              <a:t> </a:t>
            </a:r>
            <a:r>
              <a:rPr sz="1902" kern="0" spc="-42" dirty="0">
                <a:solidFill>
                  <a:sysClr val="windowText" lastClr="000000"/>
                </a:solidFill>
                <a:latin typeface="Arial MT"/>
                <a:cs typeface="Arial MT"/>
              </a:rPr>
              <a:t>baseline.</a:t>
            </a:r>
            <a:endParaRPr sz="1902" kern="0">
              <a:solidFill>
                <a:sysClr val="windowText" lastClr="000000"/>
              </a:solidFill>
              <a:latin typeface="Arial MT"/>
              <a:cs typeface="Arial MT"/>
            </a:endParaRPr>
          </a:p>
        </p:txBody>
      </p:sp>
      <p:sp>
        <p:nvSpPr>
          <p:cNvPr id="7" name="object 7"/>
          <p:cNvSpPr txBox="1"/>
          <p:nvPr/>
        </p:nvSpPr>
        <p:spPr>
          <a:xfrm>
            <a:off x="11581649" y="6566861"/>
            <a:ext cx="452279" cy="220866"/>
          </a:xfrm>
          <a:prstGeom prst="rect">
            <a:avLst/>
          </a:prstGeom>
        </p:spPr>
        <p:txBody>
          <a:bodyPr vert="horz" wrap="square" lIns="0" tIns="25499" rIns="0" bIns="0" rtlCol="0">
            <a:spAutoFit/>
          </a:bodyPr>
          <a:lstStyle/>
          <a:p>
            <a:pPr marL="26841" defTabSz="1932584">
              <a:spcBef>
                <a:spcPts val="201"/>
              </a:spcBef>
            </a:pPr>
            <a:r>
              <a:rPr sz="1268" kern="0" spc="-21" dirty="0">
                <a:solidFill>
                  <a:sysClr val="windowText" lastClr="000000"/>
                </a:solidFill>
                <a:latin typeface="Tahoma"/>
                <a:cs typeface="Tahoma"/>
              </a:rPr>
              <a:t>9</a:t>
            </a:r>
            <a:r>
              <a:rPr sz="1268" kern="0" spc="-180" dirty="0">
                <a:solidFill>
                  <a:sysClr val="windowText" lastClr="000000"/>
                </a:solidFill>
                <a:latin typeface="Tahoma"/>
                <a:cs typeface="Tahoma"/>
              </a:rPr>
              <a:t> </a:t>
            </a:r>
            <a:r>
              <a:rPr sz="1268" kern="0" spc="190" dirty="0">
                <a:solidFill>
                  <a:sysClr val="windowText" lastClr="000000"/>
                </a:solidFill>
                <a:latin typeface="Tahoma"/>
                <a:cs typeface="Tahoma"/>
              </a:rPr>
              <a:t>/</a:t>
            </a:r>
            <a:r>
              <a:rPr sz="1268" kern="0" spc="-180" dirty="0">
                <a:solidFill>
                  <a:sysClr val="windowText" lastClr="000000"/>
                </a:solidFill>
                <a:latin typeface="Tahoma"/>
                <a:cs typeface="Tahoma"/>
              </a:rPr>
              <a:t> </a:t>
            </a:r>
            <a:r>
              <a:rPr sz="1268" kern="0" spc="-53" dirty="0">
                <a:solidFill>
                  <a:sysClr val="windowText" lastClr="000000"/>
                </a:solidFill>
                <a:latin typeface="Tahoma"/>
                <a:cs typeface="Tahoma"/>
              </a:rPr>
              <a:t>22</a:t>
            </a:r>
            <a:endParaRPr sz="1268" kern="0">
              <a:solidFill>
                <a:sysClr val="windowText" lastClr="000000"/>
              </a:solidFill>
              <a:latin typeface="Tahoma"/>
              <a:cs typeface="Tahoma"/>
            </a:endParaRPr>
          </a:p>
        </p:txBody>
      </p:sp>
    </p:spTree>
  </p:cSld>
  <p:clrMapOvr>
    <a:masterClrMapping/>
  </p:clrMapOvr>
  <p:transition>
    <p:cu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Findings:</a:t>
            </a:r>
            <a:r>
              <a:rPr spc="391" dirty="0"/>
              <a:t> </a:t>
            </a:r>
            <a:r>
              <a:rPr dirty="0"/>
              <a:t>LLM</a:t>
            </a:r>
            <a:r>
              <a:rPr spc="11" dirty="0"/>
              <a:t> </a:t>
            </a:r>
            <a:r>
              <a:rPr spc="-201" dirty="0"/>
              <a:t>Forecasting</a:t>
            </a:r>
            <a:r>
              <a:rPr spc="11" dirty="0"/>
              <a:t> </a:t>
            </a:r>
            <a:r>
              <a:rPr spc="-159" dirty="0"/>
              <a:t>Biases</a:t>
            </a:r>
          </a:p>
        </p:txBody>
      </p:sp>
      <p:sp>
        <p:nvSpPr>
          <p:cNvPr id="3" name="object 3"/>
          <p:cNvSpPr txBox="1"/>
          <p:nvPr/>
        </p:nvSpPr>
        <p:spPr>
          <a:xfrm>
            <a:off x="508085" y="954078"/>
            <a:ext cx="11207663" cy="1825335"/>
          </a:xfrm>
          <a:prstGeom prst="rect">
            <a:avLst/>
          </a:prstGeom>
        </p:spPr>
        <p:txBody>
          <a:bodyPr vert="horz" wrap="square" lIns="0" tIns="24157" rIns="0" bIns="0" rtlCol="0">
            <a:spAutoFit/>
          </a:bodyPr>
          <a:lstStyle/>
          <a:p>
            <a:pPr marL="370412" indent="-289888" defTabSz="1932584">
              <a:spcBef>
                <a:spcPts val="190"/>
              </a:spcBef>
              <a:buClr>
                <a:srgbClr val="0C264C"/>
              </a:buClr>
              <a:buFont typeface="Georgia"/>
              <a:buChar char="•"/>
              <a:tabLst>
                <a:tab pos="370412" algn="l"/>
              </a:tabLst>
            </a:pPr>
            <a:r>
              <a:rPr sz="2325" b="1" kern="0" spc="-137" dirty="0">
                <a:solidFill>
                  <a:sysClr val="windowText" lastClr="000000"/>
                </a:solidFill>
                <a:latin typeface="Arial"/>
                <a:cs typeface="Arial"/>
              </a:rPr>
              <a:t>Acquiescence</a:t>
            </a:r>
            <a:r>
              <a:rPr sz="2325" b="1" kern="0" spc="53" dirty="0">
                <a:solidFill>
                  <a:sysClr val="windowText" lastClr="000000"/>
                </a:solidFill>
                <a:latin typeface="Arial"/>
                <a:cs typeface="Arial"/>
              </a:rPr>
              <a:t> </a:t>
            </a:r>
            <a:r>
              <a:rPr sz="2325" b="1" kern="0" spc="-63" dirty="0">
                <a:solidFill>
                  <a:sysClr val="windowText" lastClr="000000"/>
                </a:solidFill>
                <a:latin typeface="Arial"/>
                <a:cs typeface="Arial"/>
              </a:rPr>
              <a:t>Bias:</a:t>
            </a:r>
            <a:r>
              <a:rPr sz="2325" b="1" kern="0" spc="285" dirty="0">
                <a:solidFill>
                  <a:sysClr val="windowText" lastClr="000000"/>
                </a:solidFill>
                <a:latin typeface="Arial"/>
                <a:cs typeface="Arial"/>
              </a:rPr>
              <a:t> </a:t>
            </a:r>
            <a:r>
              <a:rPr sz="2325" kern="0" dirty="0">
                <a:solidFill>
                  <a:sysClr val="windowText" lastClr="000000"/>
                </a:solidFill>
                <a:latin typeface="Tahoma"/>
                <a:cs typeface="Tahoma"/>
              </a:rPr>
              <a:t>LLMs</a:t>
            </a:r>
            <a:r>
              <a:rPr sz="2325" kern="0" spc="-42" dirty="0">
                <a:solidFill>
                  <a:sysClr val="windowText" lastClr="000000"/>
                </a:solidFill>
                <a:latin typeface="Tahoma"/>
                <a:cs typeface="Tahoma"/>
              </a:rPr>
              <a:t> </a:t>
            </a:r>
            <a:r>
              <a:rPr sz="2325" kern="0" spc="-53" dirty="0">
                <a:solidFill>
                  <a:sysClr val="windowText" lastClr="000000"/>
                </a:solidFill>
                <a:latin typeface="Tahoma"/>
                <a:cs typeface="Tahoma"/>
              </a:rPr>
              <a:t>tend</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to</a:t>
            </a:r>
            <a:r>
              <a:rPr sz="2325" kern="0" spc="-42" dirty="0">
                <a:solidFill>
                  <a:sysClr val="windowText" lastClr="000000"/>
                </a:solidFill>
                <a:latin typeface="Tahoma"/>
                <a:cs typeface="Tahoma"/>
              </a:rPr>
              <a:t> </a:t>
            </a:r>
            <a:r>
              <a:rPr sz="2325" kern="0" spc="-63" dirty="0">
                <a:solidFill>
                  <a:sysClr val="windowText" lastClr="000000"/>
                </a:solidFill>
                <a:latin typeface="Tahoma"/>
                <a:cs typeface="Tahoma"/>
              </a:rPr>
              <a:t>predict</a:t>
            </a:r>
            <a:r>
              <a:rPr sz="2325" kern="0" spc="-21" dirty="0">
                <a:solidFill>
                  <a:sysClr val="windowText" lastClr="000000"/>
                </a:solidFill>
                <a:latin typeface="Tahoma"/>
                <a:cs typeface="Tahoma"/>
              </a:rPr>
              <a:t> </a:t>
            </a:r>
            <a:r>
              <a:rPr sz="2325" kern="0" spc="-85" dirty="0">
                <a:solidFill>
                  <a:sysClr val="windowText" lastClr="000000"/>
                </a:solidFill>
                <a:latin typeface="Tahoma"/>
                <a:cs typeface="Tahoma"/>
              </a:rPr>
              <a:t>higher</a:t>
            </a:r>
            <a:r>
              <a:rPr sz="2325" kern="0" spc="-32" dirty="0">
                <a:solidFill>
                  <a:sysClr val="windowText" lastClr="000000"/>
                </a:solidFill>
                <a:latin typeface="Tahoma"/>
                <a:cs typeface="Tahoma"/>
              </a:rPr>
              <a:t> </a:t>
            </a:r>
            <a:r>
              <a:rPr sz="2325" kern="0" spc="-74" dirty="0">
                <a:solidFill>
                  <a:sysClr val="windowText" lastClr="000000"/>
                </a:solidFill>
                <a:latin typeface="Tahoma"/>
                <a:cs typeface="Tahoma"/>
              </a:rPr>
              <a:t>probabilities</a:t>
            </a:r>
            <a:r>
              <a:rPr sz="2325" kern="0" spc="-32" dirty="0">
                <a:solidFill>
                  <a:sysClr val="windowText" lastClr="000000"/>
                </a:solidFill>
                <a:latin typeface="Tahoma"/>
                <a:cs typeface="Tahoma"/>
              </a:rPr>
              <a:t> </a:t>
            </a:r>
            <a:r>
              <a:rPr sz="2325" kern="0" spc="-63" dirty="0">
                <a:solidFill>
                  <a:sysClr val="windowText" lastClr="000000"/>
                </a:solidFill>
                <a:latin typeface="Tahoma"/>
                <a:cs typeface="Tahoma"/>
              </a:rPr>
              <a:t>(</a:t>
            </a:r>
            <a:r>
              <a:rPr sz="2325" i="1" kern="0" spc="-63" dirty="0">
                <a:solidFill>
                  <a:sysClr val="windowText" lastClr="000000"/>
                </a:solidFill>
                <a:latin typeface="Verdana"/>
                <a:cs typeface="Verdana"/>
              </a:rPr>
              <a:t>&gt;</a:t>
            </a:r>
            <a:r>
              <a:rPr sz="2325" i="1" kern="0" spc="-180" dirty="0">
                <a:solidFill>
                  <a:sysClr val="windowText" lastClr="000000"/>
                </a:solidFill>
                <a:latin typeface="Verdana"/>
                <a:cs typeface="Verdana"/>
              </a:rPr>
              <a:t> </a:t>
            </a:r>
            <a:r>
              <a:rPr sz="2325" kern="0" spc="-137" dirty="0">
                <a:solidFill>
                  <a:sysClr val="windowText" lastClr="000000"/>
                </a:solidFill>
                <a:latin typeface="Tahoma"/>
                <a:cs typeface="Tahoma"/>
              </a:rPr>
              <a:t>50%)</a:t>
            </a:r>
            <a:r>
              <a:rPr sz="2325" kern="0" spc="-32" dirty="0">
                <a:solidFill>
                  <a:sysClr val="windowText" lastClr="000000"/>
                </a:solidFill>
                <a:latin typeface="Tahoma"/>
                <a:cs typeface="Tahoma"/>
              </a:rPr>
              <a:t> </a:t>
            </a:r>
            <a:r>
              <a:rPr sz="2325" kern="0" spc="-21" dirty="0">
                <a:solidFill>
                  <a:sysClr val="windowText" lastClr="000000"/>
                </a:solidFill>
                <a:latin typeface="Tahoma"/>
                <a:cs typeface="Tahoma"/>
              </a:rPr>
              <a:t>than expected.</a:t>
            </a:r>
            <a:endParaRPr sz="2325" kern="0">
              <a:solidFill>
                <a:sysClr val="windowText" lastClr="000000"/>
              </a:solidFill>
              <a:latin typeface="Tahoma"/>
              <a:cs typeface="Tahoma"/>
            </a:endParaRPr>
          </a:p>
          <a:p>
            <a:pPr marL="369070" marR="187890" indent="-289888" defTabSz="1932584">
              <a:lnSpc>
                <a:spcPct val="102600"/>
              </a:lnSpc>
              <a:buClr>
                <a:srgbClr val="0C264C"/>
              </a:buClr>
              <a:buFont typeface="Georgia"/>
              <a:buChar char="•"/>
              <a:tabLst>
                <a:tab pos="373096" algn="l"/>
              </a:tabLst>
            </a:pPr>
            <a:r>
              <a:rPr sz="2325" b="1" kern="0" spc="-106" dirty="0">
                <a:solidFill>
                  <a:sysClr val="windowText" lastClr="000000"/>
                </a:solidFill>
                <a:latin typeface="Arial"/>
                <a:cs typeface="Arial"/>
              </a:rPr>
              <a:t>Overconfidence:</a:t>
            </a:r>
            <a:r>
              <a:rPr sz="2325" b="1" kern="0" spc="285" dirty="0">
                <a:solidFill>
                  <a:sysClr val="windowText" lastClr="000000"/>
                </a:solidFill>
                <a:latin typeface="Arial"/>
                <a:cs typeface="Arial"/>
              </a:rPr>
              <a:t> </a:t>
            </a:r>
            <a:r>
              <a:rPr sz="2325" kern="0" dirty="0">
                <a:solidFill>
                  <a:sysClr val="windowText" lastClr="000000"/>
                </a:solidFill>
                <a:latin typeface="Tahoma"/>
                <a:cs typeface="Tahoma"/>
              </a:rPr>
              <a:t>LLMs</a:t>
            </a:r>
            <a:r>
              <a:rPr sz="2325" kern="0" spc="-21" dirty="0">
                <a:solidFill>
                  <a:sysClr val="windowText" lastClr="000000"/>
                </a:solidFill>
                <a:latin typeface="Tahoma"/>
                <a:cs typeface="Tahoma"/>
              </a:rPr>
              <a:t> </a:t>
            </a:r>
            <a:r>
              <a:rPr sz="2325" kern="0" spc="-53" dirty="0">
                <a:solidFill>
                  <a:sysClr val="windowText" lastClr="000000"/>
                </a:solidFill>
                <a:latin typeface="Tahoma"/>
                <a:cs typeface="Tahoma"/>
              </a:rPr>
              <a:t>often</a:t>
            </a:r>
            <a:r>
              <a:rPr sz="2325" kern="0" dirty="0">
                <a:solidFill>
                  <a:sysClr val="windowText" lastClr="000000"/>
                </a:solidFill>
                <a:latin typeface="Tahoma"/>
                <a:cs typeface="Tahoma"/>
              </a:rPr>
              <a:t> </a:t>
            </a:r>
            <a:r>
              <a:rPr sz="2325" kern="0" spc="-85" dirty="0">
                <a:solidFill>
                  <a:sysClr val="windowText" lastClr="000000"/>
                </a:solidFill>
                <a:latin typeface="Tahoma"/>
                <a:cs typeface="Tahoma"/>
              </a:rPr>
              <a:t>give</a:t>
            </a:r>
            <a:r>
              <a:rPr sz="2325" kern="0" spc="-11" dirty="0">
                <a:solidFill>
                  <a:sysClr val="windowText" lastClr="000000"/>
                </a:solidFill>
                <a:latin typeface="Tahoma"/>
                <a:cs typeface="Tahoma"/>
              </a:rPr>
              <a:t> </a:t>
            </a:r>
            <a:r>
              <a:rPr sz="2325" kern="0" spc="-106" dirty="0">
                <a:solidFill>
                  <a:sysClr val="windowText" lastClr="000000"/>
                </a:solidFill>
                <a:latin typeface="Tahoma"/>
                <a:cs typeface="Tahoma"/>
              </a:rPr>
              <a:t>extreme</a:t>
            </a:r>
            <a:r>
              <a:rPr sz="2325" kern="0" dirty="0">
                <a:solidFill>
                  <a:sysClr val="windowText" lastClr="000000"/>
                </a:solidFill>
                <a:latin typeface="Tahoma"/>
                <a:cs typeface="Tahoma"/>
              </a:rPr>
              <a:t> </a:t>
            </a:r>
            <a:r>
              <a:rPr sz="2325" kern="0" spc="-63" dirty="0">
                <a:solidFill>
                  <a:sysClr val="windowText" lastClr="000000"/>
                </a:solidFill>
                <a:latin typeface="Tahoma"/>
                <a:cs typeface="Tahoma"/>
              </a:rPr>
              <a:t>probability</a:t>
            </a:r>
            <a:r>
              <a:rPr sz="2325" kern="0" spc="-11" dirty="0">
                <a:solidFill>
                  <a:sysClr val="windowText" lastClr="000000"/>
                </a:solidFill>
                <a:latin typeface="Tahoma"/>
                <a:cs typeface="Tahoma"/>
              </a:rPr>
              <a:t> </a:t>
            </a:r>
            <a:r>
              <a:rPr sz="2325" kern="0" spc="-74" dirty="0">
                <a:solidFill>
                  <a:sysClr val="windowText" lastClr="000000"/>
                </a:solidFill>
                <a:latin typeface="Tahoma"/>
                <a:cs typeface="Tahoma"/>
              </a:rPr>
              <a:t>estimates,</a:t>
            </a:r>
            <a:r>
              <a:rPr sz="2325" kern="0" spc="-11" dirty="0">
                <a:solidFill>
                  <a:sysClr val="windowText" lastClr="000000"/>
                </a:solidFill>
                <a:latin typeface="Tahoma"/>
                <a:cs typeface="Tahoma"/>
              </a:rPr>
              <a:t> </a:t>
            </a:r>
            <a:r>
              <a:rPr sz="2325" kern="0" spc="-85" dirty="0">
                <a:solidFill>
                  <a:sysClr val="windowText" lastClr="000000"/>
                </a:solidFill>
                <a:latin typeface="Tahoma"/>
                <a:cs typeface="Tahoma"/>
              </a:rPr>
              <a:t>overestimating</a:t>
            </a:r>
            <a:r>
              <a:rPr sz="2325" kern="0" spc="-11" dirty="0">
                <a:solidFill>
                  <a:sysClr val="windowText" lastClr="000000"/>
                </a:solidFill>
                <a:latin typeface="Tahoma"/>
                <a:cs typeface="Tahoma"/>
              </a:rPr>
              <a:t> </a:t>
            </a:r>
            <a:r>
              <a:rPr sz="2325" kern="0" spc="-21" dirty="0">
                <a:solidFill>
                  <a:sysClr val="windowText" lastClr="000000"/>
                </a:solidFill>
                <a:latin typeface="Tahoma"/>
                <a:cs typeface="Tahoma"/>
              </a:rPr>
              <a:t>event 	likelihood.</a:t>
            </a:r>
            <a:endParaRPr sz="2325" kern="0">
              <a:solidFill>
                <a:sysClr val="windowText" lastClr="000000"/>
              </a:solidFill>
              <a:latin typeface="Tahoma"/>
              <a:cs typeface="Tahoma"/>
            </a:endParaRPr>
          </a:p>
          <a:p>
            <a:pPr marL="369070" marR="355649" indent="-289888" defTabSz="1932584">
              <a:lnSpc>
                <a:spcPct val="102600"/>
              </a:lnSpc>
              <a:buClr>
                <a:srgbClr val="0C264C"/>
              </a:buClr>
              <a:buFont typeface="Georgia"/>
              <a:buChar char="•"/>
              <a:tabLst>
                <a:tab pos="373096" algn="l"/>
              </a:tabLst>
            </a:pPr>
            <a:r>
              <a:rPr sz="2325" b="1" kern="0" spc="-95" dirty="0">
                <a:solidFill>
                  <a:sysClr val="windowText" lastClr="000000"/>
                </a:solidFill>
                <a:latin typeface="Arial"/>
                <a:cs typeface="Arial"/>
              </a:rPr>
              <a:t>Round</a:t>
            </a:r>
            <a:r>
              <a:rPr sz="2325" b="1" kern="0" spc="-42" dirty="0">
                <a:solidFill>
                  <a:sysClr val="windowText" lastClr="000000"/>
                </a:solidFill>
                <a:latin typeface="Arial"/>
                <a:cs typeface="Arial"/>
              </a:rPr>
              <a:t> </a:t>
            </a:r>
            <a:r>
              <a:rPr sz="2325" b="1" kern="0" spc="-21" dirty="0">
                <a:solidFill>
                  <a:sysClr val="windowText" lastClr="000000"/>
                </a:solidFill>
                <a:latin typeface="Arial"/>
                <a:cs typeface="Arial"/>
              </a:rPr>
              <a:t>Number</a:t>
            </a:r>
            <a:r>
              <a:rPr sz="2325" b="1" kern="0" spc="63" dirty="0">
                <a:solidFill>
                  <a:sysClr val="windowText" lastClr="000000"/>
                </a:solidFill>
                <a:latin typeface="Arial"/>
                <a:cs typeface="Arial"/>
              </a:rPr>
              <a:t> </a:t>
            </a:r>
            <a:r>
              <a:rPr sz="2325" b="1" kern="0" spc="-63" dirty="0">
                <a:solidFill>
                  <a:sysClr val="windowText" lastClr="000000"/>
                </a:solidFill>
                <a:latin typeface="Arial"/>
                <a:cs typeface="Arial"/>
              </a:rPr>
              <a:t>Bias:</a:t>
            </a:r>
            <a:r>
              <a:rPr sz="2325" b="1" kern="0" spc="211" dirty="0">
                <a:solidFill>
                  <a:sysClr val="windowText" lastClr="000000"/>
                </a:solidFill>
                <a:latin typeface="Arial"/>
                <a:cs typeface="Arial"/>
              </a:rPr>
              <a:t> </a:t>
            </a:r>
            <a:r>
              <a:rPr sz="2325" kern="0" spc="-42" dirty="0">
                <a:solidFill>
                  <a:sysClr val="windowText" lastClr="000000"/>
                </a:solidFill>
                <a:latin typeface="Tahoma"/>
                <a:cs typeface="Tahoma"/>
              </a:rPr>
              <a:t>Predictions</a:t>
            </a:r>
            <a:r>
              <a:rPr sz="2325" kern="0" spc="-85" dirty="0">
                <a:solidFill>
                  <a:sysClr val="windowText" lastClr="000000"/>
                </a:solidFill>
                <a:latin typeface="Tahoma"/>
                <a:cs typeface="Tahoma"/>
              </a:rPr>
              <a:t> </a:t>
            </a:r>
            <a:r>
              <a:rPr sz="2325" kern="0" spc="-74" dirty="0">
                <a:solidFill>
                  <a:sysClr val="windowText" lastClr="000000"/>
                </a:solidFill>
                <a:latin typeface="Tahoma"/>
                <a:cs typeface="Tahoma"/>
              </a:rPr>
              <a:t>favor </a:t>
            </a:r>
            <a:r>
              <a:rPr sz="2325" kern="0" spc="-95" dirty="0">
                <a:solidFill>
                  <a:sysClr val="windowText" lastClr="000000"/>
                </a:solidFill>
                <a:latin typeface="Tahoma"/>
                <a:cs typeface="Tahoma"/>
              </a:rPr>
              <a:t>round</a:t>
            </a:r>
            <a:r>
              <a:rPr sz="2325" kern="0" spc="-74" dirty="0">
                <a:solidFill>
                  <a:sysClr val="windowText" lastClr="000000"/>
                </a:solidFill>
                <a:latin typeface="Tahoma"/>
                <a:cs typeface="Tahoma"/>
              </a:rPr>
              <a:t> </a:t>
            </a:r>
            <a:r>
              <a:rPr sz="2325" kern="0" spc="-116" dirty="0">
                <a:solidFill>
                  <a:sysClr val="windowText" lastClr="000000"/>
                </a:solidFill>
                <a:latin typeface="Tahoma"/>
                <a:cs typeface="Tahoma"/>
              </a:rPr>
              <a:t>numbers</a:t>
            </a:r>
            <a:r>
              <a:rPr sz="2325" kern="0" spc="-74" dirty="0">
                <a:solidFill>
                  <a:sysClr val="windowText" lastClr="000000"/>
                </a:solidFill>
                <a:latin typeface="Tahoma"/>
                <a:cs typeface="Tahoma"/>
              </a:rPr>
              <a:t> </a:t>
            </a:r>
            <a:r>
              <a:rPr sz="2325" kern="0" spc="-137" dirty="0">
                <a:solidFill>
                  <a:sysClr val="windowText" lastClr="000000"/>
                </a:solidFill>
                <a:latin typeface="Tahoma"/>
                <a:cs typeface="Tahoma"/>
              </a:rPr>
              <a:t>(50%,</a:t>
            </a:r>
            <a:r>
              <a:rPr sz="2325" kern="0" spc="-42" dirty="0">
                <a:solidFill>
                  <a:sysClr val="windowText" lastClr="000000"/>
                </a:solidFill>
                <a:latin typeface="Tahoma"/>
                <a:cs typeface="Tahoma"/>
              </a:rPr>
              <a:t> </a:t>
            </a:r>
            <a:r>
              <a:rPr sz="2325" kern="0" spc="-169" dirty="0">
                <a:solidFill>
                  <a:sysClr val="windowText" lastClr="000000"/>
                </a:solidFill>
                <a:latin typeface="Tahoma"/>
                <a:cs typeface="Tahoma"/>
              </a:rPr>
              <a:t>60%,</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etc.)</a:t>
            </a:r>
            <a:r>
              <a:rPr sz="2325" kern="0" spc="137" dirty="0">
                <a:solidFill>
                  <a:sysClr val="windowText" lastClr="000000"/>
                </a:solidFill>
                <a:latin typeface="Tahoma"/>
                <a:cs typeface="Tahoma"/>
              </a:rPr>
              <a:t> </a:t>
            </a:r>
            <a:r>
              <a:rPr sz="2325" kern="0" spc="-63" dirty="0">
                <a:solidFill>
                  <a:sysClr val="windowText" lastClr="000000"/>
                </a:solidFill>
                <a:latin typeface="Tahoma"/>
                <a:cs typeface="Tahoma"/>
              </a:rPr>
              <a:t>instead</a:t>
            </a:r>
            <a:r>
              <a:rPr sz="2325" kern="0" spc="-74" dirty="0">
                <a:solidFill>
                  <a:sysClr val="windowText" lastClr="000000"/>
                </a:solidFill>
                <a:latin typeface="Tahoma"/>
                <a:cs typeface="Tahoma"/>
              </a:rPr>
              <a:t> </a:t>
            </a:r>
            <a:r>
              <a:rPr sz="2325" kern="0" spc="-53" dirty="0">
                <a:solidFill>
                  <a:sysClr val="windowText" lastClr="000000"/>
                </a:solidFill>
                <a:latin typeface="Tahoma"/>
                <a:cs typeface="Tahoma"/>
              </a:rPr>
              <a:t>of 	</a:t>
            </a:r>
            <a:r>
              <a:rPr sz="2325" kern="0" spc="-106" dirty="0">
                <a:solidFill>
                  <a:sysClr val="windowText" lastClr="000000"/>
                </a:solidFill>
                <a:latin typeface="Tahoma"/>
                <a:cs typeface="Tahoma"/>
              </a:rPr>
              <a:t>precise</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values.</a:t>
            </a:r>
            <a:endParaRPr sz="2325" kern="0">
              <a:solidFill>
                <a:sysClr val="windowText" lastClr="000000"/>
              </a:solidFill>
              <a:latin typeface="Tahoma"/>
              <a:cs typeface="Tahoma"/>
            </a:endParaRPr>
          </a:p>
        </p:txBody>
      </p:sp>
      <p:pic>
        <p:nvPicPr>
          <p:cNvPr id="4" name="object 4"/>
          <p:cNvPicPr/>
          <p:nvPr/>
        </p:nvPicPr>
        <p:blipFill>
          <a:blip r:embed="rId2" cstate="print"/>
          <a:stretch>
            <a:fillRect/>
          </a:stretch>
        </p:blipFill>
        <p:spPr>
          <a:xfrm>
            <a:off x="3406100" y="3074628"/>
            <a:ext cx="5456321" cy="3453893"/>
          </a:xfrm>
          <a:prstGeom prst="rect">
            <a:avLst/>
          </a:prstGeom>
        </p:spPr>
      </p:pic>
      <p:sp>
        <p:nvSpPr>
          <p:cNvPr id="5" name="object 5"/>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108</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Tree>
  </p:cSld>
  <p:clrMapOvr>
    <a:masterClrMapping/>
  </p:clrMapOvr>
  <p:transition>
    <p:cu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27" dirty="0"/>
              <a:t>Calibration</a:t>
            </a:r>
            <a:r>
              <a:rPr spc="-21" dirty="0"/>
              <a:t> </a:t>
            </a:r>
            <a:r>
              <a:rPr spc="-159" dirty="0"/>
              <a:t>Analysis</a:t>
            </a:r>
            <a:r>
              <a:rPr spc="-11" dirty="0"/>
              <a:t> </a:t>
            </a:r>
            <a:r>
              <a:rPr spc="-63" dirty="0"/>
              <a:t>of</a:t>
            </a:r>
            <a:r>
              <a:rPr spc="-11" dirty="0"/>
              <a:t> </a:t>
            </a:r>
            <a:r>
              <a:rPr dirty="0"/>
              <a:t>LLM</a:t>
            </a:r>
            <a:r>
              <a:rPr spc="-11" dirty="0"/>
              <a:t> </a:t>
            </a:r>
            <a:r>
              <a:rPr spc="-180" dirty="0"/>
              <a:t>Forecasts</a:t>
            </a:r>
          </a:p>
        </p:txBody>
      </p:sp>
      <p:sp>
        <p:nvSpPr>
          <p:cNvPr id="3" name="object 3"/>
          <p:cNvSpPr txBox="1"/>
          <p:nvPr/>
        </p:nvSpPr>
        <p:spPr>
          <a:xfrm>
            <a:off x="508084" y="954078"/>
            <a:ext cx="11321739" cy="1835277"/>
          </a:xfrm>
          <a:prstGeom prst="rect">
            <a:avLst/>
          </a:prstGeom>
        </p:spPr>
        <p:txBody>
          <a:bodyPr vert="horz" wrap="square" lIns="0" tIns="14763" rIns="0" bIns="0" rtlCol="0">
            <a:spAutoFit/>
          </a:bodyPr>
          <a:lstStyle/>
          <a:p>
            <a:pPr marL="369070" marR="92603" indent="-289888" defTabSz="1932584">
              <a:lnSpc>
                <a:spcPct val="102600"/>
              </a:lnSpc>
              <a:spcBef>
                <a:spcPts val="116"/>
              </a:spcBef>
              <a:buClr>
                <a:srgbClr val="0C264C"/>
              </a:buClr>
              <a:buFont typeface="Georgia"/>
              <a:buChar char="•"/>
              <a:tabLst>
                <a:tab pos="373096" algn="l"/>
              </a:tabLst>
            </a:pPr>
            <a:r>
              <a:rPr sz="2325" b="1" kern="0" spc="-95" dirty="0">
                <a:solidFill>
                  <a:sysClr val="windowText" lastClr="000000"/>
                </a:solidFill>
                <a:latin typeface="Arial"/>
                <a:cs typeface="Arial"/>
              </a:rPr>
              <a:t>Lower</a:t>
            </a:r>
            <a:r>
              <a:rPr sz="2325" b="1" kern="0" spc="85" dirty="0">
                <a:solidFill>
                  <a:sysClr val="windowText" lastClr="000000"/>
                </a:solidFill>
                <a:latin typeface="Arial"/>
                <a:cs typeface="Arial"/>
              </a:rPr>
              <a:t> </a:t>
            </a:r>
            <a:r>
              <a:rPr sz="2325" b="1" kern="0" spc="-63" dirty="0">
                <a:solidFill>
                  <a:sysClr val="windowText" lastClr="000000"/>
                </a:solidFill>
                <a:latin typeface="Arial"/>
                <a:cs typeface="Arial"/>
              </a:rPr>
              <a:t>Calibration</a:t>
            </a:r>
            <a:r>
              <a:rPr sz="2325" b="1" kern="0" spc="74" dirty="0">
                <a:solidFill>
                  <a:sysClr val="windowText" lastClr="000000"/>
                </a:solidFill>
                <a:latin typeface="Arial"/>
                <a:cs typeface="Arial"/>
              </a:rPr>
              <a:t> </a:t>
            </a:r>
            <a:r>
              <a:rPr sz="2325" b="1" kern="0" spc="-42" dirty="0">
                <a:solidFill>
                  <a:sysClr val="windowText" lastClr="000000"/>
                </a:solidFill>
                <a:latin typeface="Arial"/>
                <a:cs typeface="Arial"/>
              </a:rPr>
              <a:t>Index</a:t>
            </a:r>
            <a:r>
              <a:rPr sz="2325" b="1" kern="0" spc="74" dirty="0">
                <a:solidFill>
                  <a:sysClr val="windowText" lastClr="000000"/>
                </a:solidFill>
                <a:latin typeface="Arial"/>
                <a:cs typeface="Arial"/>
              </a:rPr>
              <a:t> </a:t>
            </a:r>
            <a:r>
              <a:rPr sz="2325" b="1" kern="0" spc="613" dirty="0">
                <a:solidFill>
                  <a:sysClr val="windowText" lastClr="000000"/>
                </a:solidFill>
                <a:latin typeface="Arial"/>
                <a:cs typeface="Arial"/>
              </a:rPr>
              <a:t>=</a:t>
            </a:r>
            <a:r>
              <a:rPr sz="2325" b="1" kern="0" spc="95" dirty="0">
                <a:solidFill>
                  <a:sysClr val="windowText" lastClr="000000"/>
                </a:solidFill>
                <a:latin typeface="Arial"/>
                <a:cs typeface="Arial"/>
              </a:rPr>
              <a:t> </a:t>
            </a:r>
            <a:r>
              <a:rPr sz="2325" b="1" kern="0" dirty="0">
                <a:solidFill>
                  <a:sysClr val="windowText" lastClr="000000"/>
                </a:solidFill>
                <a:latin typeface="Arial"/>
                <a:cs typeface="Arial"/>
              </a:rPr>
              <a:t>Better</a:t>
            </a:r>
            <a:r>
              <a:rPr sz="2325" b="1" kern="0" spc="85" dirty="0">
                <a:solidFill>
                  <a:sysClr val="windowText" lastClr="000000"/>
                </a:solidFill>
                <a:latin typeface="Arial"/>
                <a:cs typeface="Arial"/>
              </a:rPr>
              <a:t> </a:t>
            </a:r>
            <a:r>
              <a:rPr sz="2325" b="1" kern="0" spc="-53" dirty="0">
                <a:solidFill>
                  <a:sysClr val="windowText" lastClr="000000"/>
                </a:solidFill>
                <a:latin typeface="Arial"/>
                <a:cs typeface="Arial"/>
              </a:rPr>
              <a:t>Calibration.</a:t>
            </a:r>
            <a:r>
              <a:rPr sz="2325" b="1" kern="0" spc="222" dirty="0">
                <a:solidFill>
                  <a:sysClr val="windowText" lastClr="000000"/>
                </a:solidFill>
                <a:latin typeface="Arial"/>
                <a:cs typeface="Arial"/>
              </a:rPr>
              <a:t> </a:t>
            </a:r>
            <a:r>
              <a:rPr sz="2325" kern="0" spc="-63" dirty="0">
                <a:solidFill>
                  <a:sysClr val="windowText" lastClr="000000"/>
                </a:solidFill>
                <a:latin typeface="Tahoma"/>
                <a:cs typeface="Tahoma"/>
              </a:rPr>
              <a:t>Falcon-</a:t>
            </a:r>
            <a:r>
              <a:rPr sz="2325" kern="0" spc="-42" dirty="0">
                <a:solidFill>
                  <a:sysClr val="windowText" lastClr="000000"/>
                </a:solidFill>
                <a:latin typeface="Tahoma"/>
                <a:cs typeface="Tahoma"/>
              </a:rPr>
              <a:t>180B</a:t>
            </a:r>
            <a:r>
              <a:rPr sz="2325" kern="0" spc="-63" dirty="0">
                <a:solidFill>
                  <a:sysClr val="windowText" lastClr="000000"/>
                </a:solidFill>
                <a:latin typeface="Tahoma"/>
                <a:cs typeface="Tahoma"/>
              </a:rPr>
              <a:t> </a:t>
            </a:r>
            <a:r>
              <a:rPr sz="2325" kern="0" spc="-95" dirty="0">
                <a:solidFill>
                  <a:sysClr val="windowText" lastClr="000000"/>
                </a:solidFill>
                <a:latin typeface="Tahoma"/>
                <a:cs typeface="Tahoma"/>
              </a:rPr>
              <a:t>has</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63" dirty="0">
                <a:solidFill>
                  <a:sysClr val="windowText" lastClr="000000"/>
                </a:solidFill>
                <a:latin typeface="Tahoma"/>
                <a:cs typeface="Tahoma"/>
              </a:rPr>
              <a:t> </a:t>
            </a:r>
            <a:r>
              <a:rPr sz="2325" kern="0" spc="-53" dirty="0">
                <a:solidFill>
                  <a:sysClr val="windowText" lastClr="000000"/>
                </a:solidFill>
                <a:latin typeface="Tahoma"/>
                <a:cs typeface="Tahoma"/>
              </a:rPr>
              <a:t>best</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calibration, 	</a:t>
            </a:r>
            <a:r>
              <a:rPr sz="2325" kern="0" spc="-53" dirty="0">
                <a:solidFill>
                  <a:sysClr val="windowText" lastClr="000000"/>
                </a:solidFill>
                <a:latin typeface="Tahoma"/>
                <a:cs typeface="Tahoma"/>
              </a:rPr>
              <a:t>while</a:t>
            </a:r>
            <a:r>
              <a:rPr sz="2325" kern="0" spc="-106" dirty="0">
                <a:solidFill>
                  <a:sysClr val="windowText" lastClr="000000"/>
                </a:solidFill>
                <a:latin typeface="Tahoma"/>
                <a:cs typeface="Tahoma"/>
              </a:rPr>
              <a:t> </a:t>
            </a:r>
            <a:r>
              <a:rPr sz="2325" kern="0" spc="-21" dirty="0">
                <a:solidFill>
                  <a:sysClr val="windowText" lastClr="000000"/>
                </a:solidFill>
                <a:latin typeface="Tahoma"/>
                <a:cs typeface="Tahoma"/>
              </a:rPr>
              <a:t>Coral</a:t>
            </a:r>
            <a:r>
              <a:rPr sz="2325" kern="0" spc="-106" dirty="0">
                <a:solidFill>
                  <a:sysClr val="windowText" lastClr="000000"/>
                </a:solidFill>
                <a:latin typeface="Tahoma"/>
                <a:cs typeface="Tahoma"/>
              </a:rPr>
              <a:t> </a:t>
            </a:r>
            <a:r>
              <a:rPr sz="2325" kern="0" spc="-74" dirty="0">
                <a:solidFill>
                  <a:sysClr val="windowText" lastClr="000000"/>
                </a:solidFill>
                <a:latin typeface="Tahoma"/>
                <a:cs typeface="Tahoma"/>
              </a:rPr>
              <a:t>(Command)</a:t>
            </a:r>
            <a:r>
              <a:rPr sz="2325" kern="0" spc="-106"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106"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106" dirty="0">
                <a:solidFill>
                  <a:sysClr val="windowText" lastClr="000000"/>
                </a:solidFill>
                <a:latin typeface="Tahoma"/>
                <a:cs typeface="Tahoma"/>
              </a:rPr>
              <a:t> </a:t>
            </a:r>
            <a:r>
              <a:rPr sz="2325" kern="0" spc="-21" dirty="0">
                <a:solidFill>
                  <a:sysClr val="windowText" lastClr="000000"/>
                </a:solidFill>
                <a:latin typeface="Tahoma"/>
                <a:cs typeface="Tahoma"/>
              </a:rPr>
              <a:t>worst.</a:t>
            </a:r>
            <a:endParaRPr sz="2325" kern="0">
              <a:solidFill>
                <a:sysClr val="windowText" lastClr="000000"/>
              </a:solidFill>
              <a:latin typeface="Tahoma"/>
              <a:cs typeface="Tahoma"/>
            </a:endParaRPr>
          </a:p>
          <a:p>
            <a:pPr marL="370412" indent="-289888" defTabSz="1932584">
              <a:spcBef>
                <a:spcPts val="74"/>
              </a:spcBef>
              <a:buClr>
                <a:srgbClr val="0C264C"/>
              </a:buClr>
              <a:buFont typeface="Georgia"/>
              <a:buChar char="•"/>
              <a:tabLst>
                <a:tab pos="370412" algn="l"/>
              </a:tabLst>
            </a:pPr>
            <a:r>
              <a:rPr sz="2325" b="1" kern="0" dirty="0">
                <a:solidFill>
                  <a:sysClr val="windowText" lastClr="000000"/>
                </a:solidFill>
                <a:latin typeface="Arial"/>
                <a:cs typeface="Arial"/>
              </a:rPr>
              <a:t>GPT-4</a:t>
            </a:r>
            <a:r>
              <a:rPr sz="2325" b="1" kern="0" spc="53" dirty="0">
                <a:solidFill>
                  <a:sysClr val="windowText" lastClr="000000"/>
                </a:solidFill>
                <a:latin typeface="Arial"/>
                <a:cs typeface="Arial"/>
              </a:rPr>
              <a:t> </a:t>
            </a:r>
            <a:r>
              <a:rPr sz="2325" b="1" kern="0" spc="-42" dirty="0">
                <a:solidFill>
                  <a:sysClr val="windowText" lastClr="000000"/>
                </a:solidFill>
                <a:latin typeface="Arial"/>
                <a:cs typeface="Arial"/>
              </a:rPr>
              <a:t>and</a:t>
            </a:r>
            <a:r>
              <a:rPr sz="2325" b="1" kern="0" spc="53" dirty="0">
                <a:solidFill>
                  <a:sysClr val="windowText" lastClr="000000"/>
                </a:solidFill>
                <a:latin typeface="Arial"/>
                <a:cs typeface="Arial"/>
              </a:rPr>
              <a:t> </a:t>
            </a:r>
            <a:r>
              <a:rPr sz="2325" b="1" kern="0" spc="-74" dirty="0">
                <a:solidFill>
                  <a:sysClr val="windowText" lastClr="000000"/>
                </a:solidFill>
                <a:latin typeface="Arial"/>
                <a:cs typeface="Arial"/>
              </a:rPr>
              <a:t>Claude</a:t>
            </a:r>
            <a:r>
              <a:rPr sz="2325" b="1" kern="0" spc="53" dirty="0">
                <a:solidFill>
                  <a:sysClr val="windowText" lastClr="000000"/>
                </a:solidFill>
                <a:latin typeface="Arial"/>
                <a:cs typeface="Arial"/>
              </a:rPr>
              <a:t> </a:t>
            </a:r>
            <a:r>
              <a:rPr sz="2325" b="1" kern="0" dirty="0">
                <a:solidFill>
                  <a:sysClr val="windowText" lastClr="000000"/>
                </a:solidFill>
                <a:latin typeface="Arial"/>
                <a:cs typeface="Arial"/>
              </a:rPr>
              <a:t>2</a:t>
            </a:r>
            <a:r>
              <a:rPr sz="2325" b="1" kern="0" spc="63" dirty="0">
                <a:solidFill>
                  <a:sysClr val="windowText" lastClr="000000"/>
                </a:solidFill>
                <a:latin typeface="Arial"/>
                <a:cs typeface="Arial"/>
              </a:rPr>
              <a:t> </a:t>
            </a:r>
            <a:r>
              <a:rPr sz="2325" b="1" kern="0" spc="-53" dirty="0">
                <a:solidFill>
                  <a:sysClr val="windowText" lastClr="000000"/>
                </a:solidFill>
                <a:latin typeface="Arial"/>
                <a:cs typeface="Arial"/>
              </a:rPr>
              <a:t>perform</a:t>
            </a:r>
            <a:r>
              <a:rPr sz="2325" b="1" kern="0" spc="53" dirty="0">
                <a:solidFill>
                  <a:sysClr val="windowText" lastClr="000000"/>
                </a:solidFill>
                <a:latin typeface="Arial"/>
                <a:cs typeface="Arial"/>
              </a:rPr>
              <a:t> </a:t>
            </a:r>
            <a:r>
              <a:rPr sz="2325" b="1" kern="0" spc="-42" dirty="0">
                <a:solidFill>
                  <a:sysClr val="windowText" lastClr="000000"/>
                </a:solidFill>
                <a:latin typeface="Arial"/>
                <a:cs typeface="Arial"/>
              </a:rPr>
              <a:t>well</a:t>
            </a:r>
            <a:r>
              <a:rPr sz="2325" b="1" kern="0" spc="63" dirty="0">
                <a:solidFill>
                  <a:sysClr val="windowText" lastClr="000000"/>
                </a:solidFill>
                <a:latin typeface="Arial"/>
                <a:cs typeface="Arial"/>
              </a:rPr>
              <a:t> </a:t>
            </a:r>
            <a:r>
              <a:rPr sz="2325" b="1" kern="0" dirty="0">
                <a:solidFill>
                  <a:sysClr val="windowText" lastClr="000000"/>
                </a:solidFill>
                <a:latin typeface="Arial"/>
                <a:cs typeface="Arial"/>
              </a:rPr>
              <a:t>but</a:t>
            </a:r>
            <a:r>
              <a:rPr sz="2325" b="1" kern="0" spc="53" dirty="0">
                <a:solidFill>
                  <a:sysClr val="windowText" lastClr="000000"/>
                </a:solidFill>
                <a:latin typeface="Arial"/>
                <a:cs typeface="Arial"/>
              </a:rPr>
              <a:t> </a:t>
            </a:r>
            <a:r>
              <a:rPr sz="2325" b="1" kern="0" spc="-21" dirty="0">
                <a:solidFill>
                  <a:sysClr val="windowText" lastClr="000000"/>
                </a:solidFill>
                <a:latin typeface="Arial"/>
                <a:cs typeface="Arial"/>
              </a:rPr>
              <a:t>are</a:t>
            </a:r>
            <a:r>
              <a:rPr sz="2325" b="1" kern="0" spc="63" dirty="0">
                <a:solidFill>
                  <a:sysClr val="windowText" lastClr="000000"/>
                </a:solidFill>
                <a:latin typeface="Arial"/>
                <a:cs typeface="Arial"/>
              </a:rPr>
              <a:t> </a:t>
            </a:r>
            <a:r>
              <a:rPr sz="2325" b="1" kern="0" spc="-85" dirty="0">
                <a:solidFill>
                  <a:sysClr val="windowText" lastClr="000000"/>
                </a:solidFill>
                <a:latin typeface="Arial"/>
                <a:cs typeface="Arial"/>
              </a:rPr>
              <a:t>slightly</a:t>
            </a:r>
            <a:r>
              <a:rPr sz="2325" b="1" kern="0" spc="53" dirty="0">
                <a:solidFill>
                  <a:sysClr val="windowText" lastClr="000000"/>
                </a:solidFill>
                <a:latin typeface="Arial"/>
                <a:cs typeface="Arial"/>
              </a:rPr>
              <a:t> </a:t>
            </a:r>
            <a:r>
              <a:rPr sz="2325" b="1" kern="0" spc="-21" dirty="0">
                <a:solidFill>
                  <a:sysClr val="windowText" lastClr="000000"/>
                </a:solidFill>
                <a:latin typeface="Arial"/>
                <a:cs typeface="Arial"/>
              </a:rPr>
              <a:t>overconfident.</a:t>
            </a:r>
            <a:endParaRPr sz="2325" kern="0">
              <a:solidFill>
                <a:sysClr val="windowText" lastClr="000000"/>
              </a:solidFill>
              <a:latin typeface="Arial"/>
              <a:cs typeface="Arial"/>
            </a:endParaRPr>
          </a:p>
          <a:p>
            <a:pPr marL="369070" marR="64419" indent="-289888" defTabSz="1932584">
              <a:lnSpc>
                <a:spcPct val="102600"/>
              </a:lnSpc>
              <a:buClr>
                <a:srgbClr val="0C264C"/>
              </a:buClr>
              <a:buFont typeface="Georgia"/>
              <a:buChar char="•"/>
              <a:tabLst>
                <a:tab pos="373096" algn="l"/>
              </a:tabLst>
            </a:pPr>
            <a:r>
              <a:rPr sz="2325" b="1" kern="0" dirty="0">
                <a:solidFill>
                  <a:sysClr val="windowText" lastClr="000000"/>
                </a:solidFill>
                <a:latin typeface="Arial"/>
                <a:cs typeface="Arial"/>
              </a:rPr>
              <a:t>The</a:t>
            </a:r>
            <a:r>
              <a:rPr sz="2325" b="1" kern="0" spc="116" dirty="0">
                <a:solidFill>
                  <a:sysClr val="windowText" lastClr="000000"/>
                </a:solidFill>
                <a:latin typeface="Arial"/>
                <a:cs typeface="Arial"/>
              </a:rPr>
              <a:t> </a:t>
            </a:r>
            <a:r>
              <a:rPr sz="2325" b="1" kern="0" spc="-63" dirty="0">
                <a:solidFill>
                  <a:sysClr val="windowText" lastClr="000000"/>
                </a:solidFill>
                <a:latin typeface="Arial"/>
                <a:cs typeface="Arial"/>
              </a:rPr>
              <a:t>Aggregate</a:t>
            </a:r>
            <a:r>
              <a:rPr sz="2325" b="1" kern="0" spc="116" dirty="0">
                <a:solidFill>
                  <a:sysClr val="windowText" lastClr="000000"/>
                </a:solidFill>
                <a:latin typeface="Arial"/>
                <a:cs typeface="Arial"/>
              </a:rPr>
              <a:t> </a:t>
            </a:r>
            <a:r>
              <a:rPr sz="2325" b="1" kern="0" dirty="0">
                <a:solidFill>
                  <a:sysClr val="windowText" lastClr="000000"/>
                </a:solidFill>
                <a:latin typeface="Arial"/>
                <a:cs typeface="Arial"/>
              </a:rPr>
              <a:t>Model</a:t>
            </a:r>
            <a:r>
              <a:rPr sz="2325" b="1" kern="0" spc="137" dirty="0">
                <a:solidFill>
                  <a:sysClr val="windowText" lastClr="000000"/>
                </a:solidFill>
                <a:latin typeface="Arial"/>
                <a:cs typeface="Arial"/>
              </a:rPr>
              <a:t> </a:t>
            </a:r>
            <a:r>
              <a:rPr sz="2325" b="1" kern="0" dirty="0">
                <a:solidFill>
                  <a:sysClr val="windowText" lastClr="000000"/>
                </a:solidFill>
                <a:latin typeface="Arial"/>
                <a:cs typeface="Arial"/>
              </a:rPr>
              <a:t>(LLM</a:t>
            </a:r>
            <a:r>
              <a:rPr sz="2325" b="1" kern="0" spc="116" dirty="0">
                <a:solidFill>
                  <a:sysClr val="windowText" lastClr="000000"/>
                </a:solidFill>
                <a:latin typeface="Arial"/>
                <a:cs typeface="Arial"/>
              </a:rPr>
              <a:t> </a:t>
            </a:r>
            <a:r>
              <a:rPr sz="2325" b="1" kern="0" spc="-85" dirty="0">
                <a:solidFill>
                  <a:sysClr val="windowText" lastClr="000000"/>
                </a:solidFill>
                <a:latin typeface="Arial"/>
                <a:cs typeface="Arial"/>
              </a:rPr>
              <a:t>ensemble)</a:t>
            </a:r>
            <a:r>
              <a:rPr sz="2325" b="1" kern="0" spc="137" dirty="0">
                <a:solidFill>
                  <a:sysClr val="windowText" lastClr="000000"/>
                </a:solidFill>
                <a:latin typeface="Arial"/>
                <a:cs typeface="Arial"/>
              </a:rPr>
              <a:t> </a:t>
            </a:r>
            <a:r>
              <a:rPr sz="2325" b="1" kern="0" spc="-127" dirty="0">
                <a:solidFill>
                  <a:sysClr val="windowText" lastClr="000000"/>
                </a:solidFill>
                <a:latin typeface="Arial"/>
                <a:cs typeface="Arial"/>
              </a:rPr>
              <a:t>achieves</a:t>
            </a:r>
            <a:r>
              <a:rPr sz="2325" b="1" kern="0" spc="116" dirty="0">
                <a:solidFill>
                  <a:sysClr val="windowText" lastClr="000000"/>
                </a:solidFill>
                <a:latin typeface="Arial"/>
                <a:cs typeface="Arial"/>
              </a:rPr>
              <a:t> </a:t>
            </a:r>
            <a:r>
              <a:rPr sz="2325" b="1" kern="0" dirty="0">
                <a:solidFill>
                  <a:sysClr val="windowText" lastClr="000000"/>
                </a:solidFill>
                <a:latin typeface="Arial"/>
                <a:cs typeface="Arial"/>
              </a:rPr>
              <a:t>an</a:t>
            </a:r>
            <a:r>
              <a:rPr sz="2325" b="1" kern="0" spc="127" dirty="0">
                <a:solidFill>
                  <a:sysClr val="windowText" lastClr="000000"/>
                </a:solidFill>
                <a:latin typeface="Arial"/>
                <a:cs typeface="Arial"/>
              </a:rPr>
              <a:t> </a:t>
            </a:r>
            <a:r>
              <a:rPr sz="2325" b="1" kern="0" spc="-85" dirty="0">
                <a:solidFill>
                  <a:sysClr val="windowText" lastClr="000000"/>
                </a:solidFill>
                <a:latin typeface="Arial"/>
                <a:cs typeface="Arial"/>
              </a:rPr>
              <a:t>index</a:t>
            </a:r>
            <a:r>
              <a:rPr sz="2325" b="1" kern="0" spc="116" dirty="0">
                <a:solidFill>
                  <a:sysClr val="windowText" lastClr="000000"/>
                </a:solidFill>
                <a:latin typeface="Arial"/>
                <a:cs typeface="Arial"/>
              </a:rPr>
              <a:t> </a:t>
            </a:r>
            <a:r>
              <a:rPr sz="2325" b="1" kern="0" dirty="0">
                <a:solidFill>
                  <a:sysClr val="windowText" lastClr="000000"/>
                </a:solidFill>
                <a:latin typeface="Arial"/>
                <a:cs typeface="Arial"/>
              </a:rPr>
              <a:t>of</a:t>
            </a:r>
            <a:r>
              <a:rPr sz="2325" b="1" kern="0" spc="116" dirty="0">
                <a:solidFill>
                  <a:sysClr val="windowText" lastClr="000000"/>
                </a:solidFill>
                <a:latin typeface="Arial"/>
                <a:cs typeface="Arial"/>
              </a:rPr>
              <a:t> </a:t>
            </a:r>
            <a:r>
              <a:rPr sz="2325" b="1" kern="0" dirty="0">
                <a:solidFill>
                  <a:sysClr val="windowText" lastClr="000000"/>
                </a:solidFill>
                <a:latin typeface="Arial"/>
                <a:cs typeface="Arial"/>
              </a:rPr>
              <a:t>0.041,</a:t>
            </a:r>
            <a:r>
              <a:rPr sz="2325" b="1" kern="0" spc="137" dirty="0">
                <a:solidFill>
                  <a:sysClr val="windowText" lastClr="000000"/>
                </a:solidFill>
                <a:latin typeface="Arial"/>
                <a:cs typeface="Arial"/>
              </a:rPr>
              <a:t> </a:t>
            </a:r>
            <a:r>
              <a:rPr sz="2325" b="1" kern="0" spc="-85" dirty="0">
                <a:solidFill>
                  <a:sysClr val="windowText" lastClr="000000"/>
                </a:solidFill>
                <a:latin typeface="Arial"/>
                <a:cs typeface="Arial"/>
              </a:rPr>
              <a:t>meaning</a:t>
            </a:r>
            <a:r>
              <a:rPr sz="2325" b="1" kern="0" spc="116" dirty="0">
                <a:solidFill>
                  <a:sysClr val="windowText" lastClr="000000"/>
                </a:solidFill>
                <a:latin typeface="Arial"/>
                <a:cs typeface="Arial"/>
              </a:rPr>
              <a:t> </a:t>
            </a:r>
            <a:r>
              <a:rPr sz="2325" b="1" kern="0" dirty="0">
                <a:solidFill>
                  <a:sysClr val="windowText" lastClr="000000"/>
                </a:solidFill>
                <a:latin typeface="Arial"/>
                <a:cs typeface="Arial"/>
              </a:rPr>
              <a:t>it</a:t>
            </a:r>
            <a:r>
              <a:rPr sz="2325" b="1" kern="0" spc="127" dirty="0">
                <a:solidFill>
                  <a:sysClr val="windowText" lastClr="000000"/>
                </a:solidFill>
                <a:latin typeface="Arial"/>
                <a:cs typeface="Arial"/>
              </a:rPr>
              <a:t> </a:t>
            </a:r>
            <a:r>
              <a:rPr sz="2325" b="1" kern="0" spc="-53" dirty="0">
                <a:solidFill>
                  <a:sysClr val="windowText" lastClr="000000"/>
                </a:solidFill>
                <a:latin typeface="Arial"/>
                <a:cs typeface="Arial"/>
              </a:rPr>
              <a:t>is 	</a:t>
            </a:r>
            <a:r>
              <a:rPr sz="2325" b="1" kern="0" spc="-63" dirty="0">
                <a:solidFill>
                  <a:sysClr val="windowText" lastClr="000000"/>
                </a:solidFill>
                <a:latin typeface="Arial"/>
                <a:cs typeface="Arial"/>
              </a:rPr>
              <a:t>more</a:t>
            </a:r>
            <a:r>
              <a:rPr sz="2325" b="1" kern="0" spc="11" dirty="0">
                <a:solidFill>
                  <a:sysClr val="windowText" lastClr="000000"/>
                </a:solidFill>
                <a:latin typeface="Arial"/>
                <a:cs typeface="Arial"/>
              </a:rPr>
              <a:t> </a:t>
            </a:r>
            <a:r>
              <a:rPr sz="2325" b="1" kern="0" spc="-74" dirty="0">
                <a:solidFill>
                  <a:sysClr val="windowText" lastClr="000000"/>
                </a:solidFill>
                <a:latin typeface="Arial"/>
                <a:cs typeface="Arial"/>
              </a:rPr>
              <a:t>calibrated</a:t>
            </a:r>
            <a:r>
              <a:rPr sz="2325" b="1" kern="0" spc="11" dirty="0">
                <a:solidFill>
                  <a:sysClr val="windowText" lastClr="000000"/>
                </a:solidFill>
                <a:latin typeface="Arial"/>
                <a:cs typeface="Arial"/>
              </a:rPr>
              <a:t> </a:t>
            </a:r>
            <a:r>
              <a:rPr sz="2325" b="1" kern="0" dirty="0">
                <a:solidFill>
                  <a:sysClr val="windowText" lastClr="000000"/>
                </a:solidFill>
                <a:latin typeface="Arial"/>
                <a:cs typeface="Arial"/>
              </a:rPr>
              <a:t>than</a:t>
            </a:r>
            <a:r>
              <a:rPr sz="2325" b="1" kern="0" spc="21" dirty="0">
                <a:solidFill>
                  <a:sysClr val="windowText" lastClr="000000"/>
                </a:solidFill>
                <a:latin typeface="Arial"/>
                <a:cs typeface="Arial"/>
              </a:rPr>
              <a:t> </a:t>
            </a:r>
            <a:r>
              <a:rPr sz="2325" b="1" kern="0" spc="-42" dirty="0">
                <a:solidFill>
                  <a:sysClr val="windowText" lastClr="000000"/>
                </a:solidFill>
                <a:latin typeface="Arial"/>
                <a:cs typeface="Arial"/>
              </a:rPr>
              <a:t>most</a:t>
            </a:r>
            <a:r>
              <a:rPr sz="2325" b="1" kern="0" spc="11" dirty="0">
                <a:solidFill>
                  <a:sysClr val="windowText" lastClr="000000"/>
                </a:solidFill>
                <a:latin typeface="Arial"/>
                <a:cs typeface="Arial"/>
              </a:rPr>
              <a:t> </a:t>
            </a:r>
            <a:r>
              <a:rPr sz="2325" b="1" kern="0" spc="-85" dirty="0">
                <a:solidFill>
                  <a:sysClr val="windowText" lastClr="000000"/>
                </a:solidFill>
                <a:latin typeface="Arial"/>
                <a:cs typeface="Arial"/>
              </a:rPr>
              <a:t>individual</a:t>
            </a:r>
            <a:r>
              <a:rPr sz="2325" b="1" kern="0" spc="32" dirty="0">
                <a:solidFill>
                  <a:sysClr val="windowText" lastClr="000000"/>
                </a:solidFill>
                <a:latin typeface="Arial"/>
                <a:cs typeface="Arial"/>
              </a:rPr>
              <a:t> </a:t>
            </a:r>
            <a:r>
              <a:rPr sz="2325" b="1" kern="0" spc="-21" dirty="0">
                <a:solidFill>
                  <a:sysClr val="windowText" lastClr="000000"/>
                </a:solidFill>
                <a:latin typeface="Arial"/>
                <a:cs typeface="Arial"/>
              </a:rPr>
              <a:t>LLMs.</a:t>
            </a:r>
            <a:endParaRPr sz="2325" kern="0">
              <a:solidFill>
                <a:sysClr val="windowText" lastClr="000000"/>
              </a:solidFill>
              <a:latin typeface="Arial"/>
              <a:cs typeface="Arial"/>
            </a:endParaRPr>
          </a:p>
        </p:txBody>
      </p:sp>
      <p:pic>
        <p:nvPicPr>
          <p:cNvPr id="4" name="object 4"/>
          <p:cNvPicPr/>
          <p:nvPr/>
        </p:nvPicPr>
        <p:blipFill>
          <a:blip r:embed="rId2" cstate="print"/>
          <a:stretch>
            <a:fillRect/>
          </a:stretch>
        </p:blipFill>
        <p:spPr>
          <a:xfrm>
            <a:off x="352725" y="2768586"/>
            <a:ext cx="5562220" cy="3924553"/>
          </a:xfrm>
          <a:prstGeom prst="rect">
            <a:avLst/>
          </a:prstGeom>
        </p:spPr>
      </p:pic>
      <p:pic>
        <p:nvPicPr>
          <p:cNvPr id="5" name="object 5"/>
          <p:cNvPicPr/>
          <p:nvPr/>
        </p:nvPicPr>
        <p:blipFill>
          <a:blip r:embed="rId3" cstate="print"/>
          <a:stretch>
            <a:fillRect/>
          </a:stretch>
        </p:blipFill>
        <p:spPr>
          <a:xfrm>
            <a:off x="6341774" y="3605782"/>
            <a:ext cx="5468581" cy="2206138"/>
          </a:xfrm>
          <a:prstGeom prst="rect">
            <a:avLst/>
          </a:prstGeom>
        </p:spPr>
      </p:pic>
      <p:sp>
        <p:nvSpPr>
          <p:cNvPr id="6" name="object 6"/>
          <p:cNvSpPr txBox="1"/>
          <p:nvPr/>
        </p:nvSpPr>
        <p:spPr>
          <a:xfrm>
            <a:off x="7162494" y="5949466"/>
            <a:ext cx="3767203" cy="382183"/>
          </a:xfrm>
          <a:prstGeom prst="rect">
            <a:avLst/>
          </a:prstGeom>
        </p:spPr>
        <p:txBody>
          <a:bodyPr vert="horz" wrap="square" lIns="0" tIns="24157" rIns="0" bIns="0" rtlCol="0">
            <a:spAutoFit/>
          </a:bodyPr>
          <a:lstStyle/>
          <a:p>
            <a:pPr marL="26841" defTabSz="1932584">
              <a:spcBef>
                <a:spcPts val="190"/>
              </a:spcBef>
            </a:pPr>
            <a:r>
              <a:rPr sz="2325" kern="0" spc="-42" dirty="0">
                <a:solidFill>
                  <a:sysClr val="windowText" lastClr="000000"/>
                </a:solidFill>
                <a:latin typeface="Tahoma"/>
                <a:cs typeface="Tahoma"/>
              </a:rPr>
              <a:t>Calibration</a:t>
            </a:r>
            <a:r>
              <a:rPr sz="2325" kern="0" spc="11" dirty="0">
                <a:solidFill>
                  <a:sysClr val="windowText" lastClr="000000"/>
                </a:solidFill>
                <a:latin typeface="Tahoma"/>
                <a:cs typeface="Tahoma"/>
              </a:rPr>
              <a:t> </a:t>
            </a:r>
            <a:r>
              <a:rPr sz="2325" kern="0" spc="-148" dirty="0">
                <a:solidFill>
                  <a:sysClr val="windowText" lastClr="000000"/>
                </a:solidFill>
                <a:latin typeface="Tahoma"/>
                <a:cs typeface="Tahoma"/>
              </a:rPr>
              <a:t>Index</a:t>
            </a:r>
            <a:r>
              <a:rPr sz="2325" kern="0" spc="11" dirty="0">
                <a:solidFill>
                  <a:sysClr val="windowText" lastClr="000000"/>
                </a:solidFill>
                <a:latin typeface="Tahoma"/>
                <a:cs typeface="Tahoma"/>
              </a:rPr>
              <a:t> </a:t>
            </a:r>
            <a:r>
              <a:rPr sz="2325" kern="0" spc="-42" dirty="0">
                <a:solidFill>
                  <a:sysClr val="windowText" lastClr="000000"/>
                </a:solidFill>
                <a:latin typeface="Tahoma"/>
                <a:cs typeface="Tahoma"/>
              </a:rPr>
              <a:t>for</a:t>
            </a:r>
            <a:r>
              <a:rPr sz="2325" kern="0" spc="11" dirty="0">
                <a:solidFill>
                  <a:sysClr val="windowText" lastClr="000000"/>
                </a:solidFill>
                <a:latin typeface="Tahoma"/>
                <a:cs typeface="Tahoma"/>
              </a:rPr>
              <a:t> </a:t>
            </a:r>
            <a:r>
              <a:rPr sz="2325" kern="0" dirty="0">
                <a:solidFill>
                  <a:sysClr val="windowText" lastClr="000000"/>
                </a:solidFill>
                <a:latin typeface="Tahoma"/>
                <a:cs typeface="Tahoma"/>
              </a:rPr>
              <a:t>All</a:t>
            </a:r>
            <a:r>
              <a:rPr sz="2325" kern="0" spc="11" dirty="0">
                <a:solidFill>
                  <a:sysClr val="windowText" lastClr="000000"/>
                </a:solidFill>
                <a:latin typeface="Tahoma"/>
                <a:cs typeface="Tahoma"/>
              </a:rPr>
              <a:t> </a:t>
            </a:r>
            <a:r>
              <a:rPr sz="2325" kern="0" spc="-42" dirty="0">
                <a:solidFill>
                  <a:sysClr val="windowText" lastClr="000000"/>
                </a:solidFill>
                <a:latin typeface="Tahoma"/>
                <a:cs typeface="Tahoma"/>
              </a:rPr>
              <a:t>LLMs</a:t>
            </a:r>
            <a:endParaRPr sz="2325" kern="0">
              <a:solidFill>
                <a:sysClr val="windowText" lastClr="000000"/>
              </a:solidFill>
              <a:latin typeface="Tahoma"/>
              <a:cs typeface="Tahoma"/>
            </a:endParaRPr>
          </a:p>
        </p:txBody>
      </p:sp>
      <p:sp>
        <p:nvSpPr>
          <p:cNvPr id="7" name="object 7"/>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109</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6488" y="2131083"/>
            <a:ext cx="9512807" cy="2320101"/>
          </a:xfrm>
          <a:prstGeom prst="rect">
            <a:avLst/>
          </a:prstGeom>
        </p:spPr>
        <p:txBody>
          <a:bodyPr vert="horz" wrap="square" lIns="0" tIns="16933" rIns="0" bIns="0" rtlCol="0">
            <a:spAutoFit/>
          </a:bodyPr>
          <a:lstStyle/>
          <a:p>
            <a:pPr marL="622299" indent="-571500">
              <a:spcBef>
                <a:spcPts val="133"/>
              </a:spcBef>
              <a:buFont typeface="Arial" panose="020B0604020202020204" pitchFamily="34" charset="0"/>
              <a:buChar char="•"/>
              <a:tabLst>
                <a:tab pos="413163" algn="l"/>
              </a:tabLst>
            </a:pPr>
            <a:r>
              <a:rPr lang="en-US" sz="3733" dirty="0">
                <a:highlight>
                  <a:srgbClr val="FFFF00"/>
                </a:highlight>
                <a:latin typeface="Calibri"/>
                <a:cs typeface="Calibri"/>
              </a:rPr>
              <a:t>What</a:t>
            </a:r>
            <a:r>
              <a:rPr lang="en-US" sz="3733" spc="-40" dirty="0">
                <a:highlight>
                  <a:srgbClr val="FFFF00"/>
                </a:highlight>
                <a:latin typeface="Calibri"/>
                <a:cs typeface="Calibri"/>
              </a:rPr>
              <a:t> </a:t>
            </a:r>
            <a:r>
              <a:rPr lang="en-US" sz="3733" dirty="0">
                <a:highlight>
                  <a:srgbClr val="FFFF00"/>
                </a:highlight>
                <a:latin typeface="Calibri"/>
                <a:cs typeface="Calibri"/>
              </a:rPr>
              <a:t>is</a:t>
            </a:r>
            <a:r>
              <a:rPr lang="en-US" sz="3733" spc="-40" dirty="0">
                <a:highlight>
                  <a:srgbClr val="FFFF00"/>
                </a:highlight>
                <a:latin typeface="Calibri"/>
                <a:cs typeface="Calibri"/>
              </a:rPr>
              <a:t> </a:t>
            </a:r>
            <a:r>
              <a:rPr lang="en-US" altLang="zh-CN" sz="3600" spc="-40" dirty="0">
                <a:highlight>
                  <a:srgbClr val="FFFF00"/>
                </a:highlight>
                <a:latin typeface="Calibri"/>
                <a:cs typeface="Calibri"/>
              </a:rPr>
              <a:t>a</a:t>
            </a:r>
            <a:r>
              <a:rPr lang="zh-CN" altLang="en-US" sz="3600" spc="-40" dirty="0">
                <a:highlight>
                  <a:srgbClr val="FFFF00"/>
                </a:highlight>
                <a:latin typeface="Calibri"/>
                <a:cs typeface="Calibri"/>
              </a:rPr>
              <a:t> </a:t>
            </a:r>
            <a:r>
              <a:rPr lang="en-US" altLang="zh-CN" sz="3600" dirty="0">
                <a:highlight>
                  <a:srgbClr val="FFFF00"/>
                </a:highlight>
                <a:latin typeface="Calibri"/>
                <a:cs typeface="Calibri"/>
              </a:rPr>
              <a:t>Multi-agent</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System</a:t>
            </a:r>
            <a:r>
              <a:rPr lang="en-US" sz="3733" spc="-13" dirty="0">
                <a:highlight>
                  <a:srgbClr val="FFFF00"/>
                </a:highlight>
                <a:latin typeface="Calibri"/>
                <a:cs typeface="Calibri"/>
              </a:rPr>
              <a:t>?</a:t>
            </a:r>
            <a:endParaRPr sz="3733" dirty="0">
              <a:highlight>
                <a:srgbClr val="FFFF00"/>
              </a:highlight>
              <a:latin typeface="Calibri"/>
              <a:cs typeface="Calibri"/>
            </a:endParaRPr>
          </a:p>
          <a:p>
            <a:pPr marL="622299" indent="-571500">
              <a:spcBef>
                <a:spcPts val="53"/>
              </a:spcBef>
              <a:buFont typeface="Arial" panose="020B0604020202020204" pitchFamily="34" charset="0"/>
              <a:buChar char="•"/>
              <a:tabLst>
                <a:tab pos="413163" algn="l"/>
              </a:tabLst>
            </a:pPr>
            <a:r>
              <a:rPr lang="en-US" altLang="zh-CN" sz="3733" dirty="0">
                <a:latin typeface="Calibri"/>
                <a:cs typeface="Calibri"/>
              </a:rPr>
              <a:t>Why</a:t>
            </a:r>
            <a:r>
              <a:rPr lang="zh-CN" altLang="en-US" sz="3733" dirty="0">
                <a:latin typeface="Calibri"/>
                <a:cs typeface="Calibri"/>
              </a:rPr>
              <a:t> </a:t>
            </a:r>
            <a:r>
              <a:rPr lang="en-US" altLang="zh-CN" sz="3600" dirty="0">
                <a:latin typeface="Calibri"/>
                <a:cs typeface="Calibri"/>
              </a:rPr>
              <a:t>LLM-based</a:t>
            </a:r>
            <a:r>
              <a:rPr lang="zh-CN" altLang="en-US" sz="3600" dirty="0">
                <a:latin typeface="Calibri"/>
                <a:cs typeface="Calibri"/>
              </a:rPr>
              <a:t> </a:t>
            </a: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System?</a:t>
            </a:r>
          </a:p>
          <a:p>
            <a:pPr marL="622299" indent="-571500">
              <a:spcBef>
                <a:spcPts val="53"/>
              </a:spcBef>
              <a:buFont typeface="Arial" panose="020B0604020202020204" pitchFamily="34" charset="0"/>
              <a:buChar char="•"/>
              <a:tabLst>
                <a:tab pos="413163" algn="l"/>
              </a:tabLst>
            </a:pPr>
            <a:r>
              <a:rPr lang="en-US" altLang="zh-CN" sz="3600" dirty="0">
                <a:latin typeface="Calibri"/>
                <a:cs typeface="Calibri"/>
              </a:rPr>
              <a:t>Scaling</a:t>
            </a:r>
            <a:r>
              <a:rPr lang="zh-CN" altLang="en-US" sz="3600" dirty="0">
                <a:latin typeface="Calibri"/>
                <a:cs typeface="Calibri"/>
              </a:rPr>
              <a:t> </a:t>
            </a:r>
            <a:r>
              <a:rPr lang="en-US" altLang="zh-CN" sz="3600" dirty="0">
                <a:latin typeface="Calibri"/>
                <a:cs typeface="Calibri"/>
              </a:rPr>
              <a:t>Law</a:t>
            </a:r>
            <a:r>
              <a:rPr lang="zh-CN" altLang="en-US" sz="3600" dirty="0">
                <a:latin typeface="Calibri"/>
                <a:cs typeface="Calibri"/>
              </a:rPr>
              <a:t> </a:t>
            </a:r>
            <a:r>
              <a:rPr lang="en-US" altLang="zh-CN" sz="3600" dirty="0">
                <a:latin typeface="Calibri"/>
                <a:cs typeface="Calibri"/>
              </a:rPr>
              <a:t>of</a:t>
            </a:r>
            <a:r>
              <a:rPr lang="zh-CN" altLang="en-US" sz="3600" dirty="0">
                <a:latin typeface="Calibri"/>
                <a:cs typeface="Calibri"/>
              </a:rPr>
              <a:t> </a:t>
            </a:r>
            <a:r>
              <a:rPr lang="en-US" altLang="zh-CN" sz="3600" dirty="0">
                <a:latin typeface="Calibri"/>
                <a:cs typeface="Calibri"/>
              </a:rPr>
              <a:t>LLM-based</a:t>
            </a:r>
            <a:r>
              <a:rPr lang="zh-CN" altLang="en-US" sz="3600" dirty="0">
                <a:latin typeface="Calibri"/>
                <a:cs typeface="Calibri"/>
              </a:rPr>
              <a:t> </a:t>
            </a: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Systems</a:t>
            </a:r>
            <a:endParaRPr sz="3733" dirty="0">
              <a:latin typeface="Calibri"/>
              <a:cs typeface="Calibri"/>
            </a:endParaRPr>
          </a:p>
          <a:p>
            <a:pPr marL="571500" indent="-571500">
              <a:buFont typeface="Arial" panose="020B0604020202020204" pitchFamily="34" charset="0"/>
              <a:buChar char="•"/>
            </a:pP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LLM</a:t>
            </a:r>
            <a:r>
              <a:rPr lang="zh-CN" altLang="en-US" sz="3600" dirty="0">
                <a:latin typeface="Calibri"/>
                <a:cs typeface="Calibri"/>
              </a:rPr>
              <a:t> </a:t>
            </a:r>
            <a:r>
              <a:rPr lang="en-US" altLang="zh-CN" sz="3600" dirty="0">
                <a:latin typeface="Calibri"/>
                <a:cs typeface="Calibri"/>
              </a:rPr>
              <a:t>Applications</a:t>
            </a:r>
            <a:r>
              <a:rPr lang="zh-CN" altLang="en-US" sz="3600" dirty="0">
                <a:latin typeface="Calibri"/>
                <a:cs typeface="Calibri"/>
              </a:rPr>
              <a:t> </a:t>
            </a:r>
            <a:r>
              <a:rPr lang="en-US" altLang="zh-CN" sz="3600" dirty="0">
                <a:latin typeface="Calibri"/>
                <a:cs typeface="Calibri"/>
              </a:rPr>
              <a:t>in</a:t>
            </a:r>
            <a:r>
              <a:rPr lang="zh-CN" altLang="en-US" sz="3600" dirty="0">
                <a:latin typeface="Calibri"/>
                <a:cs typeface="Calibri"/>
              </a:rPr>
              <a:t> </a:t>
            </a:r>
            <a:r>
              <a:rPr lang="en-US" altLang="zh-CN" sz="3600" dirty="0">
                <a:latin typeface="Calibri"/>
                <a:cs typeface="Calibri"/>
              </a:rPr>
              <a:t>Social</a:t>
            </a:r>
            <a:r>
              <a:rPr lang="zh-CN" altLang="en-US" sz="3600" dirty="0">
                <a:latin typeface="Calibri"/>
                <a:cs typeface="Calibri"/>
              </a:rPr>
              <a:t> </a:t>
            </a:r>
            <a:r>
              <a:rPr lang="en-US" altLang="zh-CN" sz="3600" dirty="0">
                <a:latin typeface="Calibri"/>
                <a:cs typeface="Calibri"/>
              </a:rPr>
              <a:t>Science</a:t>
            </a:r>
            <a:endParaRPr lang="en-US" sz="3600" dirty="0">
              <a:latin typeface="Calibri"/>
              <a:cs typeface="Calibri"/>
            </a:endParaRPr>
          </a:p>
        </p:txBody>
      </p:sp>
      <p:sp>
        <p:nvSpPr>
          <p:cNvPr id="4" name="TextBox 3">
            <a:extLst>
              <a:ext uri="{FF2B5EF4-FFF2-40B4-BE49-F238E27FC236}">
                <a16:creationId xmlns:a16="http://schemas.microsoft.com/office/drawing/2014/main" id="{6A232787-F38D-1A1D-900E-0E8978FF6BB5}"/>
              </a:ext>
            </a:extLst>
          </p:cNvPr>
          <p:cNvSpPr txBox="1"/>
          <p:nvPr/>
        </p:nvSpPr>
        <p:spPr>
          <a:xfrm>
            <a:off x="607511" y="591947"/>
            <a:ext cx="8223337" cy="707886"/>
          </a:xfrm>
          <a:prstGeom prst="rect">
            <a:avLst/>
          </a:prstGeom>
          <a:noFill/>
        </p:spPr>
        <p:txBody>
          <a:bodyPr wrap="square">
            <a:spAutoFit/>
          </a:bodyPr>
          <a:lstStyle/>
          <a:p>
            <a:r>
              <a:rPr lang="en-US" altLang="zh-CN" sz="4000" dirty="0">
                <a:latin typeface="Calibri"/>
                <a:cs typeface="Calibri"/>
              </a:rPr>
              <a:t>LLM-based</a:t>
            </a:r>
            <a:r>
              <a:rPr lang="zh-CN" altLang="en-US" sz="4000" dirty="0">
                <a:latin typeface="Calibri"/>
                <a:cs typeface="Calibri"/>
              </a:rPr>
              <a:t> </a:t>
            </a:r>
            <a:r>
              <a:rPr lang="en-US" altLang="zh-CN" sz="4000" dirty="0">
                <a:latin typeface="Calibri"/>
                <a:cs typeface="Calibri"/>
              </a:rPr>
              <a:t>Multi-agent</a:t>
            </a:r>
            <a:r>
              <a:rPr lang="zh-CN" altLang="en-US" sz="4000" dirty="0">
                <a:latin typeface="Calibri"/>
                <a:cs typeface="Calibri"/>
              </a:rPr>
              <a:t> </a:t>
            </a:r>
            <a:r>
              <a:rPr lang="en-US" altLang="zh-CN" sz="4000" dirty="0">
                <a:latin typeface="Calibri"/>
                <a:cs typeface="Calibri"/>
              </a:rPr>
              <a:t>Systems</a:t>
            </a:r>
            <a:endParaRPr lang="en-US" sz="4000" dirty="0">
              <a:latin typeface="Calibri"/>
              <a:cs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Findings:</a:t>
            </a:r>
            <a:r>
              <a:rPr spc="328" dirty="0"/>
              <a:t> </a:t>
            </a:r>
            <a:r>
              <a:rPr spc="-232" dirty="0"/>
              <a:t>Performance</a:t>
            </a:r>
            <a:r>
              <a:rPr spc="-32" dirty="0"/>
              <a:t> </a:t>
            </a:r>
            <a:r>
              <a:rPr spc="-222" dirty="0"/>
              <a:t>Differences</a:t>
            </a:r>
            <a:r>
              <a:rPr spc="-32" dirty="0"/>
              <a:t> </a:t>
            </a:r>
            <a:r>
              <a:rPr spc="-180" dirty="0"/>
              <a:t>Among</a:t>
            </a:r>
            <a:r>
              <a:rPr spc="-32" dirty="0"/>
              <a:t> </a:t>
            </a:r>
            <a:r>
              <a:rPr spc="-42" dirty="0"/>
              <a:t>LLMs</a:t>
            </a:r>
          </a:p>
        </p:txBody>
      </p:sp>
      <p:sp>
        <p:nvSpPr>
          <p:cNvPr id="3" name="object 3"/>
          <p:cNvSpPr txBox="1"/>
          <p:nvPr/>
        </p:nvSpPr>
        <p:spPr>
          <a:xfrm>
            <a:off x="508085" y="954078"/>
            <a:ext cx="9473703" cy="1123412"/>
          </a:xfrm>
          <a:prstGeom prst="rect">
            <a:avLst/>
          </a:prstGeom>
        </p:spPr>
        <p:txBody>
          <a:bodyPr vert="horz" wrap="square" lIns="0" tIns="24157" rIns="0" bIns="0" rtlCol="0">
            <a:spAutoFit/>
          </a:bodyPr>
          <a:lstStyle/>
          <a:p>
            <a:pPr marL="370412" indent="-289888" defTabSz="1932584">
              <a:spcBef>
                <a:spcPts val="190"/>
              </a:spcBef>
              <a:buClr>
                <a:srgbClr val="0C264C"/>
              </a:buClr>
              <a:buFont typeface="Georgia"/>
              <a:buChar char="•"/>
              <a:tabLst>
                <a:tab pos="370412" algn="l"/>
              </a:tabLst>
            </a:pPr>
            <a:r>
              <a:rPr sz="2325" b="1" kern="0" spc="-74" dirty="0">
                <a:solidFill>
                  <a:sysClr val="windowText" lastClr="000000"/>
                </a:solidFill>
                <a:latin typeface="Arial"/>
                <a:cs typeface="Arial"/>
              </a:rPr>
              <a:t>Best-performing</a:t>
            </a:r>
            <a:r>
              <a:rPr sz="2325" b="1" kern="0" spc="169" dirty="0">
                <a:solidFill>
                  <a:sysClr val="windowText" lastClr="000000"/>
                </a:solidFill>
                <a:latin typeface="Arial"/>
                <a:cs typeface="Arial"/>
              </a:rPr>
              <a:t> </a:t>
            </a:r>
            <a:r>
              <a:rPr sz="2325" b="1" kern="0" dirty="0">
                <a:solidFill>
                  <a:sysClr val="windowText" lastClr="000000"/>
                </a:solidFill>
                <a:latin typeface="Arial"/>
                <a:cs typeface="Arial"/>
              </a:rPr>
              <a:t>LLM:</a:t>
            </a:r>
            <a:r>
              <a:rPr sz="2325" b="1" kern="0" spc="116" dirty="0">
                <a:solidFill>
                  <a:sysClr val="windowText" lastClr="000000"/>
                </a:solidFill>
                <a:latin typeface="Arial"/>
                <a:cs typeface="Arial"/>
              </a:rPr>
              <a:t> </a:t>
            </a:r>
            <a:r>
              <a:rPr sz="2325" kern="0" dirty="0">
                <a:solidFill>
                  <a:sysClr val="windowText" lastClr="000000"/>
                </a:solidFill>
                <a:latin typeface="Tahoma"/>
                <a:cs typeface="Tahoma"/>
              </a:rPr>
              <a:t>GPT-4</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(Brier</a:t>
            </a:r>
            <a:r>
              <a:rPr sz="2325" kern="0" spc="32" dirty="0">
                <a:solidFill>
                  <a:sysClr val="windowText" lastClr="000000"/>
                </a:solidFill>
                <a:latin typeface="Tahoma"/>
                <a:cs typeface="Tahoma"/>
              </a:rPr>
              <a:t> </a:t>
            </a:r>
            <a:r>
              <a:rPr sz="2325" kern="0" spc="-85" dirty="0">
                <a:solidFill>
                  <a:sysClr val="windowText" lastClr="000000"/>
                </a:solidFill>
                <a:latin typeface="Tahoma"/>
                <a:cs typeface="Tahoma"/>
              </a:rPr>
              <a:t>Score</a:t>
            </a:r>
            <a:r>
              <a:rPr sz="2325" kern="0" spc="32"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32" dirty="0">
                <a:solidFill>
                  <a:sysClr val="windowText" lastClr="000000"/>
                </a:solidFill>
                <a:latin typeface="Tahoma"/>
                <a:cs typeface="Tahoma"/>
              </a:rPr>
              <a:t> </a:t>
            </a:r>
            <a:r>
              <a:rPr sz="2325" kern="0" spc="-21" dirty="0">
                <a:solidFill>
                  <a:sysClr val="windowText" lastClr="000000"/>
                </a:solidFill>
                <a:latin typeface="Tahoma"/>
                <a:cs typeface="Tahoma"/>
              </a:rPr>
              <a:t>0.15).</a:t>
            </a:r>
            <a:endParaRPr sz="2325" kern="0">
              <a:solidFill>
                <a:sysClr val="windowText" lastClr="000000"/>
              </a:solidFill>
              <a:latin typeface="Tahoma"/>
              <a:cs typeface="Tahoma"/>
            </a:endParaRPr>
          </a:p>
          <a:p>
            <a:pPr marL="370412" indent="-289888" defTabSz="1932584">
              <a:spcBef>
                <a:spcPts val="74"/>
              </a:spcBef>
              <a:buClr>
                <a:srgbClr val="0C264C"/>
              </a:buClr>
              <a:buFont typeface="Georgia"/>
              <a:buChar char="•"/>
              <a:tabLst>
                <a:tab pos="370412" algn="l"/>
              </a:tabLst>
            </a:pPr>
            <a:r>
              <a:rPr sz="2325" b="1" kern="0" spc="-63" dirty="0">
                <a:solidFill>
                  <a:sysClr val="windowText" lastClr="000000"/>
                </a:solidFill>
                <a:latin typeface="Arial"/>
                <a:cs typeface="Arial"/>
              </a:rPr>
              <a:t>Worst-</a:t>
            </a:r>
            <a:r>
              <a:rPr sz="2325" b="1" kern="0" spc="-74" dirty="0">
                <a:solidFill>
                  <a:sysClr val="windowText" lastClr="000000"/>
                </a:solidFill>
                <a:latin typeface="Arial"/>
                <a:cs typeface="Arial"/>
              </a:rPr>
              <a:t>performing</a:t>
            </a:r>
            <a:r>
              <a:rPr sz="2325" b="1" kern="0" spc="116" dirty="0">
                <a:solidFill>
                  <a:sysClr val="windowText" lastClr="000000"/>
                </a:solidFill>
                <a:latin typeface="Arial"/>
                <a:cs typeface="Arial"/>
              </a:rPr>
              <a:t> </a:t>
            </a:r>
            <a:r>
              <a:rPr sz="2325" b="1" kern="0" dirty="0">
                <a:solidFill>
                  <a:sysClr val="windowText" lastClr="000000"/>
                </a:solidFill>
                <a:latin typeface="Arial"/>
                <a:cs typeface="Arial"/>
              </a:rPr>
              <a:t>LLM:</a:t>
            </a:r>
            <a:r>
              <a:rPr sz="2325" b="1" kern="0" spc="74" dirty="0">
                <a:solidFill>
                  <a:sysClr val="windowText" lastClr="000000"/>
                </a:solidFill>
                <a:latin typeface="Arial"/>
                <a:cs typeface="Arial"/>
              </a:rPr>
              <a:t> </a:t>
            </a:r>
            <a:r>
              <a:rPr sz="2325" kern="0" spc="-21" dirty="0">
                <a:solidFill>
                  <a:sysClr val="windowText" lastClr="000000"/>
                </a:solidFill>
                <a:latin typeface="Tahoma"/>
                <a:cs typeface="Tahoma"/>
              </a:rPr>
              <a:t>Coral </a:t>
            </a:r>
            <a:r>
              <a:rPr sz="2325" kern="0" dirty="0">
                <a:solidFill>
                  <a:sysClr val="windowText" lastClr="000000"/>
                </a:solidFill>
                <a:latin typeface="Tahoma"/>
                <a:cs typeface="Tahoma"/>
              </a:rPr>
              <a:t>(Brier</a:t>
            </a:r>
            <a:r>
              <a:rPr sz="2325" kern="0" spc="-21" dirty="0">
                <a:solidFill>
                  <a:sysClr val="windowText" lastClr="000000"/>
                </a:solidFill>
                <a:latin typeface="Tahoma"/>
                <a:cs typeface="Tahoma"/>
              </a:rPr>
              <a:t> </a:t>
            </a:r>
            <a:r>
              <a:rPr sz="2325" kern="0" spc="-85" dirty="0">
                <a:solidFill>
                  <a:sysClr val="windowText" lastClr="000000"/>
                </a:solidFill>
                <a:latin typeface="Tahoma"/>
                <a:cs typeface="Tahoma"/>
              </a:rPr>
              <a:t>Score</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21" dirty="0">
                <a:solidFill>
                  <a:sysClr val="windowText" lastClr="000000"/>
                </a:solidFill>
                <a:latin typeface="Tahoma"/>
                <a:cs typeface="Tahoma"/>
              </a:rPr>
              <a:t> 0.38).</a:t>
            </a:r>
            <a:endParaRPr sz="2325" kern="0">
              <a:solidFill>
                <a:sysClr val="windowText" lastClr="000000"/>
              </a:solidFill>
              <a:latin typeface="Tahoma"/>
              <a:cs typeface="Tahoma"/>
            </a:endParaRPr>
          </a:p>
          <a:p>
            <a:pPr marL="370412" indent="-289888" defTabSz="1932584">
              <a:spcBef>
                <a:spcPts val="74"/>
              </a:spcBef>
              <a:buClr>
                <a:srgbClr val="0C264C"/>
              </a:buClr>
              <a:buFont typeface="Georgia"/>
              <a:buChar char="•"/>
              <a:tabLst>
                <a:tab pos="370412" algn="l"/>
              </a:tabLst>
            </a:pPr>
            <a:r>
              <a:rPr sz="2325" b="1" kern="0" dirty="0">
                <a:solidFill>
                  <a:sysClr val="windowText" lastClr="000000"/>
                </a:solidFill>
                <a:latin typeface="Arial"/>
                <a:cs typeface="Arial"/>
              </a:rPr>
              <a:t>ANOVA:</a:t>
            </a:r>
            <a:r>
              <a:rPr sz="2325" b="1" kern="0" spc="106" dirty="0">
                <a:solidFill>
                  <a:sysClr val="windowText" lastClr="000000"/>
                </a:solidFill>
                <a:latin typeface="Arial"/>
                <a:cs typeface="Arial"/>
              </a:rPr>
              <a:t> </a:t>
            </a:r>
            <a:r>
              <a:rPr sz="2325" kern="0" spc="-42" dirty="0">
                <a:solidFill>
                  <a:sysClr val="windowText" lastClr="000000"/>
                </a:solidFill>
                <a:latin typeface="Tahoma"/>
                <a:cs typeface="Tahoma"/>
              </a:rPr>
              <a:t>Significant</a:t>
            </a:r>
            <a:r>
              <a:rPr sz="2325" kern="0" spc="21" dirty="0">
                <a:solidFill>
                  <a:sysClr val="windowText" lastClr="000000"/>
                </a:solidFill>
                <a:latin typeface="Tahoma"/>
                <a:cs typeface="Tahoma"/>
              </a:rPr>
              <a:t> </a:t>
            </a:r>
            <a:r>
              <a:rPr sz="2325" kern="0" spc="-106" dirty="0">
                <a:solidFill>
                  <a:sysClr val="windowText" lastClr="000000"/>
                </a:solidFill>
                <a:latin typeface="Tahoma"/>
                <a:cs typeface="Tahoma"/>
              </a:rPr>
              <a:t>performance</a:t>
            </a:r>
            <a:r>
              <a:rPr sz="2325" kern="0" spc="32" dirty="0">
                <a:solidFill>
                  <a:sysClr val="windowText" lastClr="000000"/>
                </a:solidFill>
                <a:latin typeface="Tahoma"/>
                <a:cs typeface="Tahoma"/>
              </a:rPr>
              <a:t> </a:t>
            </a:r>
            <a:r>
              <a:rPr sz="2325" kern="0" spc="-106" dirty="0">
                <a:solidFill>
                  <a:sysClr val="windowText" lastClr="000000"/>
                </a:solidFill>
                <a:latin typeface="Tahoma"/>
                <a:cs typeface="Tahoma"/>
              </a:rPr>
              <a:t>differences</a:t>
            </a:r>
            <a:r>
              <a:rPr sz="2325" kern="0" spc="21" dirty="0">
                <a:solidFill>
                  <a:sysClr val="windowText" lastClr="000000"/>
                </a:solidFill>
                <a:latin typeface="Tahoma"/>
                <a:cs typeface="Tahoma"/>
              </a:rPr>
              <a:t> </a:t>
            </a:r>
            <a:r>
              <a:rPr sz="2325" kern="0" spc="-148" dirty="0">
                <a:solidFill>
                  <a:sysClr val="windowText" lastClr="000000"/>
                </a:solidFill>
                <a:latin typeface="Tahoma"/>
                <a:cs typeface="Tahoma"/>
              </a:rPr>
              <a:t>between</a:t>
            </a:r>
            <a:r>
              <a:rPr sz="2325" kern="0" spc="32" dirty="0">
                <a:solidFill>
                  <a:sysClr val="windowText" lastClr="000000"/>
                </a:solidFill>
                <a:latin typeface="Tahoma"/>
                <a:cs typeface="Tahoma"/>
              </a:rPr>
              <a:t> </a:t>
            </a:r>
            <a:r>
              <a:rPr sz="2325" kern="0" dirty="0">
                <a:solidFill>
                  <a:sysClr val="windowText" lastClr="000000"/>
                </a:solidFill>
                <a:latin typeface="Tahoma"/>
                <a:cs typeface="Tahoma"/>
              </a:rPr>
              <a:t>LLMs</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a:t>
            </a:r>
            <a:r>
              <a:rPr sz="2325" i="1" kern="0" dirty="0">
                <a:solidFill>
                  <a:sysClr val="windowText" lastClr="000000"/>
                </a:solidFill>
                <a:latin typeface="Arial"/>
                <a:cs typeface="Arial"/>
              </a:rPr>
              <a:t>p</a:t>
            </a:r>
            <a:r>
              <a:rPr sz="2325" i="1" kern="0" spc="74"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95" dirty="0">
                <a:solidFill>
                  <a:sysClr val="windowText" lastClr="000000"/>
                </a:solidFill>
                <a:latin typeface="Tahoma"/>
                <a:cs typeface="Tahoma"/>
              </a:rPr>
              <a:t> </a:t>
            </a:r>
            <a:r>
              <a:rPr sz="2325" kern="0" spc="-21" dirty="0">
                <a:solidFill>
                  <a:sysClr val="windowText" lastClr="000000"/>
                </a:solidFill>
                <a:latin typeface="Tahoma"/>
                <a:cs typeface="Tahoma"/>
              </a:rPr>
              <a:t>0</a:t>
            </a:r>
            <a:r>
              <a:rPr sz="2325" i="1" kern="0" spc="-21" dirty="0">
                <a:solidFill>
                  <a:sysClr val="windowText" lastClr="000000"/>
                </a:solidFill>
                <a:latin typeface="Verdana"/>
                <a:cs typeface="Verdana"/>
              </a:rPr>
              <a:t>.</a:t>
            </a:r>
            <a:r>
              <a:rPr sz="2325" kern="0" spc="-21" dirty="0">
                <a:solidFill>
                  <a:sysClr val="windowText" lastClr="000000"/>
                </a:solidFill>
                <a:latin typeface="Tahoma"/>
                <a:cs typeface="Tahoma"/>
              </a:rPr>
              <a:t>002).</a:t>
            </a:r>
            <a:endParaRPr sz="2325" kern="0">
              <a:solidFill>
                <a:sysClr val="windowText" lastClr="000000"/>
              </a:solidFill>
              <a:latin typeface="Tahoma"/>
              <a:cs typeface="Tahoma"/>
            </a:endParaRPr>
          </a:p>
        </p:txBody>
      </p:sp>
      <p:pic>
        <p:nvPicPr>
          <p:cNvPr id="4" name="object 4"/>
          <p:cNvPicPr/>
          <p:nvPr/>
        </p:nvPicPr>
        <p:blipFill>
          <a:blip r:embed="rId2" cstate="print"/>
          <a:stretch>
            <a:fillRect/>
          </a:stretch>
        </p:blipFill>
        <p:spPr>
          <a:xfrm>
            <a:off x="1482380" y="2313854"/>
            <a:ext cx="9205711" cy="3839928"/>
          </a:xfrm>
          <a:prstGeom prst="rect">
            <a:avLst/>
          </a:prstGeom>
        </p:spPr>
      </p:pic>
      <p:sp>
        <p:nvSpPr>
          <p:cNvPr id="5" name="object 5"/>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110</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Tree>
  </p:cSld>
  <p:clrMapOvr>
    <a:masterClrMapping/>
  </p:clrMapOvr>
  <p:transition>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Study</a:t>
            </a:r>
            <a:r>
              <a:rPr spc="-148" dirty="0"/>
              <a:t> </a:t>
            </a:r>
            <a:r>
              <a:rPr spc="-42" dirty="0"/>
              <a:t>2:</a:t>
            </a:r>
            <a:r>
              <a:rPr spc="32" dirty="0"/>
              <a:t> </a:t>
            </a:r>
            <a:r>
              <a:rPr spc="-254" dirty="0"/>
              <a:t>Research</a:t>
            </a:r>
            <a:r>
              <a:rPr spc="-32" dirty="0"/>
              <a:t> </a:t>
            </a:r>
            <a:r>
              <a:rPr spc="-169" dirty="0"/>
              <a:t>Objectives</a:t>
            </a:r>
          </a:p>
        </p:txBody>
      </p:sp>
      <p:sp>
        <p:nvSpPr>
          <p:cNvPr id="4" name="object 4"/>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111</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
        <p:nvSpPr>
          <p:cNvPr id="3" name="object 3"/>
          <p:cNvSpPr txBox="1"/>
          <p:nvPr/>
        </p:nvSpPr>
        <p:spPr>
          <a:xfrm>
            <a:off x="508084" y="2411084"/>
            <a:ext cx="10980852" cy="1818364"/>
          </a:xfrm>
          <a:prstGeom prst="rect">
            <a:avLst/>
          </a:prstGeom>
        </p:spPr>
        <p:txBody>
          <a:bodyPr vert="horz" wrap="square" lIns="0" tIns="116758" rIns="0" bIns="0" rtlCol="0">
            <a:spAutoFit/>
          </a:bodyPr>
          <a:lstStyle/>
          <a:p>
            <a:pPr marL="370412" indent="-289888" defTabSz="1932584">
              <a:spcBef>
                <a:spcPts val="917"/>
              </a:spcBef>
              <a:buClr>
                <a:srgbClr val="0C264C"/>
              </a:buClr>
              <a:buFont typeface="Georgia"/>
              <a:buChar char="•"/>
              <a:tabLst>
                <a:tab pos="370412" algn="l"/>
              </a:tabLst>
            </a:pPr>
            <a:r>
              <a:rPr sz="2325" kern="0" spc="-95" dirty="0">
                <a:solidFill>
                  <a:sysClr val="windowText" lastClr="000000"/>
                </a:solidFill>
                <a:latin typeface="Tahoma"/>
                <a:cs typeface="Tahoma"/>
              </a:rPr>
              <a:t>Investigate</a:t>
            </a:r>
            <a:r>
              <a:rPr sz="2325" kern="0" dirty="0">
                <a:solidFill>
                  <a:sysClr val="windowText" lastClr="000000"/>
                </a:solidFill>
                <a:latin typeface="Tahoma"/>
                <a:cs typeface="Tahoma"/>
              </a:rPr>
              <a:t> </a:t>
            </a:r>
            <a:r>
              <a:rPr sz="2325" kern="0" spc="-116" dirty="0">
                <a:solidFill>
                  <a:sysClr val="windowText" lastClr="000000"/>
                </a:solidFill>
                <a:latin typeface="Tahoma"/>
                <a:cs typeface="Tahoma"/>
              </a:rPr>
              <a:t>how</a:t>
            </a:r>
            <a:r>
              <a:rPr sz="2325" kern="0" spc="-11" dirty="0">
                <a:solidFill>
                  <a:sysClr val="windowText" lastClr="000000"/>
                </a:solidFill>
                <a:latin typeface="Tahoma"/>
                <a:cs typeface="Tahoma"/>
              </a:rPr>
              <a:t> </a:t>
            </a:r>
            <a:r>
              <a:rPr sz="2325" kern="0" dirty="0">
                <a:solidFill>
                  <a:sysClr val="windowText" lastClr="000000"/>
                </a:solidFill>
                <a:latin typeface="Tahoma"/>
                <a:cs typeface="Tahoma"/>
              </a:rPr>
              <a:t>LLMs </a:t>
            </a:r>
            <a:r>
              <a:rPr sz="2325" kern="0" spc="-85" dirty="0">
                <a:solidFill>
                  <a:sysClr val="windowText" lastClr="000000"/>
                </a:solidFill>
                <a:latin typeface="Tahoma"/>
                <a:cs typeface="Tahoma"/>
              </a:rPr>
              <a:t>incorporate</a:t>
            </a:r>
            <a:r>
              <a:rPr sz="2325" kern="0"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11" dirty="0">
                <a:solidFill>
                  <a:sysClr val="windowText" lastClr="000000"/>
                </a:solidFill>
                <a:latin typeface="Tahoma"/>
                <a:cs typeface="Tahoma"/>
              </a:rPr>
              <a:t> </a:t>
            </a:r>
            <a:r>
              <a:rPr sz="2325" kern="0" spc="-74" dirty="0">
                <a:solidFill>
                  <a:sysClr val="windowText" lastClr="000000"/>
                </a:solidFill>
                <a:latin typeface="Tahoma"/>
                <a:cs typeface="Tahoma"/>
              </a:rPr>
              <a:t>predictions</a:t>
            </a:r>
            <a:r>
              <a:rPr sz="2325" kern="0" dirty="0">
                <a:solidFill>
                  <a:sysClr val="windowText" lastClr="000000"/>
                </a:solidFill>
                <a:latin typeface="Tahoma"/>
                <a:cs typeface="Tahoma"/>
              </a:rPr>
              <a:t> to</a:t>
            </a:r>
            <a:r>
              <a:rPr sz="2325" kern="0" spc="-11" dirty="0">
                <a:solidFill>
                  <a:sysClr val="windowText" lastClr="000000"/>
                </a:solidFill>
                <a:latin typeface="Tahoma"/>
                <a:cs typeface="Tahoma"/>
              </a:rPr>
              <a:t> </a:t>
            </a:r>
            <a:r>
              <a:rPr sz="2325" kern="0" spc="-137" dirty="0">
                <a:solidFill>
                  <a:sysClr val="windowText" lastClr="000000"/>
                </a:solidFill>
                <a:latin typeface="Tahoma"/>
                <a:cs typeface="Tahoma"/>
              </a:rPr>
              <a:t>enhance</a:t>
            </a:r>
            <a:r>
              <a:rPr sz="2325" kern="0" spc="11" dirty="0">
                <a:solidFill>
                  <a:sysClr val="windowText" lastClr="000000"/>
                </a:solidFill>
                <a:latin typeface="Tahoma"/>
                <a:cs typeface="Tahoma"/>
              </a:rPr>
              <a:t> </a:t>
            </a:r>
            <a:r>
              <a:rPr sz="2325" kern="0" spc="-85" dirty="0">
                <a:solidFill>
                  <a:sysClr val="windowText" lastClr="000000"/>
                </a:solidFill>
                <a:latin typeface="Tahoma"/>
                <a:cs typeface="Tahoma"/>
              </a:rPr>
              <a:t>forecasting</a:t>
            </a:r>
            <a:r>
              <a:rPr sz="2325" kern="0" dirty="0">
                <a:solidFill>
                  <a:sysClr val="windowText" lastClr="000000"/>
                </a:solidFill>
                <a:latin typeface="Tahoma"/>
                <a:cs typeface="Tahoma"/>
              </a:rPr>
              <a:t> </a:t>
            </a:r>
            <a:r>
              <a:rPr sz="2325" kern="0" spc="-21" dirty="0">
                <a:solidFill>
                  <a:sysClr val="windowText" lastClr="000000"/>
                </a:solidFill>
                <a:latin typeface="Tahoma"/>
                <a:cs typeface="Tahoma"/>
              </a:rPr>
              <a:t>accuracy.</a:t>
            </a:r>
            <a:endParaRPr sz="2325" kern="0">
              <a:solidFill>
                <a:sysClr val="windowText" lastClr="000000"/>
              </a:solidFill>
              <a:latin typeface="Tahoma"/>
              <a:cs typeface="Tahoma"/>
            </a:endParaRPr>
          </a:p>
          <a:p>
            <a:pPr marL="370412" indent="-289888" defTabSz="1932584">
              <a:spcBef>
                <a:spcPts val="706"/>
              </a:spcBef>
              <a:buClr>
                <a:srgbClr val="0C264C"/>
              </a:buClr>
              <a:buFont typeface="Georgia"/>
              <a:buChar char="•"/>
              <a:tabLst>
                <a:tab pos="370412" algn="l"/>
              </a:tabLst>
            </a:pPr>
            <a:r>
              <a:rPr sz="2325" kern="0" spc="-95" dirty="0">
                <a:solidFill>
                  <a:sysClr val="windowText" lastClr="000000"/>
                </a:solidFill>
                <a:latin typeface="Tahoma"/>
                <a:cs typeface="Tahoma"/>
              </a:rPr>
              <a:t>Compare</a:t>
            </a:r>
            <a:r>
              <a:rPr sz="2325" kern="0" spc="-42"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42" dirty="0">
                <a:solidFill>
                  <a:sysClr val="windowText" lastClr="000000"/>
                </a:solidFill>
                <a:latin typeface="Tahoma"/>
                <a:cs typeface="Tahoma"/>
              </a:rPr>
              <a:t> </a:t>
            </a:r>
            <a:r>
              <a:rPr sz="2325" kern="0" spc="-106" dirty="0">
                <a:solidFill>
                  <a:sysClr val="windowText" lastClr="000000"/>
                </a:solidFill>
                <a:latin typeface="Tahoma"/>
                <a:cs typeface="Tahoma"/>
              </a:rPr>
              <a:t>performance</a:t>
            </a:r>
            <a:r>
              <a:rPr sz="2325" kern="0" spc="-42" dirty="0">
                <a:solidFill>
                  <a:sysClr val="windowText" lastClr="000000"/>
                </a:solidFill>
                <a:latin typeface="Tahoma"/>
                <a:cs typeface="Tahoma"/>
              </a:rPr>
              <a:t> </a:t>
            </a:r>
            <a:r>
              <a:rPr sz="2325" kern="0" spc="-106" dirty="0">
                <a:solidFill>
                  <a:sysClr val="windowText" lastClr="000000"/>
                </a:solidFill>
                <a:latin typeface="Tahoma"/>
                <a:cs typeface="Tahoma"/>
              </a:rPr>
              <a:t>before</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and</a:t>
            </a:r>
            <a:r>
              <a:rPr sz="2325" kern="0" spc="-42" dirty="0">
                <a:solidFill>
                  <a:sysClr val="windowText" lastClr="000000"/>
                </a:solidFill>
                <a:latin typeface="Tahoma"/>
                <a:cs typeface="Tahoma"/>
              </a:rPr>
              <a:t> after </a:t>
            </a:r>
            <a:r>
              <a:rPr sz="2325" kern="0" spc="-106" dirty="0">
                <a:solidFill>
                  <a:sysClr val="windowText" lastClr="000000"/>
                </a:solidFill>
                <a:latin typeface="Tahoma"/>
                <a:cs typeface="Tahoma"/>
              </a:rPr>
              <a:t>observing</a:t>
            </a:r>
            <a:r>
              <a:rPr sz="2325" kern="0" spc="-53"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forecasts.</a:t>
            </a:r>
            <a:endParaRPr sz="2325" kern="0">
              <a:solidFill>
                <a:sysClr val="windowText" lastClr="000000"/>
              </a:solidFill>
              <a:latin typeface="Tahoma"/>
              <a:cs typeface="Tahoma"/>
            </a:endParaRPr>
          </a:p>
          <a:p>
            <a:pPr marL="370412" indent="-289888" defTabSz="1932584">
              <a:spcBef>
                <a:spcPts val="697"/>
              </a:spcBef>
              <a:buClr>
                <a:srgbClr val="0C264C"/>
              </a:buClr>
              <a:buFont typeface="Georgia"/>
              <a:buChar char="•"/>
              <a:tabLst>
                <a:tab pos="370412" algn="l"/>
              </a:tabLst>
            </a:pPr>
            <a:r>
              <a:rPr sz="2325" kern="0" spc="-74" dirty="0">
                <a:solidFill>
                  <a:sysClr val="windowText" lastClr="000000"/>
                </a:solidFill>
                <a:latin typeface="Tahoma"/>
                <a:cs typeface="Tahoma"/>
              </a:rPr>
              <a:t>Examine</a:t>
            </a:r>
            <a:r>
              <a:rPr sz="2325" kern="0" spc="-32" dirty="0">
                <a:solidFill>
                  <a:sysClr val="windowText" lastClr="000000"/>
                </a:solidFill>
                <a:latin typeface="Tahoma"/>
                <a:cs typeface="Tahoma"/>
              </a:rPr>
              <a:t> </a:t>
            </a:r>
            <a:r>
              <a:rPr sz="2325" kern="0" spc="-95" dirty="0">
                <a:solidFill>
                  <a:sysClr val="windowText" lastClr="000000"/>
                </a:solidFill>
                <a:latin typeface="Tahoma"/>
                <a:cs typeface="Tahoma"/>
              </a:rPr>
              <a:t>whether</a:t>
            </a:r>
            <a:r>
              <a:rPr sz="2325" kern="0" spc="-32" dirty="0">
                <a:solidFill>
                  <a:sysClr val="windowText" lastClr="000000"/>
                </a:solidFill>
                <a:latin typeface="Tahoma"/>
                <a:cs typeface="Tahoma"/>
              </a:rPr>
              <a:t> </a:t>
            </a:r>
            <a:r>
              <a:rPr sz="2325" kern="0" dirty="0">
                <a:solidFill>
                  <a:sysClr val="windowText" lastClr="000000"/>
                </a:solidFill>
                <a:latin typeface="Tahoma"/>
                <a:cs typeface="Tahoma"/>
              </a:rPr>
              <a:t>LLMs</a:t>
            </a:r>
            <a:r>
              <a:rPr sz="2325" kern="0" spc="-32" dirty="0">
                <a:solidFill>
                  <a:sysClr val="windowText" lastClr="000000"/>
                </a:solidFill>
                <a:latin typeface="Tahoma"/>
                <a:cs typeface="Tahoma"/>
              </a:rPr>
              <a:t> </a:t>
            </a:r>
            <a:r>
              <a:rPr sz="2325" kern="0" spc="-42" dirty="0">
                <a:solidFill>
                  <a:sysClr val="windowText" lastClr="000000"/>
                </a:solidFill>
                <a:latin typeface="Tahoma"/>
                <a:cs typeface="Tahoma"/>
              </a:rPr>
              <a:t>can</a:t>
            </a:r>
            <a:r>
              <a:rPr sz="2325" kern="0" spc="-32" dirty="0">
                <a:solidFill>
                  <a:sysClr val="windowText" lastClr="000000"/>
                </a:solidFill>
                <a:latin typeface="Tahoma"/>
                <a:cs typeface="Tahoma"/>
              </a:rPr>
              <a:t> </a:t>
            </a:r>
            <a:r>
              <a:rPr sz="2325" kern="0" spc="-85" dirty="0">
                <a:solidFill>
                  <a:sysClr val="windowText" lastClr="000000"/>
                </a:solidFill>
                <a:latin typeface="Tahoma"/>
                <a:cs typeface="Tahoma"/>
              </a:rPr>
              <a:t>effectively</a:t>
            </a:r>
            <a:r>
              <a:rPr sz="2325" kern="0" spc="-32" dirty="0">
                <a:solidFill>
                  <a:sysClr val="windowText" lastClr="000000"/>
                </a:solidFill>
                <a:latin typeface="Tahoma"/>
                <a:cs typeface="Tahoma"/>
              </a:rPr>
              <a:t> </a:t>
            </a:r>
            <a:r>
              <a:rPr sz="2325" kern="0" spc="-95" dirty="0">
                <a:solidFill>
                  <a:sysClr val="windowText" lastClr="000000"/>
                </a:solidFill>
                <a:latin typeface="Tahoma"/>
                <a:cs typeface="Tahoma"/>
              </a:rPr>
              <a:t>learn</a:t>
            </a:r>
            <a:r>
              <a:rPr sz="2325" kern="0" spc="-32" dirty="0">
                <a:solidFill>
                  <a:sysClr val="windowText" lastClr="000000"/>
                </a:solidFill>
                <a:latin typeface="Tahoma"/>
                <a:cs typeface="Tahoma"/>
              </a:rPr>
              <a:t> </a:t>
            </a:r>
            <a:r>
              <a:rPr sz="2325" kern="0" spc="-42" dirty="0">
                <a:solidFill>
                  <a:sysClr val="windowText" lastClr="000000"/>
                </a:solidFill>
                <a:latin typeface="Tahoma"/>
                <a:cs typeface="Tahoma"/>
              </a:rPr>
              <a:t>from</a:t>
            </a:r>
            <a:r>
              <a:rPr sz="2325" kern="0" spc="-21"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32" dirty="0">
                <a:solidFill>
                  <a:sysClr val="windowText" lastClr="000000"/>
                </a:solidFill>
                <a:latin typeface="Tahoma"/>
                <a:cs typeface="Tahoma"/>
              </a:rPr>
              <a:t> </a:t>
            </a:r>
            <a:r>
              <a:rPr sz="2325" kern="0" spc="-95" dirty="0">
                <a:solidFill>
                  <a:sysClr val="windowText" lastClr="000000"/>
                </a:solidFill>
                <a:latin typeface="Tahoma"/>
                <a:cs typeface="Tahoma"/>
              </a:rPr>
              <a:t>crowd</a:t>
            </a:r>
            <a:r>
              <a:rPr sz="2325" kern="0" spc="-21" dirty="0">
                <a:solidFill>
                  <a:sysClr val="windowText" lastClr="000000"/>
                </a:solidFill>
                <a:latin typeface="Tahoma"/>
                <a:cs typeface="Tahoma"/>
              </a:rPr>
              <a:t> wisdom.</a:t>
            </a:r>
            <a:endParaRPr sz="2325" kern="0">
              <a:solidFill>
                <a:sysClr val="windowText" lastClr="000000"/>
              </a:solidFill>
              <a:latin typeface="Tahoma"/>
              <a:cs typeface="Tahoma"/>
            </a:endParaRPr>
          </a:p>
          <a:p>
            <a:pPr marL="370412" indent="-289888" defTabSz="1932584">
              <a:spcBef>
                <a:spcPts val="708"/>
              </a:spcBef>
              <a:buClr>
                <a:srgbClr val="0C264C"/>
              </a:buClr>
              <a:buFont typeface="Georgia"/>
              <a:buChar char="•"/>
              <a:tabLst>
                <a:tab pos="370412" algn="l"/>
              </a:tabLst>
            </a:pPr>
            <a:r>
              <a:rPr sz="2325" kern="0" spc="-42" dirty="0">
                <a:solidFill>
                  <a:sysClr val="windowText" lastClr="000000"/>
                </a:solidFill>
                <a:latin typeface="Tahoma"/>
                <a:cs typeface="Tahoma"/>
              </a:rPr>
              <a:t>Analyze </a:t>
            </a:r>
            <a:r>
              <a:rPr sz="2325" kern="0" spc="-53" dirty="0">
                <a:solidFill>
                  <a:sysClr val="windowText" lastClr="000000"/>
                </a:solidFill>
                <a:latin typeface="Tahoma"/>
                <a:cs typeface="Tahoma"/>
              </a:rPr>
              <a:t>bias</a:t>
            </a:r>
            <a:r>
              <a:rPr sz="2325" kern="0" spc="-42" dirty="0">
                <a:solidFill>
                  <a:sysClr val="windowText" lastClr="000000"/>
                </a:solidFill>
                <a:latin typeface="Tahoma"/>
                <a:cs typeface="Tahoma"/>
              </a:rPr>
              <a:t> </a:t>
            </a:r>
            <a:r>
              <a:rPr sz="2325" kern="0" spc="-137" dirty="0">
                <a:solidFill>
                  <a:sysClr val="windowText" lastClr="000000"/>
                </a:solidFill>
                <a:latin typeface="Tahoma"/>
                <a:cs typeface="Tahoma"/>
              </a:rPr>
              <a:t>changes</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in</a:t>
            </a:r>
            <a:r>
              <a:rPr sz="2325" kern="0" spc="-32"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forecasts</a:t>
            </a:r>
            <a:r>
              <a:rPr sz="2325" kern="0" spc="-53" dirty="0">
                <a:solidFill>
                  <a:sysClr val="windowText" lastClr="000000"/>
                </a:solidFill>
                <a:latin typeface="Tahoma"/>
                <a:cs typeface="Tahoma"/>
              </a:rPr>
              <a:t> </a:t>
            </a:r>
            <a:r>
              <a:rPr sz="2325" kern="0" spc="-42" dirty="0">
                <a:solidFill>
                  <a:sysClr val="windowText" lastClr="000000"/>
                </a:solidFill>
                <a:latin typeface="Tahoma"/>
                <a:cs typeface="Tahoma"/>
              </a:rPr>
              <a:t>after</a:t>
            </a:r>
            <a:r>
              <a:rPr sz="2325" kern="0" spc="-32"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interaction.</a:t>
            </a:r>
            <a:endParaRPr sz="2325" kern="0">
              <a:solidFill>
                <a:sysClr val="windowText" lastClr="000000"/>
              </a:solidFill>
              <a:latin typeface="Tahoma"/>
              <a:cs typeface="Tahoma"/>
            </a:endParaRPr>
          </a:p>
        </p:txBody>
      </p:sp>
    </p:spTree>
  </p:cSld>
  <p:clrMapOvr>
    <a:masterClrMapping/>
  </p:clrMapOvr>
  <p:transition>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Study</a:t>
            </a:r>
            <a:r>
              <a:rPr spc="-148" dirty="0"/>
              <a:t> </a:t>
            </a:r>
            <a:r>
              <a:rPr spc="-42" dirty="0"/>
              <a:t>2:</a:t>
            </a:r>
            <a:r>
              <a:rPr spc="-74" dirty="0"/>
              <a:t> </a:t>
            </a:r>
            <a:r>
              <a:rPr spc="-222" dirty="0"/>
              <a:t>Hypotheses</a:t>
            </a:r>
          </a:p>
        </p:txBody>
      </p:sp>
      <p:sp>
        <p:nvSpPr>
          <p:cNvPr id="4" name="object 4"/>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112</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
        <p:nvSpPr>
          <p:cNvPr id="3" name="object 3"/>
          <p:cNvSpPr txBox="1"/>
          <p:nvPr/>
        </p:nvSpPr>
        <p:spPr>
          <a:xfrm>
            <a:off x="508084" y="1953788"/>
            <a:ext cx="11453263" cy="3093379"/>
          </a:xfrm>
          <a:prstGeom prst="rect">
            <a:avLst/>
          </a:prstGeom>
        </p:spPr>
        <p:txBody>
          <a:bodyPr vert="horz" wrap="square" lIns="0" tIns="14763" rIns="0" bIns="0" rtlCol="0">
            <a:spAutoFit/>
          </a:bodyPr>
          <a:lstStyle/>
          <a:p>
            <a:pPr marL="369070" marR="64419" indent="-289888" defTabSz="1932584">
              <a:lnSpc>
                <a:spcPct val="102699"/>
              </a:lnSpc>
              <a:spcBef>
                <a:spcPts val="116"/>
              </a:spcBef>
              <a:buClr>
                <a:srgbClr val="0C264C"/>
              </a:buClr>
              <a:buFont typeface="Georgia"/>
              <a:buChar char="•"/>
              <a:tabLst>
                <a:tab pos="373096" algn="l"/>
              </a:tabLst>
            </a:pPr>
            <a:r>
              <a:rPr sz="2325" b="1" kern="0" dirty="0">
                <a:solidFill>
                  <a:sysClr val="windowText" lastClr="000000"/>
                </a:solidFill>
                <a:latin typeface="Arial"/>
                <a:cs typeface="Arial"/>
              </a:rPr>
              <a:t>Null</a:t>
            </a:r>
            <a:r>
              <a:rPr sz="2325" b="1" kern="0" spc="42" dirty="0">
                <a:solidFill>
                  <a:sysClr val="windowText" lastClr="000000"/>
                </a:solidFill>
                <a:latin typeface="Arial"/>
                <a:cs typeface="Arial"/>
              </a:rPr>
              <a:t> </a:t>
            </a:r>
            <a:r>
              <a:rPr sz="2325" b="1" kern="0" spc="-116" dirty="0">
                <a:solidFill>
                  <a:sysClr val="windowText" lastClr="000000"/>
                </a:solidFill>
                <a:latin typeface="Arial"/>
                <a:cs typeface="Arial"/>
              </a:rPr>
              <a:t>hypothesis</a:t>
            </a:r>
            <a:r>
              <a:rPr sz="2325" b="1" kern="0" spc="53" dirty="0">
                <a:solidFill>
                  <a:sysClr val="windowText" lastClr="000000"/>
                </a:solidFill>
                <a:latin typeface="Arial"/>
                <a:cs typeface="Arial"/>
              </a:rPr>
              <a:t> </a:t>
            </a:r>
            <a:r>
              <a:rPr sz="2325" b="1" kern="0" dirty="0">
                <a:solidFill>
                  <a:sysClr val="windowText" lastClr="000000"/>
                </a:solidFill>
                <a:latin typeface="Arial"/>
                <a:cs typeface="Arial"/>
              </a:rPr>
              <a:t>1,</a:t>
            </a:r>
            <a:r>
              <a:rPr sz="2325" b="1" kern="0" spc="63" dirty="0">
                <a:solidFill>
                  <a:sysClr val="windowText" lastClr="000000"/>
                </a:solidFill>
                <a:latin typeface="Arial"/>
                <a:cs typeface="Arial"/>
              </a:rPr>
              <a:t> </a:t>
            </a:r>
            <a:r>
              <a:rPr sz="2325" b="1" kern="0" spc="-53" dirty="0">
                <a:solidFill>
                  <a:sysClr val="windowText" lastClr="000000"/>
                </a:solidFill>
                <a:latin typeface="Arial"/>
                <a:cs typeface="Arial"/>
              </a:rPr>
              <a:t>Study</a:t>
            </a:r>
            <a:r>
              <a:rPr sz="2325" b="1" kern="0" spc="42" dirty="0">
                <a:solidFill>
                  <a:sysClr val="windowText" lastClr="000000"/>
                </a:solidFill>
                <a:latin typeface="Arial"/>
                <a:cs typeface="Arial"/>
              </a:rPr>
              <a:t> </a:t>
            </a:r>
            <a:r>
              <a:rPr sz="2325" b="1" kern="0" dirty="0">
                <a:solidFill>
                  <a:sysClr val="windowText" lastClr="000000"/>
                </a:solidFill>
                <a:latin typeface="Arial"/>
                <a:cs typeface="Arial"/>
              </a:rPr>
              <a:t>2:</a:t>
            </a:r>
            <a:r>
              <a:rPr sz="2325" b="1" kern="0" spc="211" dirty="0">
                <a:solidFill>
                  <a:sysClr val="windowText" lastClr="000000"/>
                </a:solidFill>
                <a:latin typeface="Arial"/>
                <a:cs typeface="Arial"/>
              </a:rPr>
              <a:t> </a:t>
            </a:r>
            <a:r>
              <a:rPr sz="2325" kern="0" spc="-53" dirty="0">
                <a:solidFill>
                  <a:sysClr val="windowText" lastClr="000000"/>
                </a:solidFill>
                <a:latin typeface="Tahoma"/>
                <a:cs typeface="Tahoma"/>
              </a:rPr>
              <a:t>There</a:t>
            </a:r>
            <a:r>
              <a:rPr sz="2325" kern="0" spc="-95"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85" dirty="0">
                <a:solidFill>
                  <a:sysClr val="windowText" lastClr="000000"/>
                </a:solidFill>
                <a:latin typeface="Tahoma"/>
                <a:cs typeface="Tahoma"/>
              </a:rPr>
              <a:t> </a:t>
            </a:r>
            <a:r>
              <a:rPr sz="2325" kern="0" spc="-42" dirty="0">
                <a:solidFill>
                  <a:sysClr val="windowText" lastClr="000000"/>
                </a:solidFill>
                <a:latin typeface="Tahoma"/>
                <a:cs typeface="Tahoma"/>
              </a:rPr>
              <a:t>no</a:t>
            </a:r>
            <a:r>
              <a:rPr sz="2325" kern="0" spc="-95" dirty="0">
                <a:solidFill>
                  <a:sysClr val="windowText" lastClr="000000"/>
                </a:solidFill>
                <a:latin typeface="Tahoma"/>
                <a:cs typeface="Tahoma"/>
              </a:rPr>
              <a:t> </a:t>
            </a:r>
            <a:r>
              <a:rPr sz="2325" kern="0" spc="-21" dirty="0">
                <a:solidFill>
                  <a:sysClr val="windowText" lastClr="000000"/>
                </a:solidFill>
                <a:latin typeface="Tahoma"/>
                <a:cs typeface="Tahoma"/>
              </a:rPr>
              <a:t>statistically</a:t>
            </a:r>
            <a:r>
              <a:rPr sz="2325" kern="0" spc="-95" dirty="0">
                <a:solidFill>
                  <a:sysClr val="windowText" lastClr="000000"/>
                </a:solidFill>
                <a:latin typeface="Tahoma"/>
                <a:cs typeface="Tahoma"/>
              </a:rPr>
              <a:t> </a:t>
            </a:r>
            <a:r>
              <a:rPr sz="2325" kern="0" spc="-53" dirty="0">
                <a:solidFill>
                  <a:sysClr val="windowText" lastClr="000000"/>
                </a:solidFill>
                <a:latin typeface="Tahoma"/>
                <a:cs typeface="Tahoma"/>
              </a:rPr>
              <a:t>significant</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difference</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in</a:t>
            </a:r>
            <a:r>
              <a:rPr sz="2325" kern="0" spc="-85" dirty="0">
                <a:solidFill>
                  <a:sysClr val="windowText" lastClr="000000"/>
                </a:solidFill>
                <a:latin typeface="Tahoma"/>
                <a:cs typeface="Tahoma"/>
              </a:rPr>
              <a:t> </a:t>
            </a:r>
            <a:r>
              <a:rPr sz="2325" kern="0" spc="-42" dirty="0">
                <a:solidFill>
                  <a:sysClr val="windowText" lastClr="000000"/>
                </a:solidFill>
                <a:latin typeface="Tahoma"/>
                <a:cs typeface="Tahoma"/>
              </a:rPr>
              <a:t>the</a:t>
            </a:r>
            <a:r>
              <a:rPr sz="2325" kern="0" spc="-95" dirty="0">
                <a:solidFill>
                  <a:sysClr val="windowText" lastClr="000000"/>
                </a:solidFill>
                <a:latin typeface="Tahoma"/>
                <a:cs typeface="Tahoma"/>
              </a:rPr>
              <a:t> </a:t>
            </a:r>
            <a:r>
              <a:rPr sz="2325" kern="0" spc="-85" dirty="0">
                <a:solidFill>
                  <a:sysClr val="windowText" lastClr="000000"/>
                </a:solidFill>
                <a:latin typeface="Tahoma"/>
                <a:cs typeface="Tahoma"/>
              </a:rPr>
              <a:t>average 	</a:t>
            </a:r>
            <a:r>
              <a:rPr sz="2325" kern="0" spc="-74" dirty="0">
                <a:solidFill>
                  <a:sysClr val="windowText" lastClr="000000"/>
                </a:solidFill>
                <a:latin typeface="Tahoma"/>
                <a:cs typeface="Tahoma"/>
              </a:rPr>
              <a:t>accuracy</a:t>
            </a:r>
            <a:r>
              <a:rPr sz="2325" kern="0" spc="-106"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74" dirty="0">
                <a:solidFill>
                  <a:sysClr val="windowText" lastClr="000000"/>
                </a:solidFill>
                <a:latin typeface="Tahoma"/>
                <a:cs typeface="Tahoma"/>
              </a:rPr>
              <a:t> </a:t>
            </a:r>
            <a:r>
              <a:rPr sz="2325" kern="0" spc="-53" dirty="0">
                <a:solidFill>
                  <a:sysClr val="windowText" lastClr="000000"/>
                </a:solidFill>
                <a:latin typeface="Tahoma"/>
                <a:cs typeface="Tahoma"/>
              </a:rPr>
              <a:t>either</a:t>
            </a:r>
            <a:r>
              <a:rPr sz="2325" kern="0" spc="-74"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before</a:t>
            </a:r>
            <a:r>
              <a:rPr sz="2325" kern="0" spc="-74" dirty="0">
                <a:solidFill>
                  <a:sysClr val="windowText" lastClr="000000"/>
                </a:solidFill>
                <a:latin typeface="Tahoma"/>
                <a:cs typeface="Tahoma"/>
              </a:rPr>
              <a:t> and </a:t>
            </a:r>
            <a:r>
              <a:rPr sz="2325" kern="0" spc="-42" dirty="0">
                <a:solidFill>
                  <a:sysClr val="windowText" lastClr="000000"/>
                </a:solidFill>
                <a:latin typeface="Tahoma"/>
                <a:cs typeface="Tahoma"/>
              </a:rPr>
              <a:t>after</a:t>
            </a:r>
            <a:r>
              <a:rPr sz="2325" kern="0" spc="-74" dirty="0">
                <a:solidFill>
                  <a:sysClr val="windowText" lastClr="000000"/>
                </a:solidFill>
                <a:latin typeface="Tahoma"/>
                <a:cs typeface="Tahoma"/>
              </a:rPr>
              <a:t> having</a:t>
            </a:r>
            <a:r>
              <a:rPr sz="2325" kern="0" spc="-85" dirty="0">
                <a:solidFill>
                  <a:sysClr val="windowText" lastClr="000000"/>
                </a:solidFill>
                <a:latin typeface="Tahoma"/>
                <a:cs typeface="Tahoma"/>
              </a:rPr>
              <a:t> </a:t>
            </a:r>
            <a:r>
              <a:rPr sz="2325" kern="0" spc="-127" dirty="0">
                <a:solidFill>
                  <a:sysClr val="windowText" lastClr="000000"/>
                </a:solidFill>
                <a:latin typeface="Tahoma"/>
                <a:cs typeface="Tahoma"/>
              </a:rPr>
              <a:t>been</a:t>
            </a:r>
            <a:r>
              <a:rPr sz="2325" kern="0" spc="-53" dirty="0">
                <a:solidFill>
                  <a:sysClr val="windowText" lastClr="000000"/>
                </a:solidFill>
                <a:latin typeface="Tahoma"/>
                <a:cs typeface="Tahoma"/>
              </a:rPr>
              <a:t> </a:t>
            </a:r>
            <a:r>
              <a:rPr sz="2325" kern="0" spc="-95" dirty="0">
                <a:solidFill>
                  <a:sysClr val="windowText" lastClr="000000"/>
                </a:solidFill>
                <a:latin typeface="Tahoma"/>
                <a:cs typeface="Tahoma"/>
              </a:rPr>
              <a:t>provided</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74"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crowd</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median,,</a:t>
            </a:r>
            <a:endParaRPr sz="2325" kern="0">
              <a:solidFill>
                <a:sysClr val="windowText" lastClr="000000"/>
              </a:solidFill>
              <a:latin typeface="Tahoma"/>
              <a:cs typeface="Tahoma"/>
            </a:endParaRPr>
          </a:p>
          <a:p>
            <a:pPr marL="373096" defTabSz="1932584">
              <a:spcBef>
                <a:spcPts val="412"/>
              </a:spcBef>
            </a:pPr>
            <a:r>
              <a:rPr sz="3487" i="1" kern="0" baseline="7575" dirty="0">
                <a:solidFill>
                  <a:sysClr val="windowText" lastClr="000000"/>
                </a:solidFill>
                <a:latin typeface="Arial"/>
                <a:cs typeface="Arial"/>
              </a:rPr>
              <a:t>H</a:t>
            </a:r>
            <a:r>
              <a:rPr sz="1691" kern="0" dirty="0">
                <a:solidFill>
                  <a:sysClr val="windowText" lastClr="000000"/>
                </a:solidFill>
                <a:latin typeface="Tahoma"/>
                <a:cs typeface="Tahoma"/>
              </a:rPr>
              <a:t>01</a:t>
            </a:r>
            <a:r>
              <a:rPr sz="1691" kern="0" spc="95" dirty="0">
                <a:solidFill>
                  <a:sysClr val="windowText" lastClr="000000"/>
                </a:solidFill>
                <a:latin typeface="Tahoma"/>
                <a:cs typeface="Tahoma"/>
              </a:rPr>
              <a:t> </a:t>
            </a:r>
            <a:r>
              <a:rPr sz="3487" kern="0" spc="-285" baseline="7575" dirty="0">
                <a:solidFill>
                  <a:sysClr val="windowText" lastClr="000000"/>
                </a:solidFill>
                <a:latin typeface="Tahoma"/>
                <a:cs typeface="Tahoma"/>
              </a:rPr>
              <a:t>:</a:t>
            </a:r>
            <a:r>
              <a:rPr sz="3487" kern="0" spc="-127" baseline="7575" dirty="0">
                <a:solidFill>
                  <a:sysClr val="windowText" lastClr="000000"/>
                </a:solidFill>
                <a:latin typeface="Tahoma"/>
                <a:cs typeface="Tahoma"/>
              </a:rPr>
              <a:t> </a:t>
            </a:r>
            <a:r>
              <a:rPr sz="3487" i="1" kern="0" spc="-63" baseline="7575" dirty="0">
                <a:solidFill>
                  <a:sysClr val="windowText" lastClr="000000"/>
                </a:solidFill>
                <a:latin typeface="Verdana"/>
                <a:cs typeface="Verdana"/>
              </a:rPr>
              <a:t>µ</a:t>
            </a:r>
            <a:r>
              <a:rPr sz="1691" i="1" kern="0" spc="-42" dirty="0">
                <a:solidFill>
                  <a:sysClr val="windowText" lastClr="000000"/>
                </a:solidFill>
                <a:latin typeface="Trebuchet MS"/>
                <a:cs typeface="Trebuchet MS"/>
              </a:rPr>
              <a:t>pre</a:t>
            </a:r>
            <a:r>
              <a:rPr sz="1691" i="1" kern="0" spc="285" dirty="0">
                <a:solidFill>
                  <a:sysClr val="windowText" lastClr="000000"/>
                </a:solidFill>
                <a:latin typeface="Trebuchet MS"/>
                <a:cs typeface="Trebuchet MS"/>
              </a:rPr>
              <a:t> </a:t>
            </a:r>
            <a:r>
              <a:rPr sz="3487" kern="0" baseline="7575" dirty="0">
                <a:solidFill>
                  <a:sysClr val="windowText" lastClr="000000"/>
                </a:solidFill>
                <a:latin typeface="Tahoma"/>
                <a:cs typeface="Tahoma"/>
              </a:rPr>
              <a:t>=</a:t>
            </a:r>
            <a:r>
              <a:rPr sz="3487" kern="0" spc="-205" baseline="7575" dirty="0">
                <a:solidFill>
                  <a:sysClr val="windowText" lastClr="000000"/>
                </a:solidFill>
                <a:latin typeface="Tahoma"/>
                <a:cs typeface="Tahoma"/>
              </a:rPr>
              <a:t> </a:t>
            </a:r>
            <a:r>
              <a:rPr sz="3487" i="1" kern="0" spc="-78" baseline="7575" dirty="0">
                <a:solidFill>
                  <a:sysClr val="windowText" lastClr="000000"/>
                </a:solidFill>
                <a:latin typeface="Verdana"/>
                <a:cs typeface="Verdana"/>
              </a:rPr>
              <a:t>µ</a:t>
            </a:r>
            <a:r>
              <a:rPr sz="1691" i="1" kern="0" spc="-53" dirty="0">
                <a:solidFill>
                  <a:sysClr val="windowText" lastClr="000000"/>
                </a:solidFill>
                <a:latin typeface="Trebuchet MS"/>
                <a:cs typeface="Trebuchet MS"/>
              </a:rPr>
              <a:t>post</a:t>
            </a:r>
            <a:r>
              <a:rPr sz="1691" i="1" kern="0" spc="-285" dirty="0">
                <a:solidFill>
                  <a:sysClr val="windowText" lastClr="000000"/>
                </a:solidFill>
                <a:latin typeface="Trebuchet MS"/>
                <a:cs typeface="Trebuchet MS"/>
              </a:rPr>
              <a:t> </a:t>
            </a:r>
            <a:r>
              <a:rPr sz="3487" kern="0" spc="-159" baseline="7575" dirty="0">
                <a:solidFill>
                  <a:sysClr val="windowText" lastClr="000000"/>
                </a:solidFill>
                <a:latin typeface="Tahoma"/>
                <a:cs typeface="Tahoma"/>
              </a:rPr>
              <a:t>.</a:t>
            </a:r>
            <a:endParaRPr sz="3487" kern="0" baseline="7575">
              <a:solidFill>
                <a:sysClr val="windowText" lastClr="000000"/>
              </a:solidFill>
              <a:latin typeface="Tahoma"/>
              <a:cs typeface="Tahoma"/>
            </a:endParaRPr>
          </a:p>
          <a:p>
            <a:pPr marL="369070" marR="866977" indent="-289888" defTabSz="1932584">
              <a:lnSpc>
                <a:spcPct val="102600"/>
              </a:lnSpc>
              <a:spcBef>
                <a:spcPts val="296"/>
              </a:spcBef>
              <a:buClr>
                <a:srgbClr val="0C264C"/>
              </a:buClr>
              <a:buFont typeface="Georgia"/>
              <a:buChar char="•"/>
              <a:tabLst>
                <a:tab pos="373096" algn="l"/>
              </a:tabLst>
            </a:pPr>
            <a:r>
              <a:rPr sz="2325" b="1" kern="0" dirty="0">
                <a:solidFill>
                  <a:sysClr val="windowText" lastClr="000000"/>
                </a:solidFill>
                <a:latin typeface="Arial"/>
                <a:cs typeface="Arial"/>
              </a:rPr>
              <a:t>Null</a:t>
            </a:r>
            <a:r>
              <a:rPr sz="2325" b="1" kern="0" spc="74" dirty="0">
                <a:solidFill>
                  <a:sysClr val="windowText" lastClr="000000"/>
                </a:solidFill>
                <a:latin typeface="Arial"/>
                <a:cs typeface="Arial"/>
              </a:rPr>
              <a:t> </a:t>
            </a:r>
            <a:r>
              <a:rPr sz="2325" b="1" kern="0" spc="-116" dirty="0">
                <a:solidFill>
                  <a:sysClr val="windowText" lastClr="000000"/>
                </a:solidFill>
                <a:latin typeface="Arial"/>
                <a:cs typeface="Arial"/>
              </a:rPr>
              <a:t>hypothesis</a:t>
            </a:r>
            <a:r>
              <a:rPr sz="2325" b="1" kern="0" spc="85" dirty="0">
                <a:solidFill>
                  <a:sysClr val="windowText" lastClr="000000"/>
                </a:solidFill>
                <a:latin typeface="Arial"/>
                <a:cs typeface="Arial"/>
              </a:rPr>
              <a:t> </a:t>
            </a:r>
            <a:r>
              <a:rPr sz="2325" b="1" kern="0" dirty="0">
                <a:solidFill>
                  <a:sysClr val="windowText" lastClr="000000"/>
                </a:solidFill>
                <a:latin typeface="Arial"/>
                <a:cs typeface="Arial"/>
              </a:rPr>
              <a:t>2,</a:t>
            </a:r>
            <a:r>
              <a:rPr sz="2325" b="1" kern="0" spc="74" dirty="0">
                <a:solidFill>
                  <a:sysClr val="windowText" lastClr="000000"/>
                </a:solidFill>
                <a:latin typeface="Arial"/>
                <a:cs typeface="Arial"/>
              </a:rPr>
              <a:t> </a:t>
            </a:r>
            <a:r>
              <a:rPr sz="2325" b="1" kern="0" spc="-53" dirty="0">
                <a:solidFill>
                  <a:sysClr val="windowText" lastClr="000000"/>
                </a:solidFill>
                <a:latin typeface="Arial"/>
                <a:cs typeface="Arial"/>
              </a:rPr>
              <a:t>Study</a:t>
            </a:r>
            <a:r>
              <a:rPr sz="2325" b="1" kern="0" spc="74" dirty="0">
                <a:solidFill>
                  <a:sysClr val="windowText" lastClr="000000"/>
                </a:solidFill>
                <a:latin typeface="Arial"/>
                <a:cs typeface="Arial"/>
              </a:rPr>
              <a:t> </a:t>
            </a:r>
            <a:r>
              <a:rPr sz="2325" b="1" kern="0" dirty="0">
                <a:solidFill>
                  <a:sysClr val="windowText" lastClr="000000"/>
                </a:solidFill>
                <a:latin typeface="Arial"/>
                <a:cs typeface="Arial"/>
              </a:rPr>
              <a:t>2:</a:t>
            </a:r>
            <a:r>
              <a:rPr sz="2325" b="1" kern="0" spc="211" dirty="0">
                <a:solidFill>
                  <a:sysClr val="windowText" lastClr="000000"/>
                </a:solidFill>
                <a:latin typeface="Arial"/>
                <a:cs typeface="Arial"/>
              </a:rPr>
              <a:t> </a:t>
            </a:r>
            <a:r>
              <a:rPr sz="2325" kern="0" dirty="0">
                <a:solidFill>
                  <a:sysClr val="windowText" lastClr="000000"/>
                </a:solidFill>
                <a:latin typeface="Tahoma"/>
                <a:cs typeface="Tahoma"/>
              </a:rPr>
              <a:t>The</a:t>
            </a:r>
            <a:r>
              <a:rPr sz="2325" kern="0" spc="-63" dirty="0">
                <a:solidFill>
                  <a:sysClr val="windowText" lastClr="000000"/>
                </a:solidFill>
                <a:latin typeface="Tahoma"/>
                <a:cs typeface="Tahoma"/>
              </a:rPr>
              <a:t> </a:t>
            </a:r>
            <a:r>
              <a:rPr sz="2325" kern="0" spc="-53" dirty="0">
                <a:solidFill>
                  <a:sysClr val="windowText" lastClr="000000"/>
                </a:solidFill>
                <a:latin typeface="Tahoma"/>
                <a:cs typeface="Tahoma"/>
              </a:rPr>
              <a:t>size</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prediction </a:t>
            </a:r>
            <a:r>
              <a:rPr sz="2325" kern="0" spc="-63" dirty="0">
                <a:solidFill>
                  <a:sysClr val="windowText" lastClr="000000"/>
                </a:solidFill>
                <a:latin typeface="Tahoma"/>
                <a:cs typeface="Tahoma"/>
              </a:rPr>
              <a:t>intervals</a:t>
            </a:r>
            <a:r>
              <a:rPr sz="2325" kern="0" spc="-74" dirty="0">
                <a:solidFill>
                  <a:sysClr val="windowText" lastClr="000000"/>
                </a:solidFill>
                <a:latin typeface="Tahoma"/>
                <a:cs typeface="Tahoma"/>
              </a:rPr>
              <a:t> </a:t>
            </a:r>
            <a:r>
              <a:rPr sz="2325" kern="0" spc="-116" dirty="0">
                <a:solidFill>
                  <a:sysClr val="windowText" lastClr="000000"/>
                </a:solidFill>
                <a:latin typeface="Tahoma"/>
                <a:cs typeface="Tahoma"/>
              </a:rPr>
              <a:t>does</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not</a:t>
            </a:r>
            <a:r>
              <a:rPr sz="2325" kern="0" spc="-74" dirty="0">
                <a:solidFill>
                  <a:sysClr val="windowText" lastClr="000000"/>
                </a:solidFill>
                <a:latin typeface="Tahoma"/>
                <a:cs typeface="Tahoma"/>
              </a:rPr>
              <a:t> </a:t>
            </a:r>
            <a:r>
              <a:rPr sz="2325" kern="0" spc="-63" dirty="0">
                <a:solidFill>
                  <a:sysClr val="windowText" lastClr="000000"/>
                </a:solidFill>
                <a:latin typeface="Tahoma"/>
                <a:cs typeface="Tahoma"/>
              </a:rPr>
              <a:t>become 	</a:t>
            </a:r>
            <a:r>
              <a:rPr sz="2325" kern="0" spc="-127" dirty="0">
                <a:solidFill>
                  <a:sysClr val="windowText" lastClr="000000"/>
                </a:solidFill>
                <a:latin typeface="Tahoma"/>
                <a:cs typeface="Tahoma"/>
              </a:rPr>
              <a:t>narrower</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after</a:t>
            </a:r>
            <a:r>
              <a:rPr sz="2325" kern="0" spc="-74" dirty="0">
                <a:solidFill>
                  <a:sysClr val="windowText" lastClr="000000"/>
                </a:solidFill>
                <a:latin typeface="Tahoma"/>
                <a:cs typeface="Tahoma"/>
              </a:rPr>
              <a:t> </a:t>
            </a:r>
            <a:r>
              <a:rPr sz="2325" kern="0" spc="-106" dirty="0">
                <a:solidFill>
                  <a:sysClr val="windowText" lastClr="000000"/>
                </a:solidFill>
                <a:latin typeface="Tahoma"/>
                <a:cs typeface="Tahoma"/>
              </a:rPr>
              <a:t>exposure</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to</a:t>
            </a:r>
            <a:r>
              <a:rPr sz="2325" kern="0" spc="-21" dirty="0">
                <a:solidFill>
                  <a:sysClr val="windowText" lastClr="000000"/>
                </a:solidFill>
                <a:latin typeface="Tahoma"/>
                <a:cs typeface="Tahoma"/>
              </a:rPr>
              <a:t> the </a:t>
            </a:r>
            <a:r>
              <a:rPr sz="2325" kern="0" spc="-85" dirty="0">
                <a:solidFill>
                  <a:sysClr val="windowText" lastClr="000000"/>
                </a:solidFill>
                <a:latin typeface="Tahoma"/>
                <a:cs typeface="Tahoma"/>
              </a:rPr>
              <a:t>human</a:t>
            </a:r>
            <a:r>
              <a:rPr sz="2325" kern="0" spc="-11" dirty="0">
                <a:solidFill>
                  <a:sysClr val="windowText" lastClr="000000"/>
                </a:solidFill>
                <a:latin typeface="Tahoma"/>
                <a:cs typeface="Tahoma"/>
              </a:rPr>
              <a:t> </a:t>
            </a:r>
            <a:r>
              <a:rPr sz="2325" kern="0" spc="-106" dirty="0">
                <a:solidFill>
                  <a:sysClr val="windowText" lastClr="000000"/>
                </a:solidFill>
                <a:latin typeface="Tahoma"/>
                <a:cs typeface="Tahoma"/>
              </a:rPr>
              <a:t>crowd</a:t>
            </a:r>
            <a:r>
              <a:rPr sz="2325" kern="0" spc="-21" dirty="0">
                <a:solidFill>
                  <a:sysClr val="windowText" lastClr="000000"/>
                </a:solidFill>
                <a:latin typeface="Tahoma"/>
                <a:cs typeface="Tahoma"/>
              </a:rPr>
              <a:t> </a:t>
            </a:r>
            <a:r>
              <a:rPr sz="2325" kern="0" spc="-95" dirty="0">
                <a:solidFill>
                  <a:sysClr val="windowText" lastClr="000000"/>
                </a:solidFill>
                <a:latin typeface="Tahoma"/>
                <a:cs typeface="Tahoma"/>
              </a:rPr>
              <a:t>median,</a:t>
            </a:r>
            <a:r>
              <a:rPr sz="2325" kern="0" spc="-32" dirty="0">
                <a:solidFill>
                  <a:sysClr val="windowText" lastClr="000000"/>
                </a:solidFill>
                <a:latin typeface="Tahoma"/>
                <a:cs typeface="Tahoma"/>
              </a:rPr>
              <a:t> </a:t>
            </a:r>
            <a:r>
              <a:rPr sz="2325" i="1" kern="0" dirty="0">
                <a:solidFill>
                  <a:sysClr val="windowText" lastClr="000000"/>
                </a:solidFill>
                <a:latin typeface="Arial"/>
                <a:cs typeface="Arial"/>
              </a:rPr>
              <a:t>H</a:t>
            </a:r>
            <a:r>
              <a:rPr sz="2536" kern="0" baseline="-10416" dirty="0">
                <a:solidFill>
                  <a:sysClr val="windowText" lastClr="000000"/>
                </a:solidFill>
                <a:latin typeface="Tahoma"/>
                <a:cs typeface="Tahoma"/>
              </a:rPr>
              <a:t>02</a:t>
            </a:r>
            <a:r>
              <a:rPr sz="2536" kern="0" spc="237" baseline="-10416" dirty="0">
                <a:solidFill>
                  <a:sysClr val="windowText" lastClr="000000"/>
                </a:solidFill>
                <a:latin typeface="Tahoma"/>
                <a:cs typeface="Tahoma"/>
              </a:rPr>
              <a:t> </a:t>
            </a:r>
            <a:r>
              <a:rPr sz="2325" kern="0" spc="-190" dirty="0">
                <a:solidFill>
                  <a:sysClr val="windowText" lastClr="000000"/>
                </a:solidFill>
                <a:latin typeface="Tahoma"/>
                <a:cs typeface="Tahoma"/>
              </a:rPr>
              <a:t>:</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a:t>
            </a:r>
            <a:r>
              <a:rPr sz="2536" i="1" kern="0" baseline="-10416" dirty="0">
                <a:solidFill>
                  <a:sysClr val="windowText" lastClr="000000"/>
                </a:solidFill>
                <a:latin typeface="Trebuchet MS"/>
                <a:cs typeface="Trebuchet MS"/>
              </a:rPr>
              <a:t>range</a:t>
            </a:r>
            <a:r>
              <a:rPr sz="2536" i="1" kern="0" spc="412" baseline="-10416" dirty="0">
                <a:solidFill>
                  <a:sysClr val="windowText" lastClr="000000"/>
                </a:solidFill>
                <a:latin typeface="Trebuchet MS"/>
                <a:cs typeface="Trebuchet MS"/>
              </a:rPr>
              <a:t> </a:t>
            </a:r>
            <a:r>
              <a:rPr sz="2325" i="1" kern="0" spc="-127" dirty="0">
                <a:solidFill>
                  <a:sysClr val="windowText" lastClr="000000"/>
                </a:solidFill>
                <a:latin typeface="Verdana"/>
                <a:cs typeface="Verdana"/>
              </a:rPr>
              <a:t>&gt;</a:t>
            </a:r>
            <a:r>
              <a:rPr sz="2325" i="1" kern="0" spc="-180" dirty="0">
                <a:solidFill>
                  <a:sysClr val="windowText" lastClr="000000"/>
                </a:solidFill>
                <a:latin typeface="Verdana"/>
                <a:cs typeface="Verdana"/>
              </a:rPr>
              <a:t> </a:t>
            </a:r>
            <a:r>
              <a:rPr sz="2325" kern="0" spc="-53" dirty="0">
                <a:solidFill>
                  <a:sysClr val="windowText" lastClr="000000"/>
                </a:solidFill>
                <a:latin typeface="Tahoma"/>
                <a:cs typeface="Tahoma"/>
              </a:rPr>
              <a:t>0.</a:t>
            </a:r>
            <a:endParaRPr sz="2325" kern="0">
              <a:solidFill>
                <a:sysClr val="windowText" lastClr="000000"/>
              </a:solidFill>
              <a:latin typeface="Tahoma"/>
              <a:cs typeface="Tahoma"/>
            </a:endParaRPr>
          </a:p>
          <a:p>
            <a:pPr marL="369070" marR="689825" indent="-289888" defTabSz="1932584">
              <a:lnSpc>
                <a:spcPct val="102600"/>
              </a:lnSpc>
              <a:spcBef>
                <a:spcPts val="634"/>
              </a:spcBef>
              <a:buClr>
                <a:srgbClr val="0C264C"/>
              </a:buClr>
              <a:buFont typeface="Georgia"/>
              <a:buChar char="•"/>
              <a:tabLst>
                <a:tab pos="373096" algn="l"/>
              </a:tabLst>
            </a:pPr>
            <a:r>
              <a:rPr sz="2325" b="1" kern="0" dirty="0">
                <a:solidFill>
                  <a:sysClr val="windowText" lastClr="000000"/>
                </a:solidFill>
                <a:latin typeface="Arial"/>
                <a:cs typeface="Arial"/>
              </a:rPr>
              <a:t>Null</a:t>
            </a:r>
            <a:r>
              <a:rPr sz="2325" b="1" kern="0" spc="95" dirty="0">
                <a:solidFill>
                  <a:sysClr val="windowText" lastClr="000000"/>
                </a:solidFill>
                <a:latin typeface="Arial"/>
                <a:cs typeface="Arial"/>
              </a:rPr>
              <a:t> </a:t>
            </a:r>
            <a:r>
              <a:rPr sz="2325" b="1" kern="0" spc="-116" dirty="0">
                <a:solidFill>
                  <a:sysClr val="windowText" lastClr="000000"/>
                </a:solidFill>
                <a:latin typeface="Arial"/>
                <a:cs typeface="Arial"/>
              </a:rPr>
              <a:t>hypothesis</a:t>
            </a:r>
            <a:r>
              <a:rPr sz="2325" b="1" kern="0" spc="106" dirty="0">
                <a:solidFill>
                  <a:sysClr val="windowText" lastClr="000000"/>
                </a:solidFill>
                <a:latin typeface="Arial"/>
                <a:cs typeface="Arial"/>
              </a:rPr>
              <a:t> </a:t>
            </a:r>
            <a:r>
              <a:rPr sz="2325" b="1" kern="0" dirty="0">
                <a:solidFill>
                  <a:sysClr val="windowText" lastClr="000000"/>
                </a:solidFill>
                <a:latin typeface="Arial"/>
                <a:cs typeface="Arial"/>
              </a:rPr>
              <a:t>3,</a:t>
            </a:r>
            <a:r>
              <a:rPr sz="2325" b="1" kern="0" spc="95" dirty="0">
                <a:solidFill>
                  <a:sysClr val="windowText" lastClr="000000"/>
                </a:solidFill>
                <a:latin typeface="Arial"/>
                <a:cs typeface="Arial"/>
              </a:rPr>
              <a:t> </a:t>
            </a:r>
            <a:r>
              <a:rPr sz="2325" b="1" kern="0" spc="-53" dirty="0">
                <a:solidFill>
                  <a:sysClr val="windowText" lastClr="000000"/>
                </a:solidFill>
                <a:latin typeface="Arial"/>
                <a:cs typeface="Arial"/>
              </a:rPr>
              <a:t>Study</a:t>
            </a:r>
            <a:r>
              <a:rPr sz="2325" b="1" kern="0" spc="85" dirty="0">
                <a:solidFill>
                  <a:sysClr val="windowText" lastClr="000000"/>
                </a:solidFill>
                <a:latin typeface="Arial"/>
                <a:cs typeface="Arial"/>
              </a:rPr>
              <a:t> </a:t>
            </a:r>
            <a:r>
              <a:rPr sz="2325" b="1" kern="0" dirty="0">
                <a:solidFill>
                  <a:sysClr val="windowText" lastClr="000000"/>
                </a:solidFill>
                <a:latin typeface="Arial"/>
                <a:cs typeface="Arial"/>
              </a:rPr>
              <a:t>2:</a:t>
            </a:r>
            <a:r>
              <a:rPr sz="2325" b="1" kern="0" spc="241" dirty="0">
                <a:solidFill>
                  <a:sysClr val="windowText" lastClr="000000"/>
                </a:solidFill>
                <a:latin typeface="Arial"/>
                <a:cs typeface="Arial"/>
              </a:rPr>
              <a:t> </a:t>
            </a:r>
            <a:r>
              <a:rPr sz="2325" kern="0" dirty="0">
                <a:solidFill>
                  <a:sysClr val="windowText" lastClr="000000"/>
                </a:solidFill>
                <a:latin typeface="Tahoma"/>
                <a:cs typeface="Tahoma"/>
              </a:rPr>
              <a:t>The</a:t>
            </a:r>
            <a:r>
              <a:rPr sz="2325" kern="0" spc="-53" dirty="0">
                <a:solidFill>
                  <a:sysClr val="windowText" lastClr="000000"/>
                </a:solidFill>
                <a:latin typeface="Tahoma"/>
                <a:cs typeface="Tahoma"/>
              </a:rPr>
              <a:t> </a:t>
            </a:r>
            <a:r>
              <a:rPr sz="2325" kern="0" spc="-85" dirty="0">
                <a:solidFill>
                  <a:sysClr val="windowText" lastClr="000000"/>
                </a:solidFill>
                <a:latin typeface="Tahoma"/>
                <a:cs typeface="Tahoma"/>
              </a:rPr>
              <a:t>magnitude</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53"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forecast</a:t>
            </a:r>
            <a:r>
              <a:rPr sz="2325" kern="0" spc="-42" dirty="0">
                <a:solidFill>
                  <a:sysClr val="windowText" lastClr="000000"/>
                </a:solidFill>
                <a:latin typeface="Tahoma"/>
                <a:cs typeface="Tahoma"/>
              </a:rPr>
              <a:t> </a:t>
            </a:r>
            <a:r>
              <a:rPr sz="2325" kern="0" spc="-85" dirty="0">
                <a:solidFill>
                  <a:sysClr val="windowText" lastClr="000000"/>
                </a:solidFill>
                <a:latin typeface="Tahoma"/>
                <a:cs typeface="Tahoma"/>
              </a:rPr>
              <a:t>adjustments</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63" dirty="0">
                <a:solidFill>
                  <a:sysClr val="windowText" lastClr="000000"/>
                </a:solidFill>
                <a:latin typeface="Tahoma"/>
                <a:cs typeface="Tahoma"/>
              </a:rPr>
              <a:t> </a:t>
            </a:r>
            <a:r>
              <a:rPr sz="2325" kern="0" spc="-53" dirty="0">
                <a:solidFill>
                  <a:sysClr val="windowText" lastClr="000000"/>
                </a:solidFill>
                <a:latin typeface="Tahoma"/>
                <a:cs typeface="Tahoma"/>
              </a:rPr>
              <a:t>not 	</a:t>
            </a:r>
            <a:r>
              <a:rPr sz="2325" kern="0" spc="-85" dirty="0">
                <a:solidFill>
                  <a:sysClr val="windowText" lastClr="000000"/>
                </a:solidFill>
                <a:latin typeface="Tahoma"/>
                <a:cs typeface="Tahoma"/>
              </a:rPr>
              <a:t>correlated</a:t>
            </a:r>
            <a:r>
              <a:rPr sz="2325" kern="0" spc="-106" dirty="0">
                <a:solidFill>
                  <a:sysClr val="windowText" lastClr="000000"/>
                </a:solidFill>
                <a:latin typeface="Tahoma"/>
                <a:cs typeface="Tahoma"/>
              </a:rPr>
              <a:t> </a:t>
            </a:r>
            <a:r>
              <a:rPr sz="2325" kern="0" dirty="0">
                <a:solidFill>
                  <a:sysClr val="windowText" lastClr="000000"/>
                </a:solidFill>
                <a:latin typeface="Tahoma"/>
                <a:cs typeface="Tahoma"/>
              </a:rPr>
              <a:t>with</a:t>
            </a:r>
            <a:r>
              <a:rPr sz="2325" kern="0" spc="-116"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106" dirty="0">
                <a:solidFill>
                  <a:sysClr val="windowText" lastClr="000000"/>
                </a:solidFill>
                <a:latin typeface="Tahoma"/>
                <a:cs typeface="Tahoma"/>
              </a:rPr>
              <a:t> </a:t>
            </a:r>
            <a:r>
              <a:rPr sz="2325" kern="0" dirty="0">
                <a:solidFill>
                  <a:sysClr val="windowText" lastClr="000000"/>
                </a:solidFill>
                <a:latin typeface="Tahoma"/>
                <a:cs typeface="Tahoma"/>
              </a:rPr>
              <a:t>initial</a:t>
            </a:r>
            <a:r>
              <a:rPr sz="2325" kern="0" spc="-95" dirty="0">
                <a:solidFill>
                  <a:sysClr val="windowText" lastClr="000000"/>
                </a:solidFill>
                <a:latin typeface="Tahoma"/>
                <a:cs typeface="Tahoma"/>
              </a:rPr>
              <a:t> </a:t>
            </a:r>
            <a:r>
              <a:rPr sz="2325" kern="0" spc="-63" dirty="0">
                <a:solidFill>
                  <a:sysClr val="windowText" lastClr="000000"/>
                </a:solidFill>
                <a:latin typeface="Tahoma"/>
                <a:cs typeface="Tahoma"/>
              </a:rPr>
              <a:t>deviation</a:t>
            </a:r>
            <a:r>
              <a:rPr sz="2325" kern="0" spc="-95"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106" dirty="0">
                <a:solidFill>
                  <a:sysClr val="windowText" lastClr="000000"/>
                </a:solidFill>
                <a:latin typeface="Tahoma"/>
                <a:cs typeface="Tahoma"/>
              </a:rPr>
              <a:t> </a:t>
            </a:r>
            <a:r>
              <a:rPr sz="2325" kern="0" spc="-21" dirty="0">
                <a:solidFill>
                  <a:sysClr val="windowText" lastClr="000000"/>
                </a:solidFill>
                <a:latin typeface="Tahoma"/>
                <a:cs typeface="Tahoma"/>
              </a:rPr>
              <a:t>their</a:t>
            </a:r>
            <a:r>
              <a:rPr sz="2325" kern="0" spc="-95" dirty="0">
                <a:solidFill>
                  <a:sysClr val="windowText" lastClr="000000"/>
                </a:solidFill>
                <a:latin typeface="Tahoma"/>
                <a:cs typeface="Tahoma"/>
              </a:rPr>
              <a:t> forecasts</a:t>
            </a:r>
            <a:r>
              <a:rPr sz="2325" kern="0" spc="-85" dirty="0">
                <a:solidFill>
                  <a:sysClr val="windowText" lastClr="000000"/>
                </a:solidFill>
                <a:latin typeface="Tahoma"/>
                <a:cs typeface="Tahoma"/>
              </a:rPr>
              <a:t> </a:t>
            </a:r>
            <a:r>
              <a:rPr sz="2325" kern="0" spc="-42" dirty="0">
                <a:solidFill>
                  <a:sysClr val="windowText" lastClr="000000"/>
                </a:solidFill>
                <a:latin typeface="Tahoma"/>
                <a:cs typeface="Tahoma"/>
              </a:rPr>
              <a:t>from</a:t>
            </a:r>
            <a:r>
              <a:rPr sz="2325" kern="0" spc="-106"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95"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95" dirty="0">
                <a:solidFill>
                  <a:sysClr val="windowText" lastClr="000000"/>
                </a:solidFill>
                <a:latin typeface="Tahoma"/>
                <a:cs typeface="Tahoma"/>
              </a:rPr>
              <a:t> crowd </a:t>
            </a:r>
            <a:r>
              <a:rPr sz="2325" kern="0" spc="-85" dirty="0">
                <a:solidFill>
                  <a:sysClr val="windowText" lastClr="000000"/>
                </a:solidFill>
                <a:latin typeface="Tahoma"/>
                <a:cs typeface="Tahoma"/>
              </a:rPr>
              <a:t>median, 	</a:t>
            </a:r>
            <a:r>
              <a:rPr sz="2325" i="1" kern="0" dirty="0">
                <a:solidFill>
                  <a:sysClr val="windowText" lastClr="000000"/>
                </a:solidFill>
                <a:latin typeface="Arial"/>
                <a:cs typeface="Arial"/>
              </a:rPr>
              <a:t>H</a:t>
            </a:r>
            <a:r>
              <a:rPr sz="2536" kern="0" baseline="-10416" dirty="0">
                <a:solidFill>
                  <a:sysClr val="windowText" lastClr="000000"/>
                </a:solidFill>
                <a:latin typeface="Tahoma"/>
                <a:cs typeface="Tahoma"/>
              </a:rPr>
              <a:t>03</a:t>
            </a:r>
            <a:r>
              <a:rPr sz="2536" kern="0" spc="268" baseline="-10416" dirty="0">
                <a:solidFill>
                  <a:sysClr val="windowText" lastClr="000000"/>
                </a:solidFill>
                <a:latin typeface="Tahoma"/>
                <a:cs typeface="Tahoma"/>
              </a:rPr>
              <a:t> </a:t>
            </a:r>
            <a:r>
              <a:rPr sz="2325" kern="0" spc="-190" dirty="0">
                <a:solidFill>
                  <a:sysClr val="windowText" lastClr="000000"/>
                </a:solidFill>
                <a:latin typeface="Tahoma"/>
                <a:cs typeface="Tahoma"/>
              </a:rPr>
              <a:t>:</a:t>
            </a:r>
            <a:r>
              <a:rPr sz="2325" kern="0" spc="-85" dirty="0">
                <a:solidFill>
                  <a:sysClr val="windowText" lastClr="000000"/>
                </a:solidFill>
                <a:latin typeface="Tahoma"/>
                <a:cs typeface="Tahoma"/>
              </a:rPr>
              <a:t> </a:t>
            </a:r>
            <a:r>
              <a:rPr sz="2325" i="1" kern="0" spc="-275" dirty="0">
                <a:solidFill>
                  <a:sysClr val="windowText" lastClr="000000"/>
                </a:solidFill>
                <a:latin typeface="Verdana"/>
                <a:cs typeface="Verdana"/>
              </a:rPr>
              <a:t>ρ</a:t>
            </a:r>
            <a:r>
              <a:rPr sz="2325" i="1" kern="0" spc="-180" dirty="0">
                <a:solidFill>
                  <a:sysClr val="windowText" lastClr="000000"/>
                </a:solidFill>
                <a:latin typeface="Verdana"/>
                <a:cs typeface="Verdana"/>
              </a:rPr>
              <a:t> </a:t>
            </a:r>
            <a:r>
              <a:rPr sz="2325" kern="0" dirty="0">
                <a:solidFill>
                  <a:sysClr val="windowText" lastClr="000000"/>
                </a:solidFill>
                <a:latin typeface="Tahoma"/>
                <a:cs typeface="Tahoma"/>
              </a:rPr>
              <a:t>=</a:t>
            </a:r>
            <a:r>
              <a:rPr sz="2325" kern="0" spc="-95" dirty="0">
                <a:solidFill>
                  <a:sysClr val="windowText" lastClr="000000"/>
                </a:solidFill>
                <a:latin typeface="Tahoma"/>
                <a:cs typeface="Tahoma"/>
              </a:rPr>
              <a:t> </a:t>
            </a:r>
            <a:r>
              <a:rPr sz="2325" kern="0" spc="-53" dirty="0">
                <a:solidFill>
                  <a:sysClr val="windowText" lastClr="000000"/>
                </a:solidFill>
                <a:latin typeface="Tahoma"/>
                <a:cs typeface="Tahoma"/>
              </a:rPr>
              <a:t>0.</a:t>
            </a:r>
            <a:endParaRPr sz="2325" kern="0">
              <a:solidFill>
                <a:sysClr val="windowText" lastClr="000000"/>
              </a:solidFill>
              <a:latin typeface="Tahoma"/>
              <a:cs typeface="Tahoma"/>
            </a:endParaRPr>
          </a:p>
        </p:txBody>
      </p:sp>
    </p:spTree>
  </p:cSld>
  <p:clrMapOvr>
    <a:masterClrMapping/>
  </p:clrMapOvr>
  <p:transition>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Study</a:t>
            </a:r>
            <a:r>
              <a:rPr spc="-148" dirty="0"/>
              <a:t> </a:t>
            </a:r>
            <a:r>
              <a:rPr spc="-42" dirty="0"/>
              <a:t>2:</a:t>
            </a:r>
            <a:r>
              <a:rPr spc="-74" dirty="0"/>
              <a:t> </a:t>
            </a:r>
            <a:r>
              <a:rPr spc="-159" dirty="0"/>
              <a:t>Methodology</a:t>
            </a:r>
          </a:p>
        </p:txBody>
      </p:sp>
      <p:sp>
        <p:nvSpPr>
          <p:cNvPr id="4" name="object 4"/>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113</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
        <p:nvSpPr>
          <p:cNvPr id="3" name="object 3"/>
          <p:cNvSpPr txBox="1"/>
          <p:nvPr/>
        </p:nvSpPr>
        <p:spPr>
          <a:xfrm>
            <a:off x="508085" y="1598675"/>
            <a:ext cx="11457289" cy="3976826"/>
          </a:xfrm>
          <a:prstGeom prst="rect">
            <a:avLst/>
          </a:prstGeom>
        </p:spPr>
        <p:txBody>
          <a:bodyPr vert="horz" wrap="square" lIns="0" tIns="14763" rIns="0" bIns="0" rtlCol="0">
            <a:spAutoFit/>
          </a:bodyPr>
          <a:lstStyle/>
          <a:p>
            <a:pPr marL="369070" marR="1273627" indent="-289888" defTabSz="1932584">
              <a:lnSpc>
                <a:spcPct val="102600"/>
              </a:lnSpc>
              <a:spcBef>
                <a:spcPts val="116"/>
              </a:spcBef>
              <a:buClr>
                <a:srgbClr val="0C264C"/>
              </a:buClr>
              <a:buFont typeface="Georgia"/>
              <a:buChar char="•"/>
              <a:tabLst>
                <a:tab pos="373096" algn="l"/>
              </a:tabLst>
            </a:pPr>
            <a:r>
              <a:rPr sz="2325" b="1" kern="0" dirty="0">
                <a:solidFill>
                  <a:sysClr val="windowText" lastClr="000000"/>
                </a:solidFill>
                <a:latin typeface="Arial"/>
                <a:cs typeface="Arial"/>
              </a:rPr>
              <a:t>Step</a:t>
            </a:r>
            <a:r>
              <a:rPr sz="2325" b="1" kern="0" spc="137" dirty="0">
                <a:solidFill>
                  <a:sysClr val="windowText" lastClr="000000"/>
                </a:solidFill>
                <a:latin typeface="Arial"/>
                <a:cs typeface="Arial"/>
              </a:rPr>
              <a:t> </a:t>
            </a:r>
            <a:r>
              <a:rPr sz="2325" b="1" kern="0" dirty="0">
                <a:solidFill>
                  <a:sysClr val="windowText" lastClr="000000"/>
                </a:solidFill>
                <a:latin typeface="Arial"/>
                <a:cs typeface="Arial"/>
              </a:rPr>
              <a:t>1:</a:t>
            </a:r>
            <a:r>
              <a:rPr sz="2325" b="1" kern="0" spc="391" dirty="0">
                <a:solidFill>
                  <a:sysClr val="windowText" lastClr="000000"/>
                </a:solidFill>
                <a:latin typeface="Arial"/>
                <a:cs typeface="Arial"/>
              </a:rPr>
              <a:t> </a:t>
            </a:r>
            <a:r>
              <a:rPr sz="2325" b="1" kern="0" dirty="0">
                <a:solidFill>
                  <a:sysClr val="windowText" lastClr="000000"/>
                </a:solidFill>
                <a:latin typeface="Arial"/>
                <a:cs typeface="Arial"/>
              </a:rPr>
              <a:t>Initial</a:t>
            </a:r>
            <a:r>
              <a:rPr sz="2325" b="1" kern="0" spc="148" dirty="0">
                <a:solidFill>
                  <a:sysClr val="windowText" lastClr="000000"/>
                </a:solidFill>
                <a:latin typeface="Arial"/>
                <a:cs typeface="Arial"/>
              </a:rPr>
              <a:t> </a:t>
            </a:r>
            <a:r>
              <a:rPr sz="2325" b="1" kern="0" dirty="0">
                <a:solidFill>
                  <a:sysClr val="windowText" lastClr="000000"/>
                </a:solidFill>
                <a:latin typeface="Arial"/>
                <a:cs typeface="Arial"/>
              </a:rPr>
              <a:t>LLM</a:t>
            </a:r>
            <a:r>
              <a:rPr sz="2325" b="1" kern="0" spc="148" dirty="0">
                <a:solidFill>
                  <a:sysClr val="windowText" lastClr="000000"/>
                </a:solidFill>
                <a:latin typeface="Arial"/>
                <a:cs typeface="Arial"/>
              </a:rPr>
              <a:t> </a:t>
            </a:r>
            <a:r>
              <a:rPr sz="2325" b="1" kern="0" spc="-137" dirty="0">
                <a:solidFill>
                  <a:sysClr val="windowText" lastClr="000000"/>
                </a:solidFill>
                <a:latin typeface="Arial"/>
                <a:cs typeface="Arial"/>
              </a:rPr>
              <a:t>Forecasts</a:t>
            </a:r>
            <a:r>
              <a:rPr sz="2325" b="1" kern="0" spc="74"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Two</a:t>
            </a:r>
            <a:r>
              <a:rPr sz="2325" kern="0" spc="-11" dirty="0">
                <a:solidFill>
                  <a:sysClr val="windowText" lastClr="000000"/>
                </a:solidFill>
                <a:latin typeface="Tahoma"/>
                <a:cs typeface="Tahoma"/>
              </a:rPr>
              <a:t> </a:t>
            </a:r>
            <a:r>
              <a:rPr sz="2325" kern="0" spc="-53" dirty="0">
                <a:solidFill>
                  <a:sysClr val="windowText" lastClr="000000"/>
                </a:solidFill>
                <a:latin typeface="Tahoma"/>
                <a:cs typeface="Tahoma"/>
              </a:rPr>
              <a:t>frontier</a:t>
            </a:r>
            <a:r>
              <a:rPr sz="2325" kern="0" spc="-11" dirty="0">
                <a:solidFill>
                  <a:sysClr val="windowText" lastClr="000000"/>
                </a:solidFill>
                <a:latin typeface="Tahoma"/>
                <a:cs typeface="Tahoma"/>
              </a:rPr>
              <a:t> </a:t>
            </a:r>
            <a:r>
              <a:rPr sz="2325" kern="0" dirty="0">
                <a:solidFill>
                  <a:sysClr val="windowText" lastClr="000000"/>
                </a:solidFill>
                <a:latin typeface="Tahoma"/>
                <a:cs typeface="Tahoma"/>
              </a:rPr>
              <a:t>LLMs</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(GPT-4 </a:t>
            </a:r>
            <a:r>
              <a:rPr sz="2325" kern="0" spc="-74" dirty="0">
                <a:solidFill>
                  <a:sysClr val="windowText" lastClr="000000"/>
                </a:solidFill>
                <a:latin typeface="Tahoma"/>
                <a:cs typeface="Tahoma"/>
              </a:rPr>
              <a:t>and</a:t>
            </a:r>
            <a:r>
              <a:rPr sz="2325" kern="0" spc="-11" dirty="0">
                <a:solidFill>
                  <a:sysClr val="windowText" lastClr="000000"/>
                </a:solidFill>
                <a:latin typeface="Tahoma"/>
                <a:cs typeface="Tahoma"/>
              </a:rPr>
              <a:t> </a:t>
            </a:r>
            <a:r>
              <a:rPr sz="2325" kern="0" spc="-53" dirty="0">
                <a:solidFill>
                  <a:sysClr val="windowText" lastClr="000000"/>
                </a:solidFill>
                <a:latin typeface="Tahoma"/>
                <a:cs typeface="Tahoma"/>
              </a:rPr>
              <a:t>Claude</a:t>
            </a:r>
            <a:r>
              <a:rPr sz="2325" kern="0" dirty="0">
                <a:solidFill>
                  <a:sysClr val="windowText" lastClr="000000"/>
                </a:solidFill>
                <a:latin typeface="Tahoma"/>
                <a:cs typeface="Tahoma"/>
              </a:rPr>
              <a:t> </a:t>
            </a:r>
            <a:r>
              <a:rPr sz="2325" kern="0" spc="-53" dirty="0">
                <a:solidFill>
                  <a:sysClr val="windowText" lastClr="000000"/>
                </a:solidFill>
                <a:latin typeface="Tahoma"/>
                <a:cs typeface="Tahoma"/>
              </a:rPr>
              <a:t>2) 	</a:t>
            </a:r>
            <a:r>
              <a:rPr sz="2325" kern="0" spc="-95" dirty="0">
                <a:solidFill>
                  <a:sysClr val="windowText" lastClr="000000"/>
                </a:solidFill>
                <a:latin typeface="Tahoma"/>
                <a:cs typeface="Tahoma"/>
              </a:rPr>
              <a:t>independently</a:t>
            </a:r>
            <a:r>
              <a:rPr sz="2325" kern="0" spc="-53" dirty="0">
                <a:solidFill>
                  <a:sysClr val="windowText" lastClr="000000"/>
                </a:solidFill>
                <a:latin typeface="Tahoma"/>
                <a:cs typeface="Tahoma"/>
              </a:rPr>
              <a:t> </a:t>
            </a:r>
            <a:r>
              <a:rPr sz="2325" kern="0" spc="-116" dirty="0">
                <a:solidFill>
                  <a:sysClr val="windowText" lastClr="000000"/>
                </a:solidFill>
                <a:latin typeface="Tahoma"/>
                <a:cs typeface="Tahoma"/>
              </a:rPr>
              <a:t>generate</a:t>
            </a:r>
            <a:r>
              <a:rPr sz="2325" kern="0" spc="-53" dirty="0">
                <a:solidFill>
                  <a:sysClr val="windowText" lastClr="000000"/>
                </a:solidFill>
                <a:latin typeface="Tahoma"/>
                <a:cs typeface="Tahoma"/>
              </a:rPr>
              <a:t> </a:t>
            </a:r>
            <a:r>
              <a:rPr sz="2325" kern="0" spc="-63" dirty="0">
                <a:solidFill>
                  <a:sysClr val="windowText" lastClr="000000"/>
                </a:solidFill>
                <a:latin typeface="Tahoma"/>
                <a:cs typeface="Tahoma"/>
              </a:rPr>
              <a:t>probabilistic</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forecasts</a:t>
            </a:r>
            <a:r>
              <a:rPr sz="2325" kern="0" spc="-53" dirty="0">
                <a:solidFill>
                  <a:sysClr val="windowText" lastClr="000000"/>
                </a:solidFill>
                <a:latin typeface="Tahoma"/>
                <a:cs typeface="Tahoma"/>
              </a:rPr>
              <a:t> </a:t>
            </a:r>
            <a:r>
              <a:rPr sz="2325" kern="0" spc="-42" dirty="0">
                <a:solidFill>
                  <a:sysClr val="windowText" lastClr="000000"/>
                </a:solidFill>
                <a:latin typeface="Tahoma"/>
                <a:cs typeface="Tahoma"/>
              </a:rPr>
              <a:t>for 31</a:t>
            </a:r>
            <a:r>
              <a:rPr sz="2325" kern="0" spc="-53" dirty="0">
                <a:solidFill>
                  <a:sysClr val="windowText" lastClr="000000"/>
                </a:solidFill>
                <a:latin typeface="Tahoma"/>
                <a:cs typeface="Tahoma"/>
              </a:rPr>
              <a:t> </a:t>
            </a:r>
            <a:r>
              <a:rPr sz="2325" kern="0" spc="-63" dirty="0">
                <a:solidFill>
                  <a:sysClr val="windowText" lastClr="000000"/>
                </a:solidFill>
                <a:latin typeface="Tahoma"/>
                <a:cs typeface="Tahoma"/>
              </a:rPr>
              <a:t>binary</a:t>
            </a:r>
            <a:r>
              <a:rPr sz="2325" kern="0" spc="-42" dirty="0">
                <a:solidFill>
                  <a:sysClr val="windowText" lastClr="000000"/>
                </a:solidFill>
                <a:latin typeface="Tahoma"/>
                <a:cs typeface="Tahoma"/>
              </a:rPr>
              <a:t> </a:t>
            </a:r>
            <a:r>
              <a:rPr sz="2325" kern="0" spc="-63" dirty="0">
                <a:solidFill>
                  <a:sysClr val="windowText" lastClr="000000"/>
                </a:solidFill>
                <a:latin typeface="Tahoma"/>
                <a:cs typeface="Tahoma"/>
              </a:rPr>
              <a:t>prediction</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questions.</a:t>
            </a:r>
            <a:endParaRPr sz="2325" kern="0">
              <a:solidFill>
                <a:sysClr val="windowText" lastClr="000000"/>
              </a:solidFill>
              <a:latin typeface="Tahoma"/>
              <a:cs typeface="Tahoma"/>
            </a:endParaRPr>
          </a:p>
          <a:p>
            <a:pPr marL="369070" marR="334176" indent="-289888" defTabSz="1932584">
              <a:lnSpc>
                <a:spcPct val="102600"/>
              </a:lnSpc>
              <a:spcBef>
                <a:spcPts val="634"/>
              </a:spcBef>
              <a:buClr>
                <a:srgbClr val="0C264C"/>
              </a:buClr>
              <a:buFont typeface="Georgia"/>
              <a:buChar char="•"/>
              <a:tabLst>
                <a:tab pos="373096" algn="l"/>
              </a:tabLst>
            </a:pPr>
            <a:r>
              <a:rPr sz="2325" b="1" kern="0" dirty="0">
                <a:solidFill>
                  <a:sysClr val="windowText" lastClr="000000"/>
                </a:solidFill>
                <a:latin typeface="Arial"/>
                <a:cs typeface="Arial"/>
              </a:rPr>
              <a:t>Step</a:t>
            </a:r>
            <a:r>
              <a:rPr sz="2325" b="1" kern="0" spc="21" dirty="0">
                <a:solidFill>
                  <a:sysClr val="windowText" lastClr="000000"/>
                </a:solidFill>
                <a:latin typeface="Arial"/>
                <a:cs typeface="Arial"/>
              </a:rPr>
              <a:t> </a:t>
            </a:r>
            <a:r>
              <a:rPr sz="2325" b="1" kern="0" dirty="0">
                <a:solidFill>
                  <a:sysClr val="windowText" lastClr="000000"/>
                </a:solidFill>
                <a:latin typeface="Arial"/>
                <a:cs typeface="Arial"/>
              </a:rPr>
              <a:t>2:</a:t>
            </a:r>
            <a:r>
              <a:rPr sz="2325" b="1" kern="0" spc="285" dirty="0">
                <a:solidFill>
                  <a:sysClr val="windowText" lastClr="000000"/>
                </a:solidFill>
                <a:latin typeface="Arial"/>
                <a:cs typeface="Arial"/>
              </a:rPr>
              <a:t> </a:t>
            </a:r>
            <a:r>
              <a:rPr sz="2325" b="1" kern="0" spc="-21" dirty="0">
                <a:solidFill>
                  <a:sysClr val="windowText" lastClr="000000"/>
                </a:solidFill>
                <a:latin typeface="Arial"/>
                <a:cs typeface="Arial"/>
              </a:rPr>
              <a:t>Human</a:t>
            </a:r>
            <a:r>
              <a:rPr sz="2325" b="1" kern="0" spc="53" dirty="0">
                <a:solidFill>
                  <a:sysClr val="windowText" lastClr="000000"/>
                </a:solidFill>
                <a:latin typeface="Arial"/>
                <a:cs typeface="Arial"/>
              </a:rPr>
              <a:t> </a:t>
            </a:r>
            <a:r>
              <a:rPr sz="2325" b="1" kern="0" spc="-127" dirty="0">
                <a:solidFill>
                  <a:sysClr val="windowText" lastClr="000000"/>
                </a:solidFill>
                <a:latin typeface="Arial"/>
                <a:cs typeface="Arial"/>
              </a:rPr>
              <a:t>Forecasts</a:t>
            </a:r>
            <a:r>
              <a:rPr sz="2325" b="1" kern="0" spc="63" dirty="0">
                <a:solidFill>
                  <a:sysClr val="windowText" lastClr="000000"/>
                </a:solidFill>
                <a:latin typeface="Arial"/>
                <a:cs typeface="Arial"/>
              </a:rPr>
              <a:t> </a:t>
            </a:r>
            <a:r>
              <a:rPr sz="2325" b="1" kern="0" dirty="0">
                <a:solidFill>
                  <a:sysClr val="windowText" lastClr="000000"/>
                </a:solidFill>
                <a:latin typeface="Arial"/>
                <a:cs typeface="Arial"/>
              </a:rPr>
              <a:t>Input </a:t>
            </a:r>
            <a:r>
              <a:rPr sz="2325" kern="0" dirty="0">
                <a:solidFill>
                  <a:sysClr val="windowText" lastClr="000000"/>
                </a:solidFill>
                <a:latin typeface="Tahoma"/>
                <a:cs typeface="Tahoma"/>
              </a:rPr>
              <a:t>–</a:t>
            </a:r>
            <a:r>
              <a:rPr sz="2325" kern="0" spc="-95" dirty="0">
                <a:solidFill>
                  <a:sysClr val="windowText" lastClr="000000"/>
                </a:solidFill>
                <a:latin typeface="Tahoma"/>
                <a:cs typeface="Tahoma"/>
              </a:rPr>
              <a:t> </a:t>
            </a:r>
            <a:r>
              <a:rPr sz="2325" kern="0" dirty="0">
                <a:solidFill>
                  <a:sysClr val="windowText" lastClr="000000"/>
                </a:solidFill>
                <a:latin typeface="Tahoma"/>
                <a:cs typeface="Tahoma"/>
              </a:rPr>
              <a:t>The</a:t>
            </a:r>
            <a:r>
              <a:rPr sz="2325" kern="0" spc="-85" dirty="0">
                <a:solidFill>
                  <a:sysClr val="windowText" lastClr="000000"/>
                </a:solidFill>
                <a:latin typeface="Tahoma"/>
                <a:cs typeface="Tahoma"/>
              </a:rPr>
              <a:t> </a:t>
            </a:r>
            <a:r>
              <a:rPr sz="2325" kern="0" spc="-95" dirty="0">
                <a:solidFill>
                  <a:sysClr val="windowText" lastClr="000000"/>
                </a:solidFill>
                <a:latin typeface="Tahoma"/>
                <a:cs typeface="Tahoma"/>
              </a:rPr>
              <a:t>median </a:t>
            </a:r>
            <a:r>
              <a:rPr sz="2325" kern="0" spc="-85" dirty="0">
                <a:solidFill>
                  <a:sysClr val="windowText" lastClr="000000"/>
                </a:solidFill>
                <a:latin typeface="Tahoma"/>
                <a:cs typeface="Tahoma"/>
              </a:rPr>
              <a:t>forecast </a:t>
            </a:r>
            <a:r>
              <a:rPr sz="2325" kern="0" spc="-53" dirty="0">
                <a:solidFill>
                  <a:sysClr val="windowText" lastClr="000000"/>
                </a:solidFill>
                <a:latin typeface="Tahoma"/>
                <a:cs typeface="Tahoma"/>
              </a:rPr>
              <a:t>from</a:t>
            </a:r>
            <a:r>
              <a:rPr sz="2325" kern="0" spc="-85" dirty="0">
                <a:solidFill>
                  <a:sysClr val="windowText" lastClr="000000"/>
                </a:solidFill>
                <a:latin typeface="Tahoma"/>
                <a:cs typeface="Tahoma"/>
              </a:rPr>
              <a:t> </a:t>
            </a:r>
            <a:r>
              <a:rPr sz="2325" kern="0" spc="-95" dirty="0">
                <a:solidFill>
                  <a:sysClr val="windowText" lastClr="000000"/>
                </a:solidFill>
                <a:latin typeface="Tahoma"/>
                <a:cs typeface="Tahoma"/>
              </a:rPr>
              <a:t>925</a:t>
            </a:r>
            <a:r>
              <a:rPr sz="2325" kern="0" spc="-85" dirty="0">
                <a:solidFill>
                  <a:sysClr val="windowText" lastClr="000000"/>
                </a:solidFill>
                <a:latin typeface="Tahoma"/>
                <a:cs typeface="Tahoma"/>
              </a:rPr>
              <a:t> human </a:t>
            </a:r>
            <a:r>
              <a:rPr sz="2325" kern="0" spc="-42" dirty="0">
                <a:solidFill>
                  <a:sysClr val="windowText" lastClr="000000"/>
                </a:solidFill>
                <a:latin typeface="Tahoma"/>
                <a:cs typeface="Tahoma"/>
              </a:rPr>
              <a:t>participants 	</a:t>
            </a:r>
            <a:r>
              <a:rPr sz="2325" kern="0" spc="-21" dirty="0">
                <a:solidFill>
                  <a:sysClr val="windowText" lastClr="000000"/>
                </a:solidFill>
                <a:latin typeface="Tahoma"/>
                <a:cs typeface="Tahoma"/>
              </a:rPr>
              <a:t>on</a:t>
            </a:r>
            <a:r>
              <a:rPr sz="2325" kern="0" spc="-53" dirty="0">
                <a:solidFill>
                  <a:sysClr val="windowText" lastClr="000000"/>
                </a:solidFill>
                <a:latin typeface="Tahoma"/>
                <a:cs typeface="Tahoma"/>
              </a:rPr>
              <a:t> </a:t>
            </a:r>
            <a:r>
              <a:rPr sz="2325" kern="0" spc="-42" dirty="0">
                <a:solidFill>
                  <a:sysClr val="windowText" lastClr="000000"/>
                </a:solidFill>
                <a:latin typeface="Tahoma"/>
                <a:cs typeface="Tahoma"/>
              </a:rPr>
              <a:t>Metaculus </a:t>
            </a:r>
            <a:r>
              <a:rPr sz="2325" kern="0" dirty="0">
                <a:solidFill>
                  <a:sysClr val="windowText" lastClr="000000"/>
                </a:solidFill>
                <a:latin typeface="Tahoma"/>
                <a:cs typeface="Tahoma"/>
              </a:rPr>
              <a:t>is</a:t>
            </a:r>
            <a:r>
              <a:rPr sz="2325" kern="0" spc="-53" dirty="0">
                <a:solidFill>
                  <a:sysClr val="windowText" lastClr="000000"/>
                </a:solidFill>
                <a:latin typeface="Tahoma"/>
                <a:cs typeface="Tahoma"/>
              </a:rPr>
              <a:t> </a:t>
            </a:r>
            <a:r>
              <a:rPr sz="2325" kern="0" spc="-127" dirty="0">
                <a:solidFill>
                  <a:sysClr val="windowText" lastClr="000000"/>
                </a:solidFill>
                <a:latin typeface="Tahoma"/>
                <a:cs typeface="Tahoma"/>
              </a:rPr>
              <a:t>recorded</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and</a:t>
            </a:r>
            <a:r>
              <a:rPr sz="2325" kern="0" spc="-53" dirty="0">
                <a:solidFill>
                  <a:sysClr val="windowText" lastClr="000000"/>
                </a:solidFill>
                <a:latin typeface="Tahoma"/>
                <a:cs typeface="Tahoma"/>
              </a:rPr>
              <a:t> </a:t>
            </a:r>
            <a:r>
              <a:rPr sz="2325" kern="0" spc="-95" dirty="0">
                <a:solidFill>
                  <a:sysClr val="windowText" lastClr="000000"/>
                </a:solidFill>
                <a:latin typeface="Tahoma"/>
                <a:cs typeface="Tahoma"/>
              </a:rPr>
              <a:t>provided</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to</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LLMs.</a:t>
            </a:r>
            <a:endParaRPr sz="2325" kern="0">
              <a:solidFill>
                <a:sysClr val="windowText" lastClr="000000"/>
              </a:solidFill>
              <a:latin typeface="Tahoma"/>
              <a:cs typeface="Tahoma"/>
            </a:endParaRPr>
          </a:p>
          <a:p>
            <a:pPr marL="369070" marR="738140" indent="-289888" defTabSz="1932584">
              <a:lnSpc>
                <a:spcPct val="102699"/>
              </a:lnSpc>
              <a:spcBef>
                <a:spcPts val="634"/>
              </a:spcBef>
              <a:buClr>
                <a:srgbClr val="0C264C"/>
              </a:buClr>
              <a:buFont typeface="Georgia"/>
              <a:buChar char="•"/>
              <a:tabLst>
                <a:tab pos="373096" algn="l"/>
              </a:tabLst>
            </a:pPr>
            <a:r>
              <a:rPr sz="2325" b="1" kern="0" dirty="0">
                <a:solidFill>
                  <a:sysClr val="windowText" lastClr="000000"/>
                </a:solidFill>
                <a:latin typeface="Arial"/>
                <a:cs typeface="Arial"/>
              </a:rPr>
              <a:t>Step</a:t>
            </a:r>
            <a:r>
              <a:rPr sz="2325" b="1" kern="0" spc="95" dirty="0">
                <a:solidFill>
                  <a:sysClr val="windowText" lastClr="000000"/>
                </a:solidFill>
                <a:latin typeface="Arial"/>
                <a:cs typeface="Arial"/>
              </a:rPr>
              <a:t> </a:t>
            </a:r>
            <a:r>
              <a:rPr sz="2325" b="1" kern="0" dirty="0">
                <a:solidFill>
                  <a:sysClr val="windowText" lastClr="000000"/>
                </a:solidFill>
                <a:latin typeface="Arial"/>
                <a:cs typeface="Arial"/>
              </a:rPr>
              <a:t>3:</a:t>
            </a:r>
            <a:r>
              <a:rPr sz="2325" b="1" kern="0" spc="349" dirty="0">
                <a:solidFill>
                  <a:sysClr val="windowText" lastClr="000000"/>
                </a:solidFill>
                <a:latin typeface="Arial"/>
                <a:cs typeface="Arial"/>
              </a:rPr>
              <a:t> </a:t>
            </a:r>
            <a:r>
              <a:rPr sz="2325" b="1" kern="0" dirty="0">
                <a:solidFill>
                  <a:sysClr val="windowText" lastClr="000000"/>
                </a:solidFill>
                <a:latin typeface="Arial"/>
                <a:cs typeface="Arial"/>
              </a:rPr>
              <a:t>LLM</a:t>
            </a:r>
            <a:r>
              <a:rPr sz="2325" b="1" kern="0" spc="106" dirty="0">
                <a:solidFill>
                  <a:sysClr val="windowText" lastClr="000000"/>
                </a:solidFill>
                <a:latin typeface="Arial"/>
                <a:cs typeface="Arial"/>
              </a:rPr>
              <a:t> </a:t>
            </a:r>
            <a:r>
              <a:rPr sz="2325" b="1" kern="0" spc="-95" dirty="0">
                <a:solidFill>
                  <a:sysClr val="windowText" lastClr="000000"/>
                </a:solidFill>
                <a:latin typeface="Arial"/>
                <a:cs typeface="Arial"/>
              </a:rPr>
              <a:t>Forecast</a:t>
            </a:r>
            <a:r>
              <a:rPr sz="2325" b="1" kern="0" spc="116" dirty="0">
                <a:solidFill>
                  <a:sysClr val="windowText" lastClr="000000"/>
                </a:solidFill>
                <a:latin typeface="Arial"/>
                <a:cs typeface="Arial"/>
              </a:rPr>
              <a:t> </a:t>
            </a:r>
            <a:r>
              <a:rPr sz="2325" b="1" kern="0" spc="-53" dirty="0">
                <a:solidFill>
                  <a:sysClr val="windowText" lastClr="000000"/>
                </a:solidFill>
                <a:latin typeface="Arial"/>
                <a:cs typeface="Arial"/>
              </a:rPr>
              <a:t>Adjustment</a:t>
            </a:r>
            <a:r>
              <a:rPr sz="2325" b="1" kern="0" spc="32"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GPT-4</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and</a:t>
            </a:r>
            <a:r>
              <a:rPr sz="2325" kern="0" spc="-42" dirty="0">
                <a:solidFill>
                  <a:sysClr val="windowText" lastClr="000000"/>
                </a:solidFill>
                <a:latin typeface="Tahoma"/>
                <a:cs typeface="Tahoma"/>
              </a:rPr>
              <a:t> </a:t>
            </a:r>
            <a:r>
              <a:rPr sz="2325" kern="0" spc="-53" dirty="0">
                <a:solidFill>
                  <a:sysClr val="windowText" lastClr="000000"/>
                </a:solidFill>
                <a:latin typeface="Tahoma"/>
                <a:cs typeface="Tahoma"/>
              </a:rPr>
              <a:t>Claude</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2</a:t>
            </a:r>
            <a:r>
              <a:rPr sz="2325" kern="0" spc="-42" dirty="0">
                <a:solidFill>
                  <a:sysClr val="windowText" lastClr="000000"/>
                </a:solidFill>
                <a:latin typeface="Tahoma"/>
                <a:cs typeface="Tahoma"/>
              </a:rPr>
              <a:t> </a:t>
            </a:r>
            <a:r>
              <a:rPr sz="2325" kern="0" spc="-116" dirty="0">
                <a:solidFill>
                  <a:sysClr val="windowText" lastClr="000000"/>
                </a:solidFill>
                <a:latin typeface="Tahoma"/>
                <a:cs typeface="Tahoma"/>
              </a:rPr>
              <a:t>receive</a:t>
            </a:r>
            <a:r>
              <a:rPr sz="2325" kern="0" spc="-42"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42" dirty="0">
                <a:solidFill>
                  <a:sysClr val="windowText" lastClr="000000"/>
                </a:solidFill>
                <a:latin typeface="Tahoma"/>
                <a:cs typeface="Tahoma"/>
              </a:rPr>
              <a:t> median 	</a:t>
            </a:r>
            <a:r>
              <a:rPr sz="2325" kern="0" spc="-95" dirty="0">
                <a:solidFill>
                  <a:sysClr val="windowText" lastClr="000000"/>
                </a:solidFill>
                <a:latin typeface="Tahoma"/>
                <a:cs typeface="Tahoma"/>
              </a:rPr>
              <a:t>forecasts</a:t>
            </a:r>
            <a:r>
              <a:rPr sz="2325" kern="0" spc="-85" dirty="0">
                <a:solidFill>
                  <a:sysClr val="windowText" lastClr="000000"/>
                </a:solidFill>
                <a:latin typeface="Tahoma"/>
                <a:cs typeface="Tahoma"/>
              </a:rPr>
              <a:t> </a:t>
            </a:r>
            <a:r>
              <a:rPr sz="2325" kern="0" spc="-63" dirty="0">
                <a:solidFill>
                  <a:sysClr val="windowText" lastClr="000000"/>
                </a:solidFill>
                <a:latin typeface="Tahoma"/>
                <a:cs typeface="Tahoma"/>
              </a:rPr>
              <a:t>as</a:t>
            </a:r>
            <a:r>
              <a:rPr sz="2325" kern="0" spc="-95" dirty="0">
                <a:solidFill>
                  <a:sysClr val="windowText" lastClr="000000"/>
                </a:solidFill>
                <a:latin typeface="Tahoma"/>
                <a:cs typeface="Tahoma"/>
              </a:rPr>
              <a:t> </a:t>
            </a:r>
            <a:r>
              <a:rPr sz="2325" kern="0" spc="-53" dirty="0">
                <a:solidFill>
                  <a:sysClr val="windowText" lastClr="000000"/>
                </a:solidFill>
                <a:latin typeface="Tahoma"/>
                <a:cs typeface="Tahoma"/>
              </a:rPr>
              <a:t>additional</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input</a:t>
            </a:r>
            <a:r>
              <a:rPr sz="2325" kern="0" spc="-95" dirty="0">
                <a:solidFill>
                  <a:sysClr val="windowText" lastClr="000000"/>
                </a:solidFill>
                <a:latin typeface="Tahoma"/>
                <a:cs typeface="Tahoma"/>
              </a:rPr>
              <a:t> </a:t>
            </a:r>
            <a:r>
              <a:rPr sz="2325" kern="0" spc="-74" dirty="0">
                <a:solidFill>
                  <a:sysClr val="windowText" lastClr="000000"/>
                </a:solidFill>
                <a:latin typeface="Tahoma"/>
                <a:cs typeface="Tahoma"/>
              </a:rPr>
              <a:t>and </a:t>
            </a:r>
            <a:r>
              <a:rPr sz="2325" kern="0" spc="-63" dirty="0">
                <a:solidFill>
                  <a:sysClr val="windowText" lastClr="000000"/>
                </a:solidFill>
                <a:latin typeface="Tahoma"/>
                <a:cs typeface="Tahoma"/>
              </a:rPr>
              <a:t>update</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their</a:t>
            </a:r>
            <a:r>
              <a:rPr sz="2325" kern="0" spc="-85" dirty="0">
                <a:solidFill>
                  <a:sysClr val="windowText" lastClr="000000"/>
                </a:solidFill>
                <a:latin typeface="Tahoma"/>
                <a:cs typeface="Tahoma"/>
              </a:rPr>
              <a:t> </a:t>
            </a:r>
            <a:r>
              <a:rPr sz="2325" kern="0" spc="-63" dirty="0">
                <a:solidFill>
                  <a:sysClr val="windowText" lastClr="000000"/>
                </a:solidFill>
                <a:latin typeface="Tahoma"/>
                <a:cs typeface="Tahoma"/>
              </a:rPr>
              <a:t>probability</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estimates.</a:t>
            </a:r>
            <a:endParaRPr sz="2325" kern="0">
              <a:solidFill>
                <a:sysClr val="windowText" lastClr="000000"/>
              </a:solidFill>
              <a:latin typeface="Tahoma"/>
              <a:cs typeface="Tahoma"/>
            </a:endParaRPr>
          </a:p>
          <a:p>
            <a:pPr marL="369070" marR="64419" indent="-289888" defTabSz="1932584">
              <a:lnSpc>
                <a:spcPct val="102600"/>
              </a:lnSpc>
              <a:spcBef>
                <a:spcPts val="623"/>
              </a:spcBef>
              <a:buClr>
                <a:srgbClr val="0C264C"/>
              </a:buClr>
              <a:buFont typeface="Georgia"/>
              <a:buChar char="•"/>
              <a:tabLst>
                <a:tab pos="373096" algn="l"/>
              </a:tabLst>
            </a:pPr>
            <a:r>
              <a:rPr sz="2325" b="1" kern="0" dirty="0">
                <a:solidFill>
                  <a:sysClr val="windowText" lastClr="000000"/>
                </a:solidFill>
                <a:latin typeface="Arial"/>
                <a:cs typeface="Arial"/>
              </a:rPr>
              <a:t>Step</a:t>
            </a:r>
            <a:r>
              <a:rPr sz="2325" b="1" kern="0" spc="11" dirty="0">
                <a:solidFill>
                  <a:sysClr val="windowText" lastClr="000000"/>
                </a:solidFill>
                <a:latin typeface="Arial"/>
                <a:cs typeface="Arial"/>
              </a:rPr>
              <a:t> </a:t>
            </a:r>
            <a:r>
              <a:rPr sz="2325" b="1" kern="0" dirty="0">
                <a:solidFill>
                  <a:sysClr val="windowText" lastClr="000000"/>
                </a:solidFill>
                <a:latin typeface="Arial"/>
                <a:cs typeface="Arial"/>
              </a:rPr>
              <a:t>4:</a:t>
            </a:r>
            <a:r>
              <a:rPr sz="2325" b="1" kern="0" spc="328" dirty="0">
                <a:solidFill>
                  <a:sysClr val="windowText" lastClr="000000"/>
                </a:solidFill>
                <a:latin typeface="Arial"/>
                <a:cs typeface="Arial"/>
              </a:rPr>
              <a:t> </a:t>
            </a:r>
            <a:r>
              <a:rPr sz="2325" b="1" kern="0" spc="-85" dirty="0">
                <a:solidFill>
                  <a:sysClr val="windowText" lastClr="000000"/>
                </a:solidFill>
                <a:latin typeface="Arial"/>
                <a:cs typeface="Arial"/>
              </a:rPr>
              <a:t>Performance</a:t>
            </a:r>
            <a:r>
              <a:rPr sz="2325" b="1" kern="0" spc="63" dirty="0">
                <a:solidFill>
                  <a:sysClr val="windowText" lastClr="000000"/>
                </a:solidFill>
                <a:latin typeface="Arial"/>
                <a:cs typeface="Arial"/>
              </a:rPr>
              <a:t> </a:t>
            </a:r>
            <a:r>
              <a:rPr sz="2325" b="1" kern="0" spc="-74" dirty="0">
                <a:solidFill>
                  <a:sysClr val="windowText" lastClr="000000"/>
                </a:solidFill>
                <a:latin typeface="Arial"/>
                <a:cs typeface="Arial"/>
              </a:rPr>
              <a:t>Evaluation</a:t>
            </a:r>
            <a:r>
              <a:rPr sz="2325" b="1" kern="0" spc="11"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The</a:t>
            </a:r>
            <a:r>
              <a:rPr sz="2325" kern="0" spc="-85" dirty="0">
                <a:solidFill>
                  <a:sysClr val="windowText" lastClr="000000"/>
                </a:solidFill>
                <a:latin typeface="Tahoma"/>
                <a:cs typeface="Tahoma"/>
              </a:rPr>
              <a:t> accuracy </a:t>
            </a:r>
            <a:r>
              <a:rPr sz="2325" kern="0" dirty="0">
                <a:solidFill>
                  <a:sysClr val="windowText" lastClr="000000"/>
                </a:solidFill>
                <a:latin typeface="Tahoma"/>
                <a:cs typeface="Tahoma"/>
              </a:rPr>
              <a:t>of</a:t>
            </a:r>
            <a:r>
              <a:rPr sz="2325" kern="0" spc="-85"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forecasts</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85" dirty="0">
                <a:solidFill>
                  <a:sysClr val="windowText" lastClr="000000"/>
                </a:solidFill>
                <a:latin typeface="Tahoma"/>
                <a:cs typeface="Tahoma"/>
              </a:rPr>
              <a:t> </a:t>
            </a:r>
            <a:r>
              <a:rPr sz="2325" kern="0" spc="-137" dirty="0">
                <a:solidFill>
                  <a:sysClr val="windowText" lastClr="000000"/>
                </a:solidFill>
                <a:latin typeface="Tahoma"/>
                <a:cs typeface="Tahoma"/>
              </a:rPr>
              <a:t>compared</a:t>
            </a:r>
            <a:r>
              <a:rPr sz="2325" kern="0" spc="-42" dirty="0">
                <a:solidFill>
                  <a:sysClr val="windowText" lastClr="000000"/>
                </a:solidFill>
                <a:latin typeface="Tahoma"/>
                <a:cs typeface="Tahoma"/>
              </a:rPr>
              <a:t> *</a:t>
            </a:r>
            <a:r>
              <a:rPr sz="2325" b="1" kern="0" spc="-42" dirty="0">
                <a:solidFill>
                  <a:sysClr val="windowText" lastClr="000000"/>
                </a:solidFill>
                <a:latin typeface="Arial"/>
                <a:cs typeface="Arial"/>
              </a:rPr>
              <a:t>before 	and</a:t>
            </a:r>
            <a:r>
              <a:rPr sz="2325" b="1" kern="0" spc="63" dirty="0">
                <a:solidFill>
                  <a:sysClr val="windowText" lastClr="000000"/>
                </a:solidFill>
                <a:latin typeface="Arial"/>
                <a:cs typeface="Arial"/>
              </a:rPr>
              <a:t> </a:t>
            </a:r>
            <a:r>
              <a:rPr sz="2325" b="1" kern="0" dirty="0">
                <a:solidFill>
                  <a:sysClr val="windowText" lastClr="000000"/>
                </a:solidFill>
                <a:latin typeface="Arial"/>
                <a:cs typeface="Arial"/>
              </a:rPr>
              <a:t>after</a:t>
            </a:r>
            <a:r>
              <a:rPr sz="2325" b="1" kern="0" spc="32" dirty="0">
                <a:solidFill>
                  <a:sysClr val="windowText" lastClr="000000"/>
                </a:solidFill>
                <a:latin typeface="Arial"/>
                <a:cs typeface="Arial"/>
              </a:rPr>
              <a:t> </a:t>
            </a:r>
            <a:r>
              <a:rPr sz="2325" kern="0" spc="-106" dirty="0">
                <a:solidFill>
                  <a:sysClr val="windowText" lastClr="000000"/>
                </a:solidFill>
                <a:latin typeface="Tahoma"/>
                <a:cs typeface="Tahoma"/>
              </a:rPr>
              <a:t>exposure</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to</a:t>
            </a:r>
            <a:r>
              <a:rPr sz="2325" kern="0" spc="-85" dirty="0">
                <a:solidFill>
                  <a:sysClr val="windowText" lastClr="000000"/>
                </a:solidFill>
                <a:latin typeface="Tahoma"/>
                <a:cs typeface="Tahoma"/>
              </a:rPr>
              <a:t> human</a:t>
            </a:r>
            <a:r>
              <a:rPr sz="2325" kern="0" spc="-74" dirty="0">
                <a:solidFill>
                  <a:sysClr val="windowText" lastClr="000000"/>
                </a:solidFill>
                <a:latin typeface="Tahoma"/>
                <a:cs typeface="Tahoma"/>
              </a:rPr>
              <a:t> predictions</a:t>
            </a:r>
            <a:r>
              <a:rPr sz="2325" kern="0" spc="-85" dirty="0">
                <a:solidFill>
                  <a:sysClr val="windowText" lastClr="000000"/>
                </a:solidFill>
                <a:latin typeface="Tahoma"/>
                <a:cs typeface="Tahoma"/>
              </a:rPr>
              <a:t> using</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Brier</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Scores.</a:t>
            </a:r>
            <a:endParaRPr sz="2325" kern="0">
              <a:solidFill>
                <a:sysClr val="windowText" lastClr="000000"/>
              </a:solidFill>
              <a:latin typeface="Tahoma"/>
              <a:cs typeface="Tahoma"/>
            </a:endParaRPr>
          </a:p>
          <a:p>
            <a:pPr marL="369070" marR="64419" indent="-289888" defTabSz="1932584">
              <a:lnSpc>
                <a:spcPct val="102600"/>
              </a:lnSpc>
              <a:spcBef>
                <a:spcPts val="634"/>
              </a:spcBef>
              <a:buClr>
                <a:srgbClr val="0C264C"/>
              </a:buClr>
              <a:buFont typeface="Georgia"/>
              <a:buChar char="•"/>
              <a:tabLst>
                <a:tab pos="373096" algn="l"/>
              </a:tabLst>
            </a:pPr>
            <a:r>
              <a:rPr sz="2325" b="1" kern="0" dirty="0">
                <a:solidFill>
                  <a:sysClr val="windowText" lastClr="000000"/>
                </a:solidFill>
                <a:latin typeface="Arial"/>
                <a:cs typeface="Arial"/>
              </a:rPr>
              <a:t>Step</a:t>
            </a:r>
            <a:r>
              <a:rPr sz="2325" b="1" kern="0" spc="53" dirty="0">
                <a:solidFill>
                  <a:sysClr val="windowText" lastClr="000000"/>
                </a:solidFill>
                <a:latin typeface="Arial"/>
                <a:cs typeface="Arial"/>
              </a:rPr>
              <a:t> </a:t>
            </a:r>
            <a:r>
              <a:rPr sz="2325" b="1" kern="0" dirty="0">
                <a:solidFill>
                  <a:sysClr val="windowText" lastClr="000000"/>
                </a:solidFill>
                <a:latin typeface="Arial"/>
                <a:cs typeface="Arial"/>
              </a:rPr>
              <a:t>5:</a:t>
            </a:r>
            <a:r>
              <a:rPr sz="2325" b="1" kern="0" spc="328" dirty="0">
                <a:solidFill>
                  <a:sysClr val="windowText" lastClr="000000"/>
                </a:solidFill>
                <a:latin typeface="Arial"/>
                <a:cs typeface="Arial"/>
              </a:rPr>
              <a:t> </a:t>
            </a:r>
            <a:r>
              <a:rPr sz="2325" b="1" kern="0" spc="-63" dirty="0">
                <a:solidFill>
                  <a:sysClr val="windowText" lastClr="000000"/>
                </a:solidFill>
                <a:latin typeface="Arial"/>
                <a:cs typeface="Arial"/>
              </a:rPr>
              <a:t>Bias</a:t>
            </a:r>
            <a:r>
              <a:rPr sz="2325" b="1" kern="0" spc="74" dirty="0">
                <a:solidFill>
                  <a:sysClr val="windowText" lastClr="000000"/>
                </a:solidFill>
                <a:latin typeface="Arial"/>
                <a:cs typeface="Arial"/>
              </a:rPr>
              <a:t> </a:t>
            </a:r>
            <a:r>
              <a:rPr sz="2325" b="1" kern="0" spc="-148" dirty="0">
                <a:solidFill>
                  <a:sysClr val="windowText" lastClr="000000"/>
                </a:solidFill>
                <a:latin typeface="Arial"/>
                <a:cs typeface="Arial"/>
              </a:rPr>
              <a:t>Analysis</a:t>
            </a:r>
            <a:r>
              <a:rPr sz="2325" b="1" kern="0" spc="11"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Analyzing</a:t>
            </a:r>
            <a:r>
              <a:rPr sz="2325" kern="0" spc="-63" dirty="0">
                <a:solidFill>
                  <a:sysClr val="windowText" lastClr="000000"/>
                </a:solidFill>
                <a:latin typeface="Tahoma"/>
                <a:cs typeface="Tahoma"/>
              </a:rPr>
              <a:t> </a:t>
            </a:r>
            <a:r>
              <a:rPr sz="2325" kern="0" spc="-137" dirty="0">
                <a:solidFill>
                  <a:sysClr val="windowText" lastClr="000000"/>
                </a:solidFill>
                <a:latin typeface="Tahoma"/>
                <a:cs typeface="Tahoma"/>
              </a:rPr>
              <a:t>changes</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in</a:t>
            </a:r>
            <a:r>
              <a:rPr sz="2325" kern="0" spc="-74" dirty="0">
                <a:solidFill>
                  <a:sysClr val="windowText" lastClr="000000"/>
                </a:solidFill>
                <a:latin typeface="Tahoma"/>
                <a:cs typeface="Tahoma"/>
              </a:rPr>
              <a:t> </a:t>
            </a:r>
            <a:r>
              <a:rPr sz="2325" kern="0" spc="-106" dirty="0">
                <a:solidFill>
                  <a:sysClr val="windowText" lastClr="000000"/>
                </a:solidFill>
                <a:latin typeface="Tahoma"/>
                <a:cs typeface="Tahoma"/>
              </a:rPr>
              <a:t>overconfidence,</a:t>
            </a:r>
            <a:r>
              <a:rPr sz="2325" kern="0" spc="-63" dirty="0">
                <a:solidFill>
                  <a:sysClr val="windowText" lastClr="000000"/>
                </a:solidFill>
                <a:latin typeface="Tahoma"/>
                <a:cs typeface="Tahoma"/>
              </a:rPr>
              <a:t> </a:t>
            </a:r>
            <a:r>
              <a:rPr sz="2325" kern="0" spc="-53" dirty="0">
                <a:solidFill>
                  <a:sysClr val="windowText" lastClr="000000"/>
                </a:solidFill>
                <a:latin typeface="Tahoma"/>
                <a:cs typeface="Tahoma"/>
              </a:rPr>
              <a:t>calibration,</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and</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prediction 	</a:t>
            </a:r>
            <a:r>
              <a:rPr sz="2325" kern="0" spc="-53" dirty="0">
                <a:solidFill>
                  <a:sysClr val="windowText" lastClr="000000"/>
                </a:solidFill>
                <a:latin typeface="Tahoma"/>
                <a:cs typeface="Tahoma"/>
              </a:rPr>
              <a:t>interval</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narrowing</a:t>
            </a:r>
            <a:r>
              <a:rPr sz="2325" kern="0" spc="-85" dirty="0">
                <a:solidFill>
                  <a:sysClr val="windowText" lastClr="000000"/>
                </a:solidFill>
                <a:latin typeface="Tahoma"/>
                <a:cs typeface="Tahoma"/>
              </a:rPr>
              <a:t> </a:t>
            </a:r>
            <a:r>
              <a:rPr sz="2325" kern="0" spc="-42" dirty="0">
                <a:solidFill>
                  <a:sysClr val="windowText" lastClr="000000"/>
                </a:solidFill>
                <a:latin typeface="Tahoma"/>
                <a:cs typeface="Tahoma"/>
              </a:rPr>
              <a:t>after</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incorporating </a:t>
            </a:r>
            <a:r>
              <a:rPr sz="2325" kern="0" spc="-85" dirty="0">
                <a:solidFill>
                  <a:sysClr val="windowText" lastClr="000000"/>
                </a:solidFill>
                <a:latin typeface="Tahoma"/>
                <a:cs typeface="Tahoma"/>
              </a:rPr>
              <a:t>human</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forecasts.</a:t>
            </a:r>
            <a:endParaRPr sz="2325" kern="0">
              <a:solidFill>
                <a:sysClr val="windowText" lastClr="000000"/>
              </a:solidFill>
              <a:latin typeface="Tahoma"/>
              <a:cs typeface="Tahoma"/>
            </a:endParaRPr>
          </a:p>
        </p:txBody>
      </p:sp>
    </p:spTree>
  </p:cSld>
  <p:clrMapOvr>
    <a:masterClrMapping/>
  </p:clrMapOvr>
  <p:transition>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Study</a:t>
            </a:r>
            <a:r>
              <a:rPr spc="-148" dirty="0"/>
              <a:t> </a:t>
            </a:r>
            <a:r>
              <a:rPr spc="-42" dirty="0"/>
              <a:t>2:</a:t>
            </a:r>
            <a:r>
              <a:rPr spc="-53" dirty="0"/>
              <a:t> Data</a:t>
            </a:r>
            <a:r>
              <a:rPr spc="-232" dirty="0"/>
              <a:t> </a:t>
            </a:r>
            <a:r>
              <a:rPr spc="-116" dirty="0"/>
              <a:t>Collection</a:t>
            </a:r>
          </a:p>
        </p:txBody>
      </p:sp>
      <p:sp>
        <p:nvSpPr>
          <p:cNvPr id="3" name="object 3"/>
          <p:cNvSpPr txBox="1"/>
          <p:nvPr/>
        </p:nvSpPr>
        <p:spPr>
          <a:xfrm>
            <a:off x="508084" y="954077"/>
            <a:ext cx="11289530" cy="2200442"/>
          </a:xfrm>
          <a:prstGeom prst="rect">
            <a:avLst/>
          </a:prstGeom>
        </p:spPr>
        <p:txBody>
          <a:bodyPr vert="horz" wrap="square" lIns="0" tIns="14763" rIns="0" bIns="0" rtlCol="0">
            <a:spAutoFit/>
          </a:bodyPr>
          <a:lstStyle/>
          <a:p>
            <a:pPr marL="369070" marR="71130" indent="-289888" defTabSz="1932584">
              <a:lnSpc>
                <a:spcPct val="102600"/>
              </a:lnSpc>
              <a:spcBef>
                <a:spcPts val="116"/>
              </a:spcBef>
              <a:buClr>
                <a:srgbClr val="0C264C"/>
              </a:buClr>
              <a:buFont typeface="Georgia"/>
              <a:buChar char="•"/>
              <a:tabLst>
                <a:tab pos="373096" algn="l"/>
              </a:tabLst>
            </a:pPr>
            <a:r>
              <a:rPr sz="2325" b="1" kern="0" dirty="0">
                <a:solidFill>
                  <a:sysClr val="windowText" lastClr="000000"/>
                </a:solidFill>
                <a:latin typeface="Arial"/>
                <a:cs typeface="Arial"/>
              </a:rPr>
              <a:t>LLM</a:t>
            </a:r>
            <a:r>
              <a:rPr sz="2325" b="1" kern="0" spc="42" dirty="0">
                <a:solidFill>
                  <a:sysClr val="windowText" lastClr="000000"/>
                </a:solidFill>
                <a:latin typeface="Arial"/>
                <a:cs typeface="Arial"/>
              </a:rPr>
              <a:t> </a:t>
            </a:r>
            <a:r>
              <a:rPr sz="2325" b="1" kern="0" spc="-116" dirty="0">
                <a:solidFill>
                  <a:sysClr val="windowText" lastClr="000000"/>
                </a:solidFill>
                <a:latin typeface="Arial"/>
                <a:cs typeface="Arial"/>
              </a:rPr>
              <a:t>Forecasts:</a:t>
            </a:r>
            <a:r>
              <a:rPr sz="2325" b="1" kern="0" spc="254" dirty="0">
                <a:solidFill>
                  <a:sysClr val="windowText" lastClr="000000"/>
                </a:solidFill>
                <a:latin typeface="Arial"/>
                <a:cs typeface="Arial"/>
              </a:rPr>
              <a:t> </a:t>
            </a:r>
            <a:r>
              <a:rPr sz="2325" kern="0" dirty="0">
                <a:solidFill>
                  <a:sysClr val="windowText" lastClr="000000"/>
                </a:solidFill>
                <a:latin typeface="Tahoma"/>
                <a:cs typeface="Tahoma"/>
              </a:rPr>
              <a:t>Only</a:t>
            </a:r>
            <a:r>
              <a:rPr sz="2325" kern="0" spc="-21" dirty="0">
                <a:solidFill>
                  <a:sysClr val="windowText" lastClr="000000"/>
                </a:solidFill>
                <a:latin typeface="Tahoma"/>
                <a:cs typeface="Tahoma"/>
              </a:rPr>
              <a:t> </a:t>
            </a:r>
            <a:r>
              <a:rPr sz="2325" b="1" kern="0" dirty="0">
                <a:solidFill>
                  <a:sysClr val="windowText" lastClr="000000"/>
                </a:solidFill>
                <a:latin typeface="Arial"/>
                <a:cs typeface="Arial"/>
              </a:rPr>
              <a:t>GPT-4</a:t>
            </a:r>
            <a:r>
              <a:rPr sz="2325" b="1" kern="0" spc="95" dirty="0">
                <a:solidFill>
                  <a:sysClr val="windowText" lastClr="000000"/>
                </a:solidFill>
                <a:latin typeface="Arial"/>
                <a:cs typeface="Arial"/>
              </a:rPr>
              <a:t> </a:t>
            </a:r>
            <a:r>
              <a:rPr sz="2325" b="1" kern="0" spc="-42" dirty="0">
                <a:solidFill>
                  <a:sysClr val="windowText" lastClr="000000"/>
                </a:solidFill>
                <a:latin typeface="Arial"/>
                <a:cs typeface="Arial"/>
              </a:rPr>
              <a:t>and</a:t>
            </a:r>
            <a:r>
              <a:rPr sz="2325" b="1" kern="0" spc="95" dirty="0">
                <a:solidFill>
                  <a:sysClr val="windowText" lastClr="000000"/>
                </a:solidFill>
                <a:latin typeface="Arial"/>
                <a:cs typeface="Arial"/>
              </a:rPr>
              <a:t> </a:t>
            </a:r>
            <a:r>
              <a:rPr sz="2325" b="1" kern="0" spc="-74" dirty="0">
                <a:solidFill>
                  <a:sysClr val="windowText" lastClr="000000"/>
                </a:solidFill>
                <a:latin typeface="Arial"/>
                <a:cs typeface="Arial"/>
              </a:rPr>
              <a:t>Claude</a:t>
            </a:r>
            <a:r>
              <a:rPr sz="2325" b="1" kern="0" spc="95" dirty="0">
                <a:solidFill>
                  <a:sysClr val="windowText" lastClr="000000"/>
                </a:solidFill>
                <a:latin typeface="Arial"/>
                <a:cs typeface="Arial"/>
              </a:rPr>
              <a:t> </a:t>
            </a:r>
            <a:r>
              <a:rPr sz="2325" b="1" kern="0" dirty="0">
                <a:solidFill>
                  <a:sysClr val="windowText" lastClr="000000"/>
                </a:solidFill>
                <a:latin typeface="Arial"/>
                <a:cs typeface="Arial"/>
              </a:rPr>
              <a:t>2</a:t>
            </a:r>
            <a:r>
              <a:rPr sz="2325" b="1" kern="0" spc="42" dirty="0">
                <a:solidFill>
                  <a:sysClr val="windowText" lastClr="000000"/>
                </a:solidFill>
                <a:latin typeface="Arial"/>
                <a:cs typeface="Arial"/>
              </a:rPr>
              <a:t> </a:t>
            </a:r>
            <a:r>
              <a:rPr sz="2325" kern="0" spc="-159" dirty="0">
                <a:solidFill>
                  <a:sysClr val="windowText" lastClr="000000"/>
                </a:solidFill>
                <a:latin typeface="Tahoma"/>
                <a:cs typeface="Tahoma"/>
              </a:rPr>
              <a:t>were</a:t>
            </a:r>
            <a:r>
              <a:rPr sz="2325" kern="0" spc="-32" dirty="0">
                <a:solidFill>
                  <a:sysClr val="windowText" lastClr="000000"/>
                </a:solidFill>
                <a:latin typeface="Tahoma"/>
                <a:cs typeface="Tahoma"/>
              </a:rPr>
              <a:t> </a:t>
            </a:r>
            <a:r>
              <a:rPr sz="2325" kern="0" spc="-74" dirty="0">
                <a:solidFill>
                  <a:sysClr val="windowText" lastClr="000000"/>
                </a:solidFill>
                <a:latin typeface="Tahoma"/>
                <a:cs typeface="Tahoma"/>
              </a:rPr>
              <a:t>used.</a:t>
            </a:r>
            <a:r>
              <a:rPr sz="2325" kern="0" spc="180" dirty="0">
                <a:solidFill>
                  <a:sysClr val="windowText" lastClr="000000"/>
                </a:solidFill>
                <a:latin typeface="Tahoma"/>
                <a:cs typeface="Tahoma"/>
              </a:rPr>
              <a:t> </a:t>
            </a:r>
            <a:r>
              <a:rPr sz="2325" kern="0" dirty="0">
                <a:solidFill>
                  <a:sysClr val="windowText" lastClr="000000"/>
                </a:solidFill>
                <a:latin typeface="Tahoma"/>
                <a:cs typeface="Tahoma"/>
              </a:rPr>
              <a:t>Each</a:t>
            </a:r>
            <a:r>
              <a:rPr sz="2325" kern="0" spc="-53" dirty="0">
                <a:solidFill>
                  <a:sysClr val="windowText" lastClr="000000"/>
                </a:solidFill>
                <a:latin typeface="Tahoma"/>
                <a:cs typeface="Tahoma"/>
              </a:rPr>
              <a:t> </a:t>
            </a:r>
            <a:r>
              <a:rPr sz="2325" kern="0" spc="-74" dirty="0">
                <a:solidFill>
                  <a:sysClr val="windowText" lastClr="000000"/>
                </a:solidFill>
                <a:latin typeface="Tahoma"/>
                <a:cs typeface="Tahoma"/>
              </a:rPr>
              <a:t>model</a:t>
            </a:r>
            <a:r>
              <a:rPr sz="2325" kern="0" spc="-42" dirty="0">
                <a:solidFill>
                  <a:sysClr val="windowText" lastClr="000000"/>
                </a:solidFill>
                <a:latin typeface="Tahoma"/>
                <a:cs typeface="Tahoma"/>
              </a:rPr>
              <a:t> </a:t>
            </a:r>
            <a:r>
              <a:rPr sz="2325" kern="0" spc="-159" dirty="0">
                <a:solidFill>
                  <a:sysClr val="windowText" lastClr="000000"/>
                </a:solidFill>
                <a:latin typeface="Tahoma"/>
                <a:cs typeface="Tahoma"/>
              </a:rPr>
              <a:t>was</a:t>
            </a:r>
            <a:r>
              <a:rPr sz="2325" kern="0" spc="-32" dirty="0">
                <a:solidFill>
                  <a:sysClr val="windowText" lastClr="000000"/>
                </a:solidFill>
                <a:latin typeface="Tahoma"/>
                <a:cs typeface="Tahoma"/>
              </a:rPr>
              <a:t> </a:t>
            </a:r>
            <a:r>
              <a:rPr sz="2325" kern="0" spc="-95" dirty="0">
                <a:solidFill>
                  <a:sysClr val="windowText" lastClr="000000"/>
                </a:solidFill>
                <a:latin typeface="Tahoma"/>
                <a:cs typeface="Tahoma"/>
              </a:rPr>
              <a:t>queried</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three 	</a:t>
            </a:r>
            <a:r>
              <a:rPr sz="2325" kern="0" spc="-53" dirty="0">
                <a:solidFill>
                  <a:sysClr val="windowText" lastClr="000000"/>
                </a:solidFill>
                <a:latin typeface="Tahoma"/>
                <a:cs typeface="Tahoma"/>
              </a:rPr>
              <a:t>times</a:t>
            </a:r>
            <a:r>
              <a:rPr sz="2325" kern="0" spc="-137" dirty="0">
                <a:solidFill>
                  <a:sysClr val="windowText" lastClr="000000"/>
                </a:solidFill>
                <a:latin typeface="Tahoma"/>
                <a:cs typeface="Tahoma"/>
              </a:rPr>
              <a:t> </a:t>
            </a:r>
            <a:r>
              <a:rPr sz="2325" kern="0" spc="-63" dirty="0">
                <a:solidFill>
                  <a:sysClr val="windowText" lastClr="000000"/>
                </a:solidFill>
                <a:latin typeface="Tahoma"/>
                <a:cs typeface="Tahoma"/>
              </a:rPr>
              <a:t>per</a:t>
            </a:r>
            <a:r>
              <a:rPr sz="2325" kern="0" spc="-116" dirty="0">
                <a:solidFill>
                  <a:sysClr val="windowText" lastClr="000000"/>
                </a:solidFill>
                <a:latin typeface="Tahoma"/>
                <a:cs typeface="Tahoma"/>
              </a:rPr>
              <a:t> </a:t>
            </a:r>
            <a:r>
              <a:rPr sz="2325" kern="0" spc="-85" dirty="0">
                <a:solidFill>
                  <a:sysClr val="windowText" lastClr="000000"/>
                </a:solidFill>
                <a:latin typeface="Tahoma"/>
                <a:cs typeface="Tahoma"/>
              </a:rPr>
              <a:t>question,</a:t>
            </a:r>
            <a:r>
              <a:rPr sz="2325" kern="0" spc="-106" dirty="0">
                <a:solidFill>
                  <a:sysClr val="windowText" lastClr="000000"/>
                </a:solidFill>
                <a:latin typeface="Tahoma"/>
                <a:cs typeface="Tahoma"/>
              </a:rPr>
              <a:t> </a:t>
            </a:r>
            <a:r>
              <a:rPr sz="2325" kern="0" spc="-95" dirty="0">
                <a:solidFill>
                  <a:sysClr val="windowText" lastClr="000000"/>
                </a:solidFill>
                <a:latin typeface="Tahoma"/>
                <a:cs typeface="Tahoma"/>
              </a:rPr>
              <a:t>recording</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both</a:t>
            </a:r>
            <a:r>
              <a:rPr sz="2325" kern="0" spc="-169" dirty="0">
                <a:solidFill>
                  <a:sysClr val="windowText" lastClr="000000"/>
                </a:solidFill>
                <a:latin typeface="Tahoma"/>
                <a:cs typeface="Tahoma"/>
              </a:rPr>
              <a:t> </a:t>
            </a:r>
            <a:r>
              <a:rPr sz="2325" b="1" kern="0" dirty="0">
                <a:solidFill>
                  <a:sysClr val="windowText" lastClr="000000"/>
                </a:solidFill>
                <a:latin typeface="Arial"/>
                <a:cs typeface="Arial"/>
              </a:rPr>
              <a:t>initial</a:t>
            </a:r>
            <a:r>
              <a:rPr sz="2325" b="1" kern="0" spc="32" dirty="0">
                <a:solidFill>
                  <a:sysClr val="windowText" lastClr="000000"/>
                </a:solidFill>
                <a:latin typeface="Arial"/>
                <a:cs typeface="Arial"/>
              </a:rPr>
              <a:t> </a:t>
            </a:r>
            <a:r>
              <a:rPr sz="2325" b="1" kern="0" spc="-42" dirty="0">
                <a:solidFill>
                  <a:sysClr val="windowText" lastClr="000000"/>
                </a:solidFill>
                <a:latin typeface="Arial"/>
                <a:cs typeface="Arial"/>
              </a:rPr>
              <a:t>and</a:t>
            </a:r>
            <a:r>
              <a:rPr sz="2325" b="1" kern="0" spc="21" dirty="0">
                <a:solidFill>
                  <a:sysClr val="windowText" lastClr="000000"/>
                </a:solidFill>
                <a:latin typeface="Arial"/>
                <a:cs typeface="Arial"/>
              </a:rPr>
              <a:t> </a:t>
            </a:r>
            <a:r>
              <a:rPr sz="2325" b="1" kern="0" spc="-74" dirty="0">
                <a:solidFill>
                  <a:sysClr val="windowText" lastClr="000000"/>
                </a:solidFill>
                <a:latin typeface="Arial"/>
                <a:cs typeface="Arial"/>
              </a:rPr>
              <a:t>adjusted</a:t>
            </a:r>
            <a:r>
              <a:rPr sz="2325" b="1" kern="0" spc="21" dirty="0">
                <a:solidFill>
                  <a:sysClr val="windowText" lastClr="000000"/>
                </a:solidFill>
                <a:latin typeface="Arial"/>
                <a:cs typeface="Arial"/>
              </a:rPr>
              <a:t> </a:t>
            </a:r>
            <a:r>
              <a:rPr sz="2325" b="1" kern="0" spc="-21" dirty="0">
                <a:solidFill>
                  <a:sysClr val="windowText" lastClr="000000"/>
                </a:solidFill>
                <a:latin typeface="Arial"/>
                <a:cs typeface="Arial"/>
              </a:rPr>
              <a:t>forecasts</a:t>
            </a:r>
            <a:r>
              <a:rPr sz="2325" kern="0" spc="-21" dirty="0">
                <a:solidFill>
                  <a:sysClr val="windowText" lastClr="000000"/>
                </a:solidFill>
                <a:latin typeface="Tahoma"/>
                <a:cs typeface="Tahoma"/>
              </a:rPr>
              <a:t>.</a:t>
            </a:r>
            <a:endParaRPr sz="2325" kern="0">
              <a:solidFill>
                <a:sysClr val="windowText" lastClr="000000"/>
              </a:solidFill>
              <a:latin typeface="Tahoma"/>
              <a:cs typeface="Tahoma"/>
            </a:endParaRPr>
          </a:p>
          <a:p>
            <a:pPr marL="369070" marR="715325" indent="-289888" defTabSz="1932584">
              <a:lnSpc>
                <a:spcPct val="102600"/>
              </a:lnSpc>
              <a:buClr>
                <a:srgbClr val="0C264C"/>
              </a:buClr>
              <a:buFont typeface="Georgia"/>
              <a:buChar char="•"/>
              <a:tabLst>
                <a:tab pos="373096" algn="l"/>
              </a:tabLst>
            </a:pPr>
            <a:r>
              <a:rPr sz="2325" b="1" kern="0" spc="-21" dirty="0">
                <a:solidFill>
                  <a:sysClr val="windowText" lastClr="000000"/>
                </a:solidFill>
                <a:latin typeface="Arial"/>
                <a:cs typeface="Arial"/>
              </a:rPr>
              <a:t>Human</a:t>
            </a:r>
            <a:r>
              <a:rPr sz="2325" b="1" kern="0" spc="42" dirty="0">
                <a:solidFill>
                  <a:sysClr val="windowText" lastClr="000000"/>
                </a:solidFill>
                <a:latin typeface="Arial"/>
                <a:cs typeface="Arial"/>
              </a:rPr>
              <a:t> </a:t>
            </a:r>
            <a:r>
              <a:rPr sz="2325" b="1" kern="0" spc="-116" dirty="0">
                <a:solidFill>
                  <a:sysClr val="windowText" lastClr="000000"/>
                </a:solidFill>
                <a:latin typeface="Arial"/>
                <a:cs typeface="Arial"/>
              </a:rPr>
              <a:t>Forecasts:</a:t>
            </a:r>
            <a:r>
              <a:rPr sz="2325" b="1" kern="0" spc="201" dirty="0">
                <a:solidFill>
                  <a:sysClr val="windowText" lastClr="000000"/>
                </a:solidFill>
                <a:latin typeface="Arial"/>
                <a:cs typeface="Arial"/>
              </a:rPr>
              <a:t> </a:t>
            </a:r>
            <a:r>
              <a:rPr sz="2325" kern="0" spc="-21" dirty="0">
                <a:solidFill>
                  <a:sysClr val="windowText" lastClr="000000"/>
                </a:solidFill>
                <a:latin typeface="Tahoma"/>
                <a:cs typeface="Tahoma"/>
              </a:rPr>
              <a:t>Median</a:t>
            </a:r>
            <a:r>
              <a:rPr sz="2325" kern="0" spc="-74" dirty="0">
                <a:solidFill>
                  <a:sysClr val="windowText" lastClr="000000"/>
                </a:solidFill>
                <a:latin typeface="Tahoma"/>
                <a:cs typeface="Tahoma"/>
              </a:rPr>
              <a:t> </a:t>
            </a:r>
            <a:r>
              <a:rPr sz="2325" kern="0" spc="-85" dirty="0">
                <a:solidFill>
                  <a:sysClr val="windowText" lastClr="000000"/>
                </a:solidFill>
                <a:latin typeface="Tahoma"/>
                <a:cs typeface="Tahoma"/>
              </a:rPr>
              <a:t>predictions </a:t>
            </a:r>
            <a:r>
              <a:rPr sz="2325" kern="0" spc="-42" dirty="0">
                <a:solidFill>
                  <a:sysClr val="windowText" lastClr="000000"/>
                </a:solidFill>
                <a:latin typeface="Tahoma"/>
                <a:cs typeface="Tahoma"/>
              </a:rPr>
              <a:t>from</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925 </a:t>
            </a:r>
            <a:r>
              <a:rPr sz="2325" kern="0" spc="-85" dirty="0">
                <a:solidFill>
                  <a:sysClr val="windowText" lastClr="000000"/>
                </a:solidFill>
                <a:latin typeface="Tahoma"/>
                <a:cs typeface="Tahoma"/>
              </a:rPr>
              <a:t>human </a:t>
            </a:r>
            <a:r>
              <a:rPr sz="2325" kern="0" spc="-106" dirty="0">
                <a:solidFill>
                  <a:sysClr val="windowText" lastClr="000000"/>
                </a:solidFill>
                <a:latin typeface="Tahoma"/>
                <a:cs typeface="Tahoma"/>
              </a:rPr>
              <a:t>forecasters</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on</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Metaculus, 	</a:t>
            </a:r>
            <a:r>
              <a:rPr sz="2325" kern="0" spc="-63" dirty="0">
                <a:solidFill>
                  <a:sysClr val="windowText" lastClr="000000"/>
                </a:solidFill>
                <a:latin typeface="Tahoma"/>
                <a:cs typeface="Tahoma"/>
              </a:rPr>
              <a:t>collected</a:t>
            </a:r>
            <a:r>
              <a:rPr sz="2325" kern="0" spc="-95" dirty="0">
                <a:solidFill>
                  <a:sysClr val="windowText" lastClr="000000"/>
                </a:solidFill>
                <a:latin typeface="Tahoma"/>
                <a:cs typeface="Tahoma"/>
              </a:rPr>
              <a:t> </a:t>
            </a:r>
            <a:r>
              <a:rPr sz="2325" kern="0" spc="-21" dirty="0">
                <a:solidFill>
                  <a:sysClr val="windowText" lastClr="000000"/>
                </a:solidFill>
                <a:latin typeface="Tahoma"/>
                <a:cs typeface="Tahoma"/>
              </a:rPr>
              <a:t>within</a:t>
            </a:r>
            <a:r>
              <a:rPr sz="2325" kern="0" spc="-85" dirty="0">
                <a:solidFill>
                  <a:sysClr val="windowText" lastClr="000000"/>
                </a:solidFill>
                <a:latin typeface="Tahoma"/>
                <a:cs typeface="Tahoma"/>
              </a:rPr>
              <a:t> </a:t>
            </a:r>
            <a:r>
              <a:rPr sz="2325" kern="0" spc="-42" dirty="0">
                <a:solidFill>
                  <a:sysClr val="windowText" lastClr="000000"/>
                </a:solidFill>
                <a:latin typeface="Tahoma"/>
                <a:cs typeface="Tahoma"/>
              </a:rPr>
              <a:t>48</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hours</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85" dirty="0">
                <a:solidFill>
                  <a:sysClr val="windowText" lastClr="000000"/>
                </a:solidFill>
                <a:latin typeface="Tahoma"/>
                <a:cs typeface="Tahoma"/>
              </a:rPr>
              <a:t> </a:t>
            </a:r>
            <a:r>
              <a:rPr sz="2325" kern="0" spc="-63" dirty="0">
                <a:solidFill>
                  <a:sysClr val="windowText" lastClr="000000"/>
                </a:solidFill>
                <a:latin typeface="Tahoma"/>
                <a:cs typeface="Tahoma"/>
              </a:rPr>
              <a:t>model’s</a:t>
            </a:r>
            <a:r>
              <a:rPr sz="2325" kern="0" spc="-95" dirty="0">
                <a:solidFill>
                  <a:sysClr val="windowText" lastClr="000000"/>
                </a:solidFill>
                <a:latin typeface="Tahoma"/>
                <a:cs typeface="Tahoma"/>
              </a:rPr>
              <a:t> </a:t>
            </a:r>
            <a:r>
              <a:rPr sz="2325" kern="0" spc="-21" dirty="0">
                <a:solidFill>
                  <a:sysClr val="windowText" lastClr="000000"/>
                </a:solidFill>
                <a:latin typeface="Tahoma"/>
                <a:cs typeface="Tahoma"/>
              </a:rPr>
              <a:t>prediction.</a:t>
            </a:r>
            <a:endParaRPr sz="2325" kern="0">
              <a:solidFill>
                <a:sysClr val="windowText" lastClr="000000"/>
              </a:solidFill>
              <a:latin typeface="Tahoma"/>
              <a:cs typeface="Tahoma"/>
            </a:endParaRPr>
          </a:p>
          <a:p>
            <a:pPr marL="369070" marR="64419" indent="-289888" defTabSz="1932584">
              <a:lnSpc>
                <a:spcPct val="102699"/>
              </a:lnSpc>
              <a:buClr>
                <a:srgbClr val="0C264C"/>
              </a:buClr>
              <a:buFont typeface="Georgia"/>
              <a:buChar char="•"/>
              <a:tabLst>
                <a:tab pos="373096" algn="l"/>
              </a:tabLst>
            </a:pPr>
            <a:r>
              <a:rPr sz="2325" b="1" kern="0" spc="-127" dirty="0">
                <a:solidFill>
                  <a:sysClr val="windowText" lastClr="000000"/>
                </a:solidFill>
                <a:latin typeface="Arial"/>
                <a:cs typeface="Arial"/>
              </a:rPr>
              <a:t>Comparison</a:t>
            </a:r>
            <a:r>
              <a:rPr sz="2325" b="1" kern="0" spc="32" dirty="0">
                <a:solidFill>
                  <a:sysClr val="windowText" lastClr="000000"/>
                </a:solidFill>
                <a:latin typeface="Arial"/>
                <a:cs typeface="Arial"/>
              </a:rPr>
              <a:t> </a:t>
            </a:r>
            <a:r>
              <a:rPr sz="2325" b="1" kern="0" spc="-95" dirty="0">
                <a:solidFill>
                  <a:sysClr val="windowText" lastClr="000000"/>
                </a:solidFill>
                <a:latin typeface="Arial"/>
                <a:cs typeface="Arial"/>
              </a:rPr>
              <a:t>Approach:</a:t>
            </a:r>
            <a:r>
              <a:rPr sz="2325" b="1" kern="0" spc="222" dirty="0">
                <a:solidFill>
                  <a:sysClr val="windowText" lastClr="000000"/>
                </a:solidFill>
                <a:latin typeface="Arial"/>
                <a:cs typeface="Arial"/>
              </a:rPr>
              <a:t> </a:t>
            </a:r>
            <a:r>
              <a:rPr sz="2325" kern="0" dirty="0">
                <a:solidFill>
                  <a:sysClr val="windowText" lastClr="000000"/>
                </a:solidFill>
                <a:latin typeface="Tahoma"/>
                <a:cs typeface="Tahoma"/>
              </a:rPr>
              <a:t>Pre-</a:t>
            </a:r>
            <a:r>
              <a:rPr sz="2325" kern="0" spc="-74" dirty="0">
                <a:solidFill>
                  <a:sysClr val="windowText" lastClr="000000"/>
                </a:solidFill>
                <a:latin typeface="Tahoma"/>
                <a:cs typeface="Tahoma"/>
              </a:rPr>
              <a:t> and</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post-</a:t>
            </a:r>
            <a:r>
              <a:rPr sz="2325" kern="0" spc="-74" dirty="0">
                <a:solidFill>
                  <a:sysClr val="windowText" lastClr="000000"/>
                </a:solidFill>
                <a:latin typeface="Tahoma"/>
                <a:cs typeface="Tahoma"/>
              </a:rPr>
              <a:t>adjustment</a:t>
            </a:r>
            <a:r>
              <a:rPr sz="2325" kern="0" spc="-63" dirty="0">
                <a:solidFill>
                  <a:sysClr val="windowText" lastClr="000000"/>
                </a:solidFill>
                <a:latin typeface="Tahoma"/>
                <a:cs typeface="Tahoma"/>
              </a:rPr>
              <a:t> </a:t>
            </a:r>
            <a:r>
              <a:rPr sz="2325" kern="0" spc="-95" dirty="0">
                <a:solidFill>
                  <a:sysClr val="windowText" lastClr="000000"/>
                </a:solidFill>
                <a:latin typeface="Tahoma"/>
                <a:cs typeface="Tahoma"/>
              </a:rPr>
              <a:t>forecasts</a:t>
            </a:r>
            <a:r>
              <a:rPr sz="2325" kern="0" spc="-74" dirty="0">
                <a:solidFill>
                  <a:sysClr val="windowText" lastClr="000000"/>
                </a:solidFill>
                <a:latin typeface="Tahoma"/>
                <a:cs typeface="Tahoma"/>
              </a:rPr>
              <a:t> </a:t>
            </a:r>
            <a:r>
              <a:rPr sz="2325" kern="0" spc="-159" dirty="0">
                <a:solidFill>
                  <a:sysClr val="windowText" lastClr="000000"/>
                </a:solidFill>
                <a:latin typeface="Tahoma"/>
                <a:cs typeface="Tahoma"/>
              </a:rPr>
              <a:t>were</a:t>
            </a:r>
            <a:r>
              <a:rPr sz="2325" kern="0" spc="-21" dirty="0">
                <a:solidFill>
                  <a:sysClr val="windowText" lastClr="000000"/>
                </a:solidFill>
                <a:latin typeface="Tahoma"/>
                <a:cs typeface="Tahoma"/>
              </a:rPr>
              <a:t> </a:t>
            </a:r>
            <a:r>
              <a:rPr sz="2325" kern="0" spc="-85" dirty="0">
                <a:solidFill>
                  <a:sysClr val="windowText" lastClr="000000"/>
                </a:solidFill>
                <a:latin typeface="Tahoma"/>
                <a:cs typeface="Tahoma"/>
              </a:rPr>
              <a:t>evaluated</a:t>
            </a:r>
            <a:r>
              <a:rPr sz="2325" kern="0" spc="-63" dirty="0">
                <a:solidFill>
                  <a:sysClr val="windowText" lastClr="000000"/>
                </a:solidFill>
                <a:latin typeface="Tahoma"/>
                <a:cs typeface="Tahoma"/>
              </a:rPr>
              <a:t> using</a:t>
            </a:r>
            <a:r>
              <a:rPr sz="2325" kern="0" spc="-32" dirty="0">
                <a:solidFill>
                  <a:sysClr val="windowText" lastClr="000000"/>
                </a:solidFill>
                <a:latin typeface="Tahoma"/>
                <a:cs typeface="Tahoma"/>
              </a:rPr>
              <a:t> </a:t>
            </a:r>
            <a:r>
              <a:rPr sz="2325" b="1" kern="0" spc="-21" dirty="0">
                <a:solidFill>
                  <a:sysClr val="windowText" lastClr="000000"/>
                </a:solidFill>
                <a:latin typeface="Arial"/>
                <a:cs typeface="Arial"/>
              </a:rPr>
              <a:t>Brier 	</a:t>
            </a:r>
            <a:r>
              <a:rPr sz="2325" b="1" kern="0" spc="-169" dirty="0">
                <a:solidFill>
                  <a:sysClr val="windowText" lastClr="000000"/>
                </a:solidFill>
                <a:latin typeface="Arial"/>
                <a:cs typeface="Arial"/>
              </a:rPr>
              <a:t>Scores</a:t>
            </a:r>
            <a:r>
              <a:rPr sz="2325" kern="0" spc="-169" dirty="0">
                <a:solidFill>
                  <a:sysClr val="windowText" lastClr="000000"/>
                </a:solidFill>
                <a:latin typeface="Tahoma"/>
                <a:cs typeface="Tahoma"/>
              </a:rPr>
              <a:t>,</a:t>
            </a:r>
            <a:r>
              <a:rPr sz="2325" kern="0" spc="-21" dirty="0">
                <a:solidFill>
                  <a:sysClr val="windowText" lastClr="000000"/>
                </a:solidFill>
                <a:latin typeface="Tahoma"/>
                <a:cs typeface="Tahoma"/>
              </a:rPr>
              <a:t> </a:t>
            </a:r>
            <a:r>
              <a:rPr sz="2325" kern="0" spc="-53" dirty="0">
                <a:solidFill>
                  <a:sysClr val="windowText" lastClr="000000"/>
                </a:solidFill>
                <a:latin typeface="Tahoma"/>
                <a:cs typeface="Tahoma"/>
              </a:rPr>
              <a:t>testing</a:t>
            </a:r>
            <a:r>
              <a:rPr sz="2325" kern="0" spc="-116" dirty="0">
                <a:solidFill>
                  <a:sysClr val="windowText" lastClr="000000"/>
                </a:solidFill>
                <a:latin typeface="Tahoma"/>
                <a:cs typeface="Tahoma"/>
              </a:rPr>
              <a:t> </a:t>
            </a:r>
            <a:r>
              <a:rPr sz="2325" kern="0" spc="-95" dirty="0">
                <a:solidFill>
                  <a:sysClr val="windowText" lastClr="000000"/>
                </a:solidFill>
                <a:latin typeface="Tahoma"/>
                <a:cs typeface="Tahoma"/>
              </a:rPr>
              <a:t>whether</a:t>
            </a:r>
            <a:r>
              <a:rPr sz="2325" kern="0" spc="-74" dirty="0">
                <a:solidFill>
                  <a:sysClr val="windowText" lastClr="000000"/>
                </a:solidFill>
                <a:latin typeface="Tahoma"/>
                <a:cs typeface="Tahoma"/>
              </a:rPr>
              <a:t> </a:t>
            </a:r>
            <a:r>
              <a:rPr sz="2325" kern="0" spc="-106" dirty="0">
                <a:solidFill>
                  <a:sysClr val="windowText" lastClr="000000"/>
                </a:solidFill>
                <a:latin typeface="Tahoma"/>
                <a:cs typeface="Tahoma"/>
              </a:rPr>
              <a:t>exposure</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to</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forecasts</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improved</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74" dirty="0">
                <a:solidFill>
                  <a:sysClr val="windowText" lastClr="000000"/>
                </a:solidFill>
                <a:latin typeface="Tahoma"/>
                <a:cs typeface="Tahoma"/>
              </a:rPr>
              <a:t> accuracy</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LLM.</a:t>
            </a:r>
            <a:endParaRPr sz="2325" kern="0">
              <a:solidFill>
                <a:sysClr val="windowText" lastClr="000000"/>
              </a:solidFill>
              <a:latin typeface="Tahoma"/>
              <a:cs typeface="Tahoma"/>
            </a:endParaRPr>
          </a:p>
        </p:txBody>
      </p:sp>
      <p:pic>
        <p:nvPicPr>
          <p:cNvPr id="4" name="object 4"/>
          <p:cNvPicPr/>
          <p:nvPr/>
        </p:nvPicPr>
        <p:blipFill>
          <a:blip r:embed="rId2" cstate="print"/>
          <a:stretch>
            <a:fillRect/>
          </a:stretch>
        </p:blipFill>
        <p:spPr>
          <a:xfrm>
            <a:off x="3192823" y="3296088"/>
            <a:ext cx="5794268" cy="3551657"/>
          </a:xfrm>
          <a:prstGeom prst="rect">
            <a:avLst/>
          </a:prstGeom>
        </p:spPr>
      </p:pic>
      <p:sp>
        <p:nvSpPr>
          <p:cNvPr id="5" name="object 5"/>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114</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Tree>
  </p:cSld>
  <p:clrMapOvr>
    <a:masterClrMapping/>
  </p:clrMapOvr>
  <p:transition>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Findings:</a:t>
            </a:r>
            <a:r>
              <a:rPr spc="241" dirty="0"/>
              <a:t> </a:t>
            </a:r>
            <a:r>
              <a:rPr spc="-211" dirty="0"/>
              <a:t>Impact</a:t>
            </a:r>
            <a:r>
              <a:rPr spc="-74" dirty="0"/>
              <a:t> </a:t>
            </a:r>
            <a:r>
              <a:rPr spc="-63" dirty="0"/>
              <a:t>of</a:t>
            </a:r>
            <a:r>
              <a:rPr spc="-85" dirty="0"/>
              <a:t> </a:t>
            </a:r>
            <a:r>
              <a:rPr spc="-211" dirty="0"/>
              <a:t>Human</a:t>
            </a:r>
            <a:r>
              <a:rPr spc="-74" dirty="0"/>
              <a:t> </a:t>
            </a:r>
            <a:r>
              <a:rPr spc="-127" dirty="0"/>
              <a:t>Predictions</a:t>
            </a:r>
            <a:r>
              <a:rPr spc="-85" dirty="0"/>
              <a:t> </a:t>
            </a:r>
            <a:r>
              <a:rPr spc="-211" dirty="0"/>
              <a:t>on</a:t>
            </a:r>
            <a:r>
              <a:rPr spc="-74" dirty="0"/>
              <a:t> </a:t>
            </a:r>
            <a:r>
              <a:rPr dirty="0"/>
              <a:t>LLM</a:t>
            </a:r>
            <a:r>
              <a:rPr spc="-85" dirty="0"/>
              <a:t> </a:t>
            </a:r>
            <a:r>
              <a:rPr spc="-106" dirty="0"/>
              <a:t>Accuracy</a:t>
            </a:r>
          </a:p>
        </p:txBody>
      </p:sp>
      <p:sp>
        <p:nvSpPr>
          <p:cNvPr id="4" name="object 4"/>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115</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
        <p:nvSpPr>
          <p:cNvPr id="3" name="object 3"/>
          <p:cNvSpPr txBox="1"/>
          <p:nvPr/>
        </p:nvSpPr>
        <p:spPr>
          <a:xfrm>
            <a:off x="508084" y="2244749"/>
            <a:ext cx="11442526" cy="2353176"/>
          </a:xfrm>
          <a:prstGeom prst="rect">
            <a:avLst/>
          </a:prstGeom>
        </p:spPr>
        <p:txBody>
          <a:bodyPr vert="horz" wrap="square" lIns="0" tIns="14763" rIns="0" bIns="0" rtlCol="0">
            <a:spAutoFit/>
          </a:bodyPr>
          <a:lstStyle/>
          <a:p>
            <a:pPr marL="369070" marR="1189076" indent="-289888" defTabSz="1932584">
              <a:lnSpc>
                <a:spcPct val="102600"/>
              </a:lnSpc>
              <a:spcBef>
                <a:spcPts val="116"/>
              </a:spcBef>
              <a:buClr>
                <a:srgbClr val="0C264C"/>
              </a:buClr>
              <a:buFont typeface="Georgia"/>
              <a:buChar char="•"/>
              <a:tabLst>
                <a:tab pos="373096" algn="l"/>
              </a:tabLst>
            </a:pPr>
            <a:r>
              <a:rPr sz="2325" kern="0" dirty="0">
                <a:solidFill>
                  <a:sysClr val="windowText" lastClr="000000"/>
                </a:solidFill>
                <a:latin typeface="Tahoma"/>
                <a:cs typeface="Tahoma"/>
              </a:rPr>
              <a:t>Both</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GPT-4</a:t>
            </a:r>
            <a:r>
              <a:rPr sz="2325" kern="0" spc="-32" dirty="0">
                <a:solidFill>
                  <a:sysClr val="windowText" lastClr="000000"/>
                </a:solidFill>
                <a:latin typeface="Tahoma"/>
                <a:cs typeface="Tahoma"/>
              </a:rPr>
              <a:t> </a:t>
            </a:r>
            <a:r>
              <a:rPr sz="2325" kern="0" spc="-74" dirty="0">
                <a:solidFill>
                  <a:sysClr val="windowText" lastClr="000000"/>
                </a:solidFill>
                <a:latin typeface="Tahoma"/>
                <a:cs typeface="Tahoma"/>
              </a:rPr>
              <a:t>and</a:t>
            </a:r>
            <a:r>
              <a:rPr sz="2325" kern="0" spc="-32" dirty="0">
                <a:solidFill>
                  <a:sysClr val="windowText" lastClr="000000"/>
                </a:solidFill>
                <a:latin typeface="Tahoma"/>
                <a:cs typeface="Tahoma"/>
              </a:rPr>
              <a:t> </a:t>
            </a:r>
            <a:r>
              <a:rPr sz="2325" kern="0" spc="-53" dirty="0">
                <a:solidFill>
                  <a:sysClr val="windowText" lastClr="000000"/>
                </a:solidFill>
                <a:latin typeface="Tahoma"/>
                <a:cs typeface="Tahoma"/>
              </a:rPr>
              <a:t>Claude</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2</a:t>
            </a:r>
            <a:r>
              <a:rPr sz="2325" kern="0" spc="-42" dirty="0">
                <a:solidFill>
                  <a:sysClr val="windowText" lastClr="000000"/>
                </a:solidFill>
                <a:latin typeface="Tahoma"/>
                <a:cs typeface="Tahoma"/>
              </a:rPr>
              <a:t> </a:t>
            </a:r>
            <a:r>
              <a:rPr sz="2325" kern="0" spc="-53" dirty="0">
                <a:solidFill>
                  <a:sysClr val="windowText" lastClr="000000"/>
                </a:solidFill>
                <a:latin typeface="Tahoma"/>
                <a:cs typeface="Tahoma"/>
              </a:rPr>
              <a:t>significantly</a:t>
            </a:r>
            <a:r>
              <a:rPr sz="2325" kern="0" spc="-32" dirty="0">
                <a:solidFill>
                  <a:sysClr val="windowText" lastClr="000000"/>
                </a:solidFill>
                <a:latin typeface="Tahoma"/>
                <a:cs typeface="Tahoma"/>
              </a:rPr>
              <a:t> </a:t>
            </a:r>
            <a:r>
              <a:rPr sz="2325" kern="0" spc="-95" dirty="0">
                <a:solidFill>
                  <a:sysClr val="windowText" lastClr="000000"/>
                </a:solidFill>
                <a:latin typeface="Tahoma"/>
                <a:cs typeface="Tahoma"/>
              </a:rPr>
              <a:t>improved</a:t>
            </a:r>
            <a:r>
              <a:rPr sz="2325" kern="0" spc="-21" dirty="0">
                <a:solidFill>
                  <a:sysClr val="windowText" lastClr="000000"/>
                </a:solidFill>
                <a:latin typeface="Tahoma"/>
                <a:cs typeface="Tahoma"/>
              </a:rPr>
              <a:t> their</a:t>
            </a:r>
            <a:r>
              <a:rPr sz="2325" kern="0" spc="-32" dirty="0">
                <a:solidFill>
                  <a:sysClr val="windowText" lastClr="000000"/>
                </a:solidFill>
                <a:latin typeface="Tahoma"/>
                <a:cs typeface="Tahoma"/>
              </a:rPr>
              <a:t> </a:t>
            </a:r>
            <a:r>
              <a:rPr sz="2325" kern="0" spc="-85" dirty="0">
                <a:solidFill>
                  <a:sysClr val="windowText" lastClr="000000"/>
                </a:solidFill>
                <a:latin typeface="Tahoma"/>
                <a:cs typeface="Tahoma"/>
              </a:rPr>
              <a:t>forecasting</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accuracy</a:t>
            </a:r>
            <a:r>
              <a:rPr sz="2325" kern="0" spc="-32" dirty="0">
                <a:solidFill>
                  <a:sysClr val="windowText" lastClr="000000"/>
                </a:solidFill>
                <a:latin typeface="Tahoma"/>
                <a:cs typeface="Tahoma"/>
              </a:rPr>
              <a:t> </a:t>
            </a:r>
            <a:r>
              <a:rPr sz="2325" kern="0" spc="-42" dirty="0">
                <a:solidFill>
                  <a:sysClr val="windowText" lastClr="000000"/>
                </a:solidFill>
                <a:latin typeface="Tahoma"/>
                <a:cs typeface="Tahoma"/>
              </a:rPr>
              <a:t>after 	</a:t>
            </a:r>
            <a:r>
              <a:rPr sz="2325" kern="0" spc="-74" dirty="0">
                <a:solidFill>
                  <a:sysClr val="windowText" lastClr="000000"/>
                </a:solidFill>
                <a:latin typeface="Tahoma"/>
                <a:cs typeface="Tahoma"/>
              </a:rPr>
              <a:t>incorporating</a:t>
            </a:r>
            <a:r>
              <a:rPr sz="2325" kern="0" spc="-95"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forecasts.</a:t>
            </a:r>
            <a:endParaRPr sz="2325" kern="0">
              <a:solidFill>
                <a:sysClr val="windowText" lastClr="000000"/>
              </a:solidFill>
              <a:latin typeface="Tahoma"/>
              <a:cs typeface="Tahoma"/>
            </a:endParaRPr>
          </a:p>
          <a:p>
            <a:pPr marL="370412" indent="-289888" defTabSz="1932584">
              <a:spcBef>
                <a:spcPts val="708"/>
              </a:spcBef>
              <a:buClr>
                <a:srgbClr val="0C264C"/>
              </a:buClr>
              <a:buFont typeface="Georgia"/>
              <a:buChar char="•"/>
              <a:tabLst>
                <a:tab pos="370412" algn="l"/>
              </a:tabLst>
            </a:pPr>
            <a:r>
              <a:rPr sz="2325" b="1" kern="0" dirty="0">
                <a:solidFill>
                  <a:sysClr val="windowText" lastClr="000000"/>
                </a:solidFill>
                <a:latin typeface="Arial"/>
                <a:cs typeface="Arial"/>
              </a:rPr>
              <a:t>Brier</a:t>
            </a:r>
            <a:r>
              <a:rPr sz="2325" b="1" kern="0" spc="85" dirty="0">
                <a:solidFill>
                  <a:sysClr val="windowText" lastClr="000000"/>
                </a:solidFill>
                <a:latin typeface="Arial"/>
                <a:cs typeface="Arial"/>
              </a:rPr>
              <a:t> </a:t>
            </a:r>
            <a:r>
              <a:rPr sz="2325" b="1" kern="0" spc="-95" dirty="0">
                <a:solidFill>
                  <a:sysClr val="windowText" lastClr="000000"/>
                </a:solidFill>
                <a:latin typeface="Arial"/>
                <a:cs typeface="Arial"/>
              </a:rPr>
              <a:t>Score:</a:t>
            </a:r>
            <a:r>
              <a:rPr sz="2325" b="1" kern="0" spc="232"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GPT-4:</a:t>
            </a:r>
            <a:r>
              <a:rPr sz="2325" kern="0" spc="148" dirty="0">
                <a:solidFill>
                  <a:sysClr val="windowText" lastClr="000000"/>
                </a:solidFill>
                <a:latin typeface="Tahoma"/>
                <a:cs typeface="Tahoma"/>
              </a:rPr>
              <a:t> </a:t>
            </a:r>
            <a:r>
              <a:rPr sz="2325" b="1" kern="0" dirty="0">
                <a:solidFill>
                  <a:sysClr val="windowText" lastClr="000000"/>
                </a:solidFill>
                <a:latin typeface="Arial"/>
                <a:cs typeface="Arial"/>
              </a:rPr>
              <a:t>0.17</a:t>
            </a:r>
            <a:r>
              <a:rPr sz="2325" b="1" kern="0" spc="21" dirty="0">
                <a:solidFill>
                  <a:sysClr val="windowText" lastClr="000000"/>
                </a:solidFill>
                <a:latin typeface="Arial"/>
                <a:cs typeface="Arial"/>
              </a:rPr>
              <a:t> </a:t>
            </a:r>
            <a:r>
              <a:rPr sz="2325" kern="0" dirty="0">
                <a:solidFill>
                  <a:sysClr val="windowText" lastClr="000000"/>
                </a:solidFill>
                <a:latin typeface="Tahoma"/>
                <a:cs typeface="Tahoma"/>
              </a:rPr>
              <a:t>(Pre)</a:t>
            </a:r>
            <a:r>
              <a:rPr sz="2325" kern="0" spc="-63" dirty="0">
                <a:solidFill>
                  <a:sysClr val="windowText" lastClr="000000"/>
                </a:solidFill>
                <a:latin typeface="Tahoma"/>
                <a:cs typeface="Tahoma"/>
              </a:rPr>
              <a:t> </a:t>
            </a:r>
            <a:r>
              <a:rPr sz="2325" kern="0" dirty="0">
                <a:solidFill>
                  <a:sysClr val="windowText" lastClr="000000"/>
                </a:solidFill>
                <a:latin typeface="Lucida Sans Unicode"/>
                <a:cs typeface="Lucida Sans Unicode"/>
              </a:rPr>
              <a:t>→</a:t>
            </a:r>
            <a:r>
              <a:rPr sz="2325" kern="0" spc="-74" dirty="0">
                <a:solidFill>
                  <a:sysClr val="windowText" lastClr="000000"/>
                </a:solidFill>
                <a:latin typeface="Lucida Sans Unicode"/>
                <a:cs typeface="Lucida Sans Unicode"/>
              </a:rPr>
              <a:t> </a:t>
            </a:r>
            <a:r>
              <a:rPr sz="2325" b="1" kern="0" dirty="0">
                <a:solidFill>
                  <a:sysClr val="windowText" lastClr="000000"/>
                </a:solidFill>
                <a:latin typeface="Arial"/>
                <a:cs typeface="Arial"/>
              </a:rPr>
              <a:t>0.14</a:t>
            </a:r>
            <a:r>
              <a:rPr sz="2325" b="1" kern="0" spc="21" dirty="0">
                <a:solidFill>
                  <a:sysClr val="windowText" lastClr="000000"/>
                </a:solidFill>
                <a:latin typeface="Arial"/>
                <a:cs typeface="Arial"/>
              </a:rPr>
              <a:t> </a:t>
            </a:r>
            <a:r>
              <a:rPr sz="2325" kern="0" dirty="0">
                <a:solidFill>
                  <a:sysClr val="windowText" lastClr="000000"/>
                </a:solidFill>
                <a:latin typeface="Tahoma"/>
                <a:cs typeface="Tahoma"/>
              </a:rPr>
              <a:t>(Post),</a:t>
            </a:r>
            <a:r>
              <a:rPr sz="2325" kern="0" spc="-74" dirty="0">
                <a:solidFill>
                  <a:sysClr val="windowText" lastClr="000000"/>
                </a:solidFill>
                <a:latin typeface="Tahoma"/>
                <a:cs typeface="Tahoma"/>
              </a:rPr>
              <a:t> </a:t>
            </a:r>
            <a:r>
              <a:rPr sz="2325" i="1" kern="0" dirty="0">
                <a:solidFill>
                  <a:sysClr val="windowText" lastClr="000000"/>
                </a:solidFill>
                <a:latin typeface="Arial"/>
                <a:cs typeface="Arial"/>
              </a:rPr>
              <a:t>p</a:t>
            </a:r>
            <a:r>
              <a:rPr sz="2325" i="1" kern="0" spc="-11"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180" dirty="0">
                <a:solidFill>
                  <a:sysClr val="windowText" lastClr="000000"/>
                </a:solidFill>
                <a:latin typeface="Tahoma"/>
                <a:cs typeface="Tahoma"/>
              </a:rPr>
              <a:t> </a:t>
            </a:r>
            <a:r>
              <a:rPr sz="2325" kern="0" spc="-85" dirty="0">
                <a:solidFill>
                  <a:sysClr val="windowText" lastClr="000000"/>
                </a:solidFill>
                <a:latin typeface="Tahoma"/>
                <a:cs typeface="Tahoma"/>
              </a:rPr>
              <a:t>0</a:t>
            </a:r>
            <a:r>
              <a:rPr sz="2325" i="1" kern="0" spc="-85" dirty="0">
                <a:solidFill>
                  <a:sysClr val="windowText" lastClr="000000"/>
                </a:solidFill>
                <a:latin typeface="Verdana"/>
                <a:cs typeface="Verdana"/>
              </a:rPr>
              <a:t>.</a:t>
            </a:r>
            <a:r>
              <a:rPr sz="2325" kern="0" spc="-85" dirty="0">
                <a:solidFill>
                  <a:sysClr val="windowText" lastClr="000000"/>
                </a:solidFill>
                <a:latin typeface="Tahoma"/>
                <a:cs typeface="Tahoma"/>
              </a:rPr>
              <a:t>003.</a:t>
            </a:r>
            <a:r>
              <a:rPr sz="2325" kern="0" spc="159"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63" dirty="0">
                <a:solidFill>
                  <a:sysClr val="windowText" lastClr="000000"/>
                </a:solidFill>
                <a:latin typeface="Tahoma"/>
                <a:cs typeface="Tahoma"/>
              </a:rPr>
              <a:t> </a:t>
            </a:r>
            <a:r>
              <a:rPr sz="2325" kern="0" spc="-53" dirty="0">
                <a:solidFill>
                  <a:sysClr val="windowText" lastClr="000000"/>
                </a:solidFill>
                <a:latin typeface="Tahoma"/>
                <a:cs typeface="Tahoma"/>
              </a:rPr>
              <a:t>Claude</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2:</a:t>
            </a:r>
            <a:r>
              <a:rPr sz="2325" kern="0" spc="148" dirty="0">
                <a:solidFill>
                  <a:sysClr val="windowText" lastClr="000000"/>
                </a:solidFill>
                <a:latin typeface="Tahoma"/>
                <a:cs typeface="Tahoma"/>
              </a:rPr>
              <a:t> </a:t>
            </a:r>
            <a:r>
              <a:rPr sz="2325" b="1" kern="0" dirty="0">
                <a:solidFill>
                  <a:sysClr val="windowText" lastClr="000000"/>
                </a:solidFill>
                <a:latin typeface="Arial"/>
                <a:cs typeface="Arial"/>
              </a:rPr>
              <a:t>0.22</a:t>
            </a:r>
            <a:r>
              <a:rPr sz="2325" b="1" kern="0" spc="21" dirty="0">
                <a:solidFill>
                  <a:sysClr val="windowText" lastClr="000000"/>
                </a:solidFill>
                <a:latin typeface="Arial"/>
                <a:cs typeface="Arial"/>
              </a:rPr>
              <a:t> </a:t>
            </a:r>
            <a:r>
              <a:rPr sz="2325" kern="0" dirty="0">
                <a:solidFill>
                  <a:sysClr val="windowText" lastClr="000000"/>
                </a:solidFill>
                <a:latin typeface="Tahoma"/>
                <a:cs typeface="Tahoma"/>
              </a:rPr>
              <a:t>(Pre)</a:t>
            </a:r>
            <a:r>
              <a:rPr sz="2325" kern="0" spc="-63" dirty="0">
                <a:solidFill>
                  <a:sysClr val="windowText" lastClr="000000"/>
                </a:solidFill>
                <a:latin typeface="Tahoma"/>
                <a:cs typeface="Tahoma"/>
              </a:rPr>
              <a:t> </a:t>
            </a:r>
            <a:r>
              <a:rPr sz="2325" kern="0" spc="-106" dirty="0">
                <a:solidFill>
                  <a:sysClr val="windowText" lastClr="000000"/>
                </a:solidFill>
                <a:latin typeface="Lucida Sans Unicode"/>
                <a:cs typeface="Lucida Sans Unicode"/>
              </a:rPr>
              <a:t>→</a:t>
            </a:r>
            <a:endParaRPr sz="2325" kern="0">
              <a:solidFill>
                <a:sysClr val="windowText" lastClr="000000"/>
              </a:solidFill>
              <a:latin typeface="Lucida Sans Unicode"/>
              <a:cs typeface="Lucida Sans Unicode"/>
            </a:endParaRPr>
          </a:p>
          <a:p>
            <a:pPr marL="373096" defTabSz="1932584">
              <a:spcBef>
                <a:spcPts val="74"/>
              </a:spcBef>
            </a:pPr>
            <a:r>
              <a:rPr sz="2325" b="1" kern="0" dirty="0">
                <a:solidFill>
                  <a:sysClr val="windowText" lastClr="000000"/>
                </a:solidFill>
                <a:latin typeface="Arial"/>
                <a:cs typeface="Arial"/>
              </a:rPr>
              <a:t>0.15</a:t>
            </a:r>
            <a:r>
              <a:rPr sz="2325" b="1" kern="0" spc="-53" dirty="0">
                <a:solidFill>
                  <a:sysClr val="windowText" lastClr="000000"/>
                </a:solidFill>
                <a:latin typeface="Arial"/>
                <a:cs typeface="Arial"/>
              </a:rPr>
              <a:t> </a:t>
            </a:r>
            <a:r>
              <a:rPr sz="2325" kern="0" dirty="0">
                <a:solidFill>
                  <a:sysClr val="windowText" lastClr="000000"/>
                </a:solidFill>
                <a:latin typeface="Tahoma"/>
                <a:cs typeface="Tahoma"/>
              </a:rPr>
              <a:t>(Post),</a:t>
            </a:r>
            <a:r>
              <a:rPr sz="2325" kern="0" spc="-63" dirty="0">
                <a:solidFill>
                  <a:sysClr val="windowText" lastClr="000000"/>
                </a:solidFill>
                <a:latin typeface="Tahoma"/>
                <a:cs typeface="Tahoma"/>
              </a:rPr>
              <a:t> </a:t>
            </a:r>
            <a:r>
              <a:rPr sz="2325" i="1" kern="0" dirty="0">
                <a:solidFill>
                  <a:sysClr val="windowText" lastClr="000000"/>
                </a:solidFill>
                <a:latin typeface="Arial"/>
                <a:cs typeface="Arial"/>
              </a:rPr>
              <a:t>p </a:t>
            </a:r>
            <a:r>
              <a:rPr sz="2325" i="1" kern="0" spc="-127" dirty="0">
                <a:solidFill>
                  <a:sysClr val="windowText" lastClr="000000"/>
                </a:solidFill>
                <a:latin typeface="Verdana"/>
                <a:cs typeface="Verdana"/>
              </a:rPr>
              <a:t>&lt;</a:t>
            </a:r>
            <a:r>
              <a:rPr sz="2325" i="1" kern="0" spc="-180" dirty="0">
                <a:solidFill>
                  <a:sysClr val="windowText" lastClr="000000"/>
                </a:solidFill>
                <a:latin typeface="Verdana"/>
                <a:cs typeface="Verdana"/>
              </a:rPr>
              <a:t> </a:t>
            </a:r>
            <a:r>
              <a:rPr sz="2325" kern="0" spc="-21" dirty="0">
                <a:solidFill>
                  <a:sysClr val="windowText" lastClr="000000"/>
                </a:solidFill>
                <a:latin typeface="Tahoma"/>
                <a:cs typeface="Tahoma"/>
              </a:rPr>
              <a:t>0</a:t>
            </a:r>
            <a:r>
              <a:rPr sz="2325" i="1" kern="0" spc="-21" dirty="0">
                <a:solidFill>
                  <a:sysClr val="windowText" lastClr="000000"/>
                </a:solidFill>
                <a:latin typeface="Verdana"/>
                <a:cs typeface="Verdana"/>
              </a:rPr>
              <a:t>.</a:t>
            </a:r>
            <a:r>
              <a:rPr sz="2325" kern="0" spc="-21" dirty="0">
                <a:solidFill>
                  <a:sysClr val="windowText" lastClr="000000"/>
                </a:solidFill>
                <a:latin typeface="Tahoma"/>
                <a:cs typeface="Tahoma"/>
              </a:rPr>
              <a:t>001.</a:t>
            </a:r>
            <a:endParaRPr sz="2325" kern="0">
              <a:solidFill>
                <a:sysClr val="windowText" lastClr="000000"/>
              </a:solidFill>
              <a:latin typeface="Tahoma"/>
              <a:cs typeface="Tahoma"/>
            </a:endParaRPr>
          </a:p>
          <a:p>
            <a:pPr marL="369070" marR="1013265" indent="-289888" defTabSz="1932584">
              <a:lnSpc>
                <a:spcPct val="102600"/>
              </a:lnSpc>
              <a:spcBef>
                <a:spcPts val="634"/>
              </a:spcBef>
              <a:buClr>
                <a:srgbClr val="0C264C"/>
              </a:buClr>
              <a:buFont typeface="Georgia"/>
              <a:buChar char="•"/>
              <a:tabLst>
                <a:tab pos="373096" algn="l"/>
              </a:tabLst>
            </a:pPr>
            <a:r>
              <a:rPr sz="2325" kern="0" spc="-53" dirty="0">
                <a:solidFill>
                  <a:sysClr val="windowText" lastClr="000000"/>
                </a:solidFill>
                <a:latin typeface="Tahoma"/>
                <a:cs typeface="Tahoma"/>
              </a:rPr>
              <a:t>These </a:t>
            </a:r>
            <a:r>
              <a:rPr sz="2325" kern="0" spc="-74" dirty="0">
                <a:solidFill>
                  <a:sysClr val="windowText" lastClr="000000"/>
                </a:solidFill>
                <a:latin typeface="Tahoma"/>
                <a:cs typeface="Tahoma"/>
              </a:rPr>
              <a:t>results</a:t>
            </a:r>
            <a:r>
              <a:rPr sz="2325" kern="0" spc="-42" dirty="0">
                <a:solidFill>
                  <a:sysClr val="windowText" lastClr="000000"/>
                </a:solidFill>
                <a:latin typeface="Tahoma"/>
                <a:cs typeface="Tahoma"/>
              </a:rPr>
              <a:t> indicate </a:t>
            </a:r>
            <a:r>
              <a:rPr sz="2325" kern="0" dirty="0">
                <a:solidFill>
                  <a:sysClr val="windowText" lastClr="000000"/>
                </a:solidFill>
                <a:latin typeface="Tahoma"/>
                <a:cs typeface="Tahoma"/>
              </a:rPr>
              <a:t>that</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LLMs</a:t>
            </a:r>
            <a:r>
              <a:rPr sz="2325" kern="0" spc="-42" dirty="0">
                <a:solidFill>
                  <a:sysClr val="windowText" lastClr="000000"/>
                </a:solidFill>
                <a:latin typeface="Tahoma"/>
                <a:cs typeface="Tahoma"/>
              </a:rPr>
              <a:t> can</a:t>
            </a:r>
            <a:r>
              <a:rPr sz="2325" kern="0" spc="-53" dirty="0">
                <a:solidFill>
                  <a:sysClr val="windowText" lastClr="000000"/>
                </a:solidFill>
                <a:latin typeface="Tahoma"/>
                <a:cs typeface="Tahoma"/>
              </a:rPr>
              <a:t> </a:t>
            </a:r>
            <a:r>
              <a:rPr sz="2325" kern="0" spc="-85" dirty="0">
                <a:solidFill>
                  <a:sysClr val="windowText" lastClr="000000"/>
                </a:solidFill>
                <a:latin typeface="Tahoma"/>
                <a:cs typeface="Tahoma"/>
              </a:rPr>
              <a:t>effectively</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learn</a:t>
            </a:r>
            <a:r>
              <a:rPr sz="2325" kern="0" spc="-42" dirty="0">
                <a:solidFill>
                  <a:sysClr val="windowText" lastClr="000000"/>
                </a:solidFill>
                <a:latin typeface="Tahoma"/>
                <a:cs typeface="Tahoma"/>
              </a:rPr>
              <a:t> from </a:t>
            </a:r>
            <a:r>
              <a:rPr sz="2325" kern="0" spc="-85" dirty="0">
                <a:solidFill>
                  <a:sysClr val="windowText" lastClr="000000"/>
                </a:solidFill>
                <a:latin typeface="Tahoma"/>
                <a:cs typeface="Tahoma"/>
              </a:rPr>
              <a:t>human</a:t>
            </a:r>
            <a:r>
              <a:rPr sz="2325" kern="0" spc="-53" dirty="0">
                <a:solidFill>
                  <a:sysClr val="windowText" lastClr="000000"/>
                </a:solidFill>
                <a:latin typeface="Tahoma"/>
                <a:cs typeface="Tahoma"/>
              </a:rPr>
              <a:t> </a:t>
            </a:r>
            <a:r>
              <a:rPr sz="2325" kern="0" spc="-95" dirty="0">
                <a:solidFill>
                  <a:sysClr val="windowText" lastClr="000000"/>
                </a:solidFill>
                <a:latin typeface="Tahoma"/>
                <a:cs typeface="Tahoma"/>
              </a:rPr>
              <a:t>crowd</a:t>
            </a:r>
            <a:r>
              <a:rPr sz="2325" kern="0" spc="-42" dirty="0">
                <a:solidFill>
                  <a:sysClr val="windowText" lastClr="000000"/>
                </a:solidFill>
                <a:latin typeface="Tahoma"/>
                <a:cs typeface="Tahoma"/>
              </a:rPr>
              <a:t> </a:t>
            </a:r>
            <a:r>
              <a:rPr sz="2325" kern="0" spc="-85" dirty="0">
                <a:solidFill>
                  <a:sysClr val="windowText" lastClr="000000"/>
                </a:solidFill>
                <a:latin typeface="Tahoma"/>
                <a:cs typeface="Tahoma"/>
              </a:rPr>
              <a:t>wisdom, 	</a:t>
            </a:r>
            <a:r>
              <a:rPr sz="2325" kern="0" spc="-95" dirty="0">
                <a:solidFill>
                  <a:sysClr val="windowText" lastClr="000000"/>
                </a:solidFill>
                <a:latin typeface="Tahoma"/>
                <a:cs typeface="Tahoma"/>
              </a:rPr>
              <a:t>leveraging</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aggregated</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predictions </a:t>
            </a:r>
            <a:r>
              <a:rPr sz="2325" kern="0" dirty="0">
                <a:solidFill>
                  <a:sysClr val="windowText" lastClr="000000"/>
                </a:solidFill>
                <a:latin typeface="Tahoma"/>
                <a:cs typeface="Tahoma"/>
              </a:rPr>
              <a:t>to</a:t>
            </a:r>
            <a:r>
              <a:rPr sz="2325" kern="0" spc="-74" dirty="0">
                <a:solidFill>
                  <a:sysClr val="windowText" lastClr="000000"/>
                </a:solidFill>
                <a:latin typeface="Tahoma"/>
                <a:cs typeface="Tahoma"/>
              </a:rPr>
              <a:t> refine</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their</a:t>
            </a:r>
            <a:r>
              <a:rPr sz="2325" kern="0" spc="-63" dirty="0">
                <a:solidFill>
                  <a:sysClr val="windowText" lastClr="000000"/>
                </a:solidFill>
                <a:latin typeface="Tahoma"/>
                <a:cs typeface="Tahoma"/>
              </a:rPr>
              <a:t> probability</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estimates.</a:t>
            </a:r>
            <a:endParaRPr sz="2325" kern="0">
              <a:solidFill>
                <a:sysClr val="windowText" lastClr="000000"/>
              </a:solidFill>
              <a:latin typeface="Tahoma"/>
              <a:cs typeface="Tahoma"/>
            </a:endParaRPr>
          </a:p>
        </p:txBody>
      </p:sp>
    </p:spTree>
  </p:cSld>
  <p:clrMapOvr>
    <a:masterClrMapping/>
  </p:clrMapOvr>
  <p:transition>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137" dirty="0"/>
              <a:t>Findings:</a:t>
            </a:r>
            <a:r>
              <a:rPr spc="241" dirty="0"/>
              <a:t> </a:t>
            </a:r>
            <a:r>
              <a:rPr spc="-53" dirty="0"/>
              <a:t>Bias</a:t>
            </a:r>
            <a:r>
              <a:rPr spc="-95" dirty="0"/>
              <a:t> </a:t>
            </a:r>
            <a:r>
              <a:rPr spc="-180" dirty="0"/>
              <a:t>Reduction</a:t>
            </a:r>
            <a:r>
              <a:rPr spc="-85" dirty="0"/>
              <a:t> </a:t>
            </a:r>
            <a:r>
              <a:rPr dirty="0"/>
              <a:t>in</a:t>
            </a:r>
            <a:r>
              <a:rPr spc="-95" dirty="0"/>
              <a:t> </a:t>
            </a:r>
            <a:r>
              <a:rPr dirty="0"/>
              <a:t>LLM</a:t>
            </a:r>
            <a:r>
              <a:rPr spc="-85" dirty="0"/>
              <a:t> </a:t>
            </a:r>
            <a:r>
              <a:rPr spc="-180" dirty="0"/>
              <a:t>Forecasts</a:t>
            </a:r>
          </a:p>
        </p:txBody>
      </p:sp>
      <p:sp>
        <p:nvSpPr>
          <p:cNvPr id="4" name="object 4"/>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116</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
        <p:nvSpPr>
          <p:cNvPr id="3" name="object 3"/>
          <p:cNvSpPr txBox="1"/>
          <p:nvPr/>
        </p:nvSpPr>
        <p:spPr>
          <a:xfrm>
            <a:off x="508085" y="1851949"/>
            <a:ext cx="11406290" cy="3257284"/>
          </a:xfrm>
          <a:prstGeom prst="rect">
            <a:avLst/>
          </a:prstGeom>
        </p:spPr>
        <p:txBody>
          <a:bodyPr vert="horz" wrap="square" lIns="0" tIns="116758" rIns="0" bIns="0" rtlCol="0">
            <a:spAutoFit/>
          </a:bodyPr>
          <a:lstStyle/>
          <a:p>
            <a:pPr marL="370412" indent="-289888" defTabSz="1932584">
              <a:spcBef>
                <a:spcPts val="917"/>
              </a:spcBef>
              <a:buClr>
                <a:srgbClr val="0C264C"/>
              </a:buClr>
              <a:buFont typeface="Georgia"/>
              <a:buChar char="•"/>
              <a:tabLst>
                <a:tab pos="370412" algn="l"/>
              </a:tabLst>
            </a:pPr>
            <a:r>
              <a:rPr sz="2325" kern="0" spc="116" dirty="0">
                <a:solidFill>
                  <a:sysClr val="windowText" lastClr="000000"/>
                </a:solidFill>
                <a:latin typeface="Tahoma"/>
                <a:cs typeface="Tahoma"/>
              </a:rPr>
              <a:t>LLM</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predictions</a:t>
            </a:r>
            <a:r>
              <a:rPr sz="2325" kern="0" spc="-53" dirty="0">
                <a:solidFill>
                  <a:sysClr val="windowText" lastClr="000000"/>
                </a:solidFill>
                <a:latin typeface="Tahoma"/>
                <a:cs typeface="Tahoma"/>
              </a:rPr>
              <a:t> </a:t>
            </a:r>
            <a:r>
              <a:rPr sz="2325" kern="0" spc="-116" dirty="0">
                <a:solidFill>
                  <a:sysClr val="windowText" lastClr="000000"/>
                </a:solidFill>
                <a:latin typeface="Tahoma"/>
                <a:cs typeface="Tahoma"/>
              </a:rPr>
              <a:t>move</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closer</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to</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53"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53" dirty="0">
                <a:solidFill>
                  <a:sysClr val="windowText" lastClr="000000"/>
                </a:solidFill>
                <a:latin typeface="Tahoma"/>
                <a:cs typeface="Tahoma"/>
              </a:rPr>
              <a:t> </a:t>
            </a:r>
            <a:r>
              <a:rPr sz="2325" kern="0" spc="-95" dirty="0">
                <a:solidFill>
                  <a:sysClr val="windowText" lastClr="000000"/>
                </a:solidFill>
                <a:latin typeface="Tahoma"/>
                <a:cs typeface="Tahoma"/>
              </a:rPr>
              <a:t>median</a:t>
            </a:r>
            <a:r>
              <a:rPr sz="2325" kern="0" spc="-42" dirty="0">
                <a:solidFill>
                  <a:sysClr val="windowText" lastClr="000000"/>
                </a:solidFill>
                <a:latin typeface="Tahoma"/>
                <a:cs typeface="Tahoma"/>
              </a:rPr>
              <a:t> </a:t>
            </a:r>
            <a:r>
              <a:rPr sz="2325" kern="0" spc="-85" dirty="0">
                <a:solidFill>
                  <a:sysClr val="windowText" lastClr="000000"/>
                </a:solidFill>
                <a:latin typeface="Tahoma"/>
                <a:cs typeface="Tahoma"/>
              </a:rPr>
              <a:t>forecast,</a:t>
            </a:r>
            <a:r>
              <a:rPr sz="2325" kern="0" spc="-53" dirty="0">
                <a:solidFill>
                  <a:sysClr val="windowText" lastClr="000000"/>
                </a:solidFill>
                <a:latin typeface="Tahoma"/>
                <a:cs typeface="Tahoma"/>
              </a:rPr>
              <a:t> </a:t>
            </a:r>
            <a:r>
              <a:rPr sz="2325" kern="0" spc="-95" dirty="0">
                <a:solidFill>
                  <a:sysClr val="windowText" lastClr="000000"/>
                </a:solidFill>
                <a:latin typeface="Tahoma"/>
                <a:cs typeface="Tahoma"/>
              </a:rPr>
              <a:t>reducing</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deviations.</a:t>
            </a:r>
            <a:endParaRPr sz="2325" kern="0">
              <a:solidFill>
                <a:sysClr val="windowText" lastClr="000000"/>
              </a:solidFill>
              <a:latin typeface="Tahoma"/>
              <a:cs typeface="Tahoma"/>
            </a:endParaRPr>
          </a:p>
          <a:p>
            <a:pPr marL="369070" marR="693851" indent="-289888" defTabSz="1932584">
              <a:lnSpc>
                <a:spcPct val="102699"/>
              </a:lnSpc>
              <a:spcBef>
                <a:spcPts val="623"/>
              </a:spcBef>
              <a:buClr>
                <a:srgbClr val="0C264C"/>
              </a:buClr>
              <a:buFont typeface="Georgia"/>
              <a:buChar char="•"/>
              <a:tabLst>
                <a:tab pos="373096" algn="l"/>
              </a:tabLst>
            </a:pPr>
            <a:r>
              <a:rPr sz="2325" kern="0" spc="-21" dirty="0">
                <a:solidFill>
                  <a:sysClr val="windowText" lastClr="000000"/>
                </a:solidFill>
                <a:latin typeface="Tahoma"/>
                <a:cs typeface="Tahoma"/>
              </a:rPr>
              <a:t>Prediction</a:t>
            </a:r>
            <a:r>
              <a:rPr sz="2325" kern="0" spc="-63" dirty="0">
                <a:solidFill>
                  <a:sysClr val="windowText" lastClr="000000"/>
                </a:solidFill>
                <a:latin typeface="Tahoma"/>
                <a:cs typeface="Tahoma"/>
              </a:rPr>
              <a:t> intervals </a:t>
            </a:r>
            <a:r>
              <a:rPr sz="2325" kern="0" spc="-106" dirty="0">
                <a:solidFill>
                  <a:sysClr val="windowText" lastClr="000000"/>
                </a:solidFill>
                <a:latin typeface="Tahoma"/>
                <a:cs typeface="Tahoma"/>
              </a:rPr>
              <a:t>become</a:t>
            </a:r>
            <a:r>
              <a:rPr sz="2325" kern="0" spc="-63" dirty="0">
                <a:solidFill>
                  <a:sysClr val="windowText" lastClr="000000"/>
                </a:solidFill>
                <a:latin typeface="Tahoma"/>
                <a:cs typeface="Tahoma"/>
              </a:rPr>
              <a:t> </a:t>
            </a:r>
            <a:r>
              <a:rPr sz="2325" kern="0" spc="-53" dirty="0">
                <a:solidFill>
                  <a:sysClr val="windowText" lastClr="000000"/>
                </a:solidFill>
                <a:latin typeface="Tahoma"/>
                <a:cs typeface="Tahoma"/>
              </a:rPr>
              <a:t>significantly</a:t>
            </a:r>
            <a:r>
              <a:rPr sz="2325" kern="0" spc="-74" dirty="0">
                <a:solidFill>
                  <a:sysClr val="windowText" lastClr="000000"/>
                </a:solidFill>
                <a:latin typeface="Tahoma"/>
                <a:cs typeface="Tahoma"/>
              </a:rPr>
              <a:t> </a:t>
            </a:r>
            <a:r>
              <a:rPr sz="2325" kern="0" spc="-116" dirty="0">
                <a:solidFill>
                  <a:sysClr val="windowText" lastClr="000000"/>
                </a:solidFill>
                <a:latin typeface="Tahoma"/>
                <a:cs typeface="Tahoma"/>
              </a:rPr>
              <a:t>narrower,</a:t>
            </a:r>
            <a:r>
              <a:rPr sz="2325" kern="0" spc="-63" dirty="0">
                <a:solidFill>
                  <a:sysClr val="windowText" lastClr="000000"/>
                </a:solidFill>
                <a:latin typeface="Tahoma"/>
                <a:cs typeface="Tahoma"/>
              </a:rPr>
              <a:t> </a:t>
            </a:r>
            <a:r>
              <a:rPr sz="2325" kern="0" spc="-53" dirty="0">
                <a:solidFill>
                  <a:sysClr val="windowText" lastClr="000000"/>
                </a:solidFill>
                <a:latin typeface="Tahoma"/>
                <a:cs typeface="Tahoma"/>
              </a:rPr>
              <a:t>indicating</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increased</a:t>
            </a:r>
            <a:r>
              <a:rPr sz="2325" kern="0" spc="-63" dirty="0">
                <a:solidFill>
                  <a:sysClr val="windowText" lastClr="000000"/>
                </a:solidFill>
                <a:latin typeface="Tahoma"/>
                <a:cs typeface="Tahoma"/>
              </a:rPr>
              <a:t> </a:t>
            </a:r>
            <a:r>
              <a:rPr sz="2325" kern="0" spc="-95" dirty="0">
                <a:solidFill>
                  <a:sysClr val="windowText" lastClr="000000"/>
                </a:solidFill>
                <a:latin typeface="Tahoma"/>
                <a:cs typeface="Tahoma"/>
              </a:rPr>
              <a:t>confidence:</a:t>
            </a:r>
            <a:r>
              <a:rPr sz="2325" kern="0" spc="159" dirty="0">
                <a:solidFill>
                  <a:sysClr val="windowText" lastClr="000000"/>
                </a:solidFill>
                <a:latin typeface="Tahoma"/>
                <a:cs typeface="Tahoma"/>
              </a:rPr>
              <a:t> </a:t>
            </a:r>
            <a:r>
              <a:rPr sz="2325" kern="0" spc="-106" dirty="0">
                <a:solidFill>
                  <a:sysClr val="windowText" lastClr="000000"/>
                </a:solidFill>
                <a:latin typeface="Tahoma"/>
                <a:cs typeface="Tahoma"/>
              </a:rPr>
              <a:t>- 	</a:t>
            </a:r>
            <a:r>
              <a:rPr sz="2325" kern="0" dirty="0">
                <a:solidFill>
                  <a:sysClr val="windowText" lastClr="000000"/>
                </a:solidFill>
                <a:latin typeface="Tahoma"/>
                <a:cs typeface="Tahoma"/>
              </a:rPr>
              <a:t>GPT-4:</a:t>
            </a:r>
            <a:r>
              <a:rPr sz="2325" kern="0" spc="53" dirty="0">
                <a:solidFill>
                  <a:sysClr val="windowText" lastClr="000000"/>
                </a:solidFill>
                <a:latin typeface="Tahoma"/>
                <a:cs typeface="Tahoma"/>
              </a:rPr>
              <a:t> </a:t>
            </a:r>
            <a:r>
              <a:rPr sz="2325" b="1" kern="0" dirty="0">
                <a:solidFill>
                  <a:sysClr val="windowText" lastClr="000000"/>
                </a:solidFill>
                <a:latin typeface="Arial"/>
                <a:cs typeface="Arial"/>
              </a:rPr>
              <a:t>17.75</a:t>
            </a:r>
            <a:r>
              <a:rPr sz="2325" b="1" kern="0" spc="42" dirty="0">
                <a:solidFill>
                  <a:sysClr val="windowText" lastClr="000000"/>
                </a:solidFill>
                <a:latin typeface="Arial"/>
                <a:cs typeface="Arial"/>
              </a:rPr>
              <a:t> </a:t>
            </a:r>
            <a:r>
              <a:rPr sz="2325" kern="0" dirty="0">
                <a:solidFill>
                  <a:sysClr val="windowText" lastClr="000000"/>
                </a:solidFill>
                <a:latin typeface="Lucida Sans Unicode"/>
                <a:cs typeface="Lucida Sans Unicode"/>
              </a:rPr>
              <a:t>→</a:t>
            </a:r>
            <a:r>
              <a:rPr sz="2325" kern="0" spc="-42" dirty="0">
                <a:solidFill>
                  <a:sysClr val="windowText" lastClr="000000"/>
                </a:solidFill>
                <a:latin typeface="Lucida Sans Unicode"/>
                <a:cs typeface="Lucida Sans Unicode"/>
              </a:rPr>
              <a:t> </a:t>
            </a:r>
            <a:r>
              <a:rPr sz="2325" b="1" kern="0" dirty="0">
                <a:solidFill>
                  <a:sysClr val="windowText" lastClr="000000"/>
                </a:solidFill>
                <a:latin typeface="Arial"/>
                <a:cs typeface="Arial"/>
              </a:rPr>
              <a:t>14.22</a:t>
            </a:r>
            <a:r>
              <a:rPr sz="2325" kern="0" dirty="0">
                <a:solidFill>
                  <a:sysClr val="windowText" lastClr="000000"/>
                </a:solidFill>
                <a:latin typeface="Tahoma"/>
                <a:cs typeface="Tahoma"/>
              </a:rPr>
              <a:t>,</a:t>
            </a:r>
            <a:r>
              <a:rPr sz="2325" kern="0" spc="-42" dirty="0">
                <a:solidFill>
                  <a:sysClr val="windowText" lastClr="000000"/>
                </a:solidFill>
                <a:latin typeface="Tahoma"/>
                <a:cs typeface="Tahoma"/>
              </a:rPr>
              <a:t> </a:t>
            </a:r>
            <a:r>
              <a:rPr sz="2325" i="1" kern="0" dirty="0">
                <a:solidFill>
                  <a:sysClr val="windowText" lastClr="000000"/>
                </a:solidFill>
                <a:latin typeface="Arial"/>
                <a:cs typeface="Arial"/>
              </a:rPr>
              <a:t>p</a:t>
            </a:r>
            <a:r>
              <a:rPr sz="2325" i="1" kern="0" spc="11" dirty="0">
                <a:solidFill>
                  <a:sysClr val="windowText" lastClr="000000"/>
                </a:solidFill>
                <a:latin typeface="Arial"/>
                <a:cs typeface="Arial"/>
              </a:rPr>
              <a:t> </a:t>
            </a:r>
            <a:r>
              <a:rPr sz="2325" i="1" kern="0" spc="-127" dirty="0">
                <a:solidFill>
                  <a:sysClr val="windowText" lastClr="000000"/>
                </a:solidFill>
                <a:latin typeface="Verdana"/>
                <a:cs typeface="Verdana"/>
              </a:rPr>
              <a:t>&lt;</a:t>
            </a:r>
            <a:r>
              <a:rPr sz="2325" i="1" kern="0" spc="-180" dirty="0">
                <a:solidFill>
                  <a:sysClr val="windowText" lastClr="000000"/>
                </a:solidFill>
                <a:latin typeface="Verdana"/>
                <a:cs typeface="Verdana"/>
              </a:rPr>
              <a:t> </a:t>
            </a:r>
            <a:r>
              <a:rPr sz="2325" kern="0" spc="-85" dirty="0">
                <a:solidFill>
                  <a:sysClr val="windowText" lastClr="000000"/>
                </a:solidFill>
                <a:latin typeface="Tahoma"/>
                <a:cs typeface="Tahoma"/>
              </a:rPr>
              <a:t>0</a:t>
            </a:r>
            <a:r>
              <a:rPr sz="2325" i="1" kern="0" spc="-85" dirty="0">
                <a:solidFill>
                  <a:sysClr val="windowText" lastClr="000000"/>
                </a:solidFill>
                <a:latin typeface="Verdana"/>
                <a:cs typeface="Verdana"/>
              </a:rPr>
              <a:t>.</a:t>
            </a:r>
            <a:r>
              <a:rPr sz="2325" kern="0" spc="-85" dirty="0">
                <a:solidFill>
                  <a:sysClr val="windowText" lastClr="000000"/>
                </a:solidFill>
                <a:latin typeface="Tahoma"/>
                <a:cs typeface="Tahoma"/>
              </a:rPr>
              <a:t>001.</a:t>
            </a:r>
            <a:r>
              <a:rPr sz="2325" kern="0" spc="201"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42" dirty="0">
                <a:solidFill>
                  <a:sysClr val="windowText" lastClr="000000"/>
                </a:solidFill>
                <a:latin typeface="Tahoma"/>
                <a:cs typeface="Tahoma"/>
              </a:rPr>
              <a:t> </a:t>
            </a:r>
            <a:r>
              <a:rPr sz="2325" kern="0" spc="-53" dirty="0">
                <a:solidFill>
                  <a:sysClr val="windowText" lastClr="000000"/>
                </a:solidFill>
                <a:latin typeface="Tahoma"/>
                <a:cs typeface="Tahoma"/>
              </a:rPr>
              <a:t>Claude</a:t>
            </a:r>
            <a:r>
              <a:rPr sz="2325" kern="0" spc="-32" dirty="0">
                <a:solidFill>
                  <a:sysClr val="windowText" lastClr="000000"/>
                </a:solidFill>
                <a:latin typeface="Tahoma"/>
                <a:cs typeface="Tahoma"/>
              </a:rPr>
              <a:t> </a:t>
            </a:r>
            <a:r>
              <a:rPr sz="2325" kern="0" dirty="0">
                <a:solidFill>
                  <a:sysClr val="windowText" lastClr="000000"/>
                </a:solidFill>
                <a:latin typeface="Tahoma"/>
                <a:cs typeface="Tahoma"/>
              </a:rPr>
              <a:t>2:</a:t>
            </a:r>
            <a:r>
              <a:rPr sz="2325" kern="0" spc="180" dirty="0">
                <a:solidFill>
                  <a:sysClr val="windowText" lastClr="000000"/>
                </a:solidFill>
                <a:latin typeface="Tahoma"/>
                <a:cs typeface="Tahoma"/>
              </a:rPr>
              <a:t> </a:t>
            </a:r>
            <a:r>
              <a:rPr sz="2325" b="1" kern="0" dirty="0">
                <a:solidFill>
                  <a:sysClr val="windowText" lastClr="000000"/>
                </a:solidFill>
                <a:latin typeface="Arial"/>
                <a:cs typeface="Arial"/>
              </a:rPr>
              <a:t>11.67</a:t>
            </a:r>
            <a:r>
              <a:rPr sz="2325" b="1" kern="0" spc="42" dirty="0">
                <a:solidFill>
                  <a:sysClr val="windowText" lastClr="000000"/>
                </a:solidFill>
                <a:latin typeface="Arial"/>
                <a:cs typeface="Arial"/>
              </a:rPr>
              <a:t> </a:t>
            </a:r>
            <a:r>
              <a:rPr sz="2325" kern="0" dirty="0">
                <a:solidFill>
                  <a:sysClr val="windowText" lastClr="000000"/>
                </a:solidFill>
                <a:latin typeface="Lucida Sans Unicode"/>
                <a:cs typeface="Lucida Sans Unicode"/>
              </a:rPr>
              <a:t>→</a:t>
            </a:r>
            <a:r>
              <a:rPr sz="2325" kern="0" spc="-42" dirty="0">
                <a:solidFill>
                  <a:sysClr val="windowText" lastClr="000000"/>
                </a:solidFill>
                <a:latin typeface="Lucida Sans Unicode"/>
                <a:cs typeface="Lucida Sans Unicode"/>
              </a:rPr>
              <a:t> </a:t>
            </a:r>
            <a:r>
              <a:rPr sz="2325" b="1" kern="0" dirty="0">
                <a:solidFill>
                  <a:sysClr val="windowText" lastClr="000000"/>
                </a:solidFill>
                <a:latin typeface="Arial"/>
                <a:cs typeface="Arial"/>
              </a:rPr>
              <a:t>8.28</a:t>
            </a:r>
            <a:r>
              <a:rPr sz="2325" kern="0" dirty="0">
                <a:solidFill>
                  <a:sysClr val="windowText" lastClr="000000"/>
                </a:solidFill>
                <a:latin typeface="Tahoma"/>
                <a:cs typeface="Tahoma"/>
              </a:rPr>
              <a:t>,</a:t>
            </a:r>
            <a:r>
              <a:rPr sz="2325" kern="0" spc="-32" dirty="0">
                <a:solidFill>
                  <a:sysClr val="windowText" lastClr="000000"/>
                </a:solidFill>
                <a:latin typeface="Tahoma"/>
                <a:cs typeface="Tahoma"/>
              </a:rPr>
              <a:t> </a:t>
            </a:r>
            <a:r>
              <a:rPr sz="2325" i="1" kern="0" dirty="0">
                <a:solidFill>
                  <a:sysClr val="windowText" lastClr="000000"/>
                </a:solidFill>
                <a:latin typeface="Arial"/>
                <a:cs typeface="Arial"/>
              </a:rPr>
              <a:t>p</a:t>
            </a:r>
            <a:r>
              <a:rPr sz="2325" i="1" kern="0" spc="11" dirty="0">
                <a:solidFill>
                  <a:sysClr val="windowText" lastClr="000000"/>
                </a:solidFill>
                <a:latin typeface="Arial"/>
                <a:cs typeface="Arial"/>
              </a:rPr>
              <a:t> </a:t>
            </a:r>
            <a:r>
              <a:rPr sz="2325" i="1" kern="0" spc="-127" dirty="0">
                <a:solidFill>
                  <a:sysClr val="windowText" lastClr="000000"/>
                </a:solidFill>
                <a:latin typeface="Verdana"/>
                <a:cs typeface="Verdana"/>
              </a:rPr>
              <a:t>&lt;</a:t>
            </a:r>
            <a:r>
              <a:rPr sz="2325" i="1" kern="0" spc="-180" dirty="0">
                <a:solidFill>
                  <a:sysClr val="windowText" lastClr="000000"/>
                </a:solidFill>
                <a:latin typeface="Verdana"/>
                <a:cs typeface="Verdana"/>
              </a:rPr>
              <a:t> </a:t>
            </a:r>
            <a:r>
              <a:rPr sz="2325" kern="0" spc="-21" dirty="0">
                <a:solidFill>
                  <a:sysClr val="windowText" lastClr="000000"/>
                </a:solidFill>
                <a:latin typeface="Tahoma"/>
                <a:cs typeface="Tahoma"/>
              </a:rPr>
              <a:t>0</a:t>
            </a:r>
            <a:r>
              <a:rPr sz="2325" i="1" kern="0" spc="-21" dirty="0">
                <a:solidFill>
                  <a:sysClr val="windowText" lastClr="000000"/>
                </a:solidFill>
                <a:latin typeface="Verdana"/>
                <a:cs typeface="Verdana"/>
              </a:rPr>
              <a:t>.</a:t>
            </a:r>
            <a:r>
              <a:rPr sz="2325" kern="0" spc="-21" dirty="0">
                <a:solidFill>
                  <a:sysClr val="windowText" lastClr="000000"/>
                </a:solidFill>
                <a:latin typeface="Tahoma"/>
                <a:cs typeface="Tahoma"/>
              </a:rPr>
              <a:t>001.</a:t>
            </a:r>
            <a:endParaRPr sz="2325" kern="0">
              <a:solidFill>
                <a:sysClr val="windowText" lastClr="000000"/>
              </a:solidFill>
              <a:latin typeface="Tahoma"/>
              <a:cs typeface="Tahoma"/>
            </a:endParaRPr>
          </a:p>
          <a:p>
            <a:pPr marL="369070" marR="64419" indent="-289888" defTabSz="1932584">
              <a:lnSpc>
                <a:spcPct val="102600"/>
              </a:lnSpc>
              <a:spcBef>
                <a:spcPts val="634"/>
              </a:spcBef>
              <a:buClr>
                <a:srgbClr val="0C264C"/>
              </a:buClr>
              <a:buFont typeface="Georgia"/>
              <a:buChar char="•"/>
              <a:tabLst>
                <a:tab pos="373096" algn="l"/>
              </a:tabLst>
            </a:pPr>
            <a:r>
              <a:rPr sz="2325" kern="0" dirty="0">
                <a:solidFill>
                  <a:sysClr val="windowText" lastClr="000000"/>
                </a:solidFill>
                <a:latin typeface="Tahoma"/>
                <a:cs typeface="Tahoma"/>
              </a:rPr>
              <a:t>The</a:t>
            </a:r>
            <a:r>
              <a:rPr sz="2325" kern="0" spc="-74" dirty="0">
                <a:solidFill>
                  <a:sysClr val="windowText" lastClr="000000"/>
                </a:solidFill>
                <a:latin typeface="Tahoma"/>
                <a:cs typeface="Tahoma"/>
              </a:rPr>
              <a:t> </a:t>
            </a:r>
            <a:r>
              <a:rPr sz="2325" kern="0" spc="-85" dirty="0">
                <a:solidFill>
                  <a:sysClr val="windowText" lastClr="000000"/>
                </a:solidFill>
                <a:latin typeface="Tahoma"/>
                <a:cs typeface="Tahoma"/>
              </a:rPr>
              <a:t>magnitude</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63"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74" dirty="0">
                <a:solidFill>
                  <a:sysClr val="windowText" lastClr="000000"/>
                </a:solidFill>
                <a:latin typeface="Tahoma"/>
                <a:cs typeface="Tahoma"/>
              </a:rPr>
              <a:t> </a:t>
            </a:r>
            <a:r>
              <a:rPr sz="2325" kern="0" spc="-85" dirty="0">
                <a:solidFill>
                  <a:sysClr val="windowText" lastClr="000000"/>
                </a:solidFill>
                <a:latin typeface="Tahoma"/>
                <a:cs typeface="Tahoma"/>
              </a:rPr>
              <a:t>forecast</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adjustments</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74" dirty="0">
                <a:solidFill>
                  <a:sysClr val="windowText" lastClr="000000"/>
                </a:solidFill>
                <a:latin typeface="Tahoma"/>
                <a:cs typeface="Tahoma"/>
              </a:rPr>
              <a:t> </a:t>
            </a:r>
            <a:r>
              <a:rPr sz="2325" kern="0" spc="-53" dirty="0">
                <a:solidFill>
                  <a:sysClr val="windowText" lastClr="000000"/>
                </a:solidFill>
                <a:latin typeface="Tahoma"/>
                <a:cs typeface="Tahoma"/>
              </a:rPr>
              <a:t>highly</a:t>
            </a:r>
            <a:r>
              <a:rPr sz="2325" kern="0" spc="-74" dirty="0">
                <a:solidFill>
                  <a:sysClr val="windowText" lastClr="000000"/>
                </a:solidFill>
                <a:latin typeface="Tahoma"/>
                <a:cs typeface="Tahoma"/>
              </a:rPr>
              <a:t> </a:t>
            </a:r>
            <a:r>
              <a:rPr sz="2325" kern="0" spc="-85" dirty="0">
                <a:solidFill>
                  <a:sysClr val="windowText" lastClr="000000"/>
                </a:solidFill>
                <a:latin typeface="Tahoma"/>
                <a:cs typeface="Tahoma"/>
              </a:rPr>
              <a:t>correlated</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with</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initial</a:t>
            </a:r>
            <a:r>
              <a:rPr sz="2325" kern="0" spc="-63" dirty="0">
                <a:solidFill>
                  <a:sysClr val="windowText" lastClr="000000"/>
                </a:solidFill>
                <a:latin typeface="Tahoma"/>
                <a:cs typeface="Tahoma"/>
              </a:rPr>
              <a:t> </a:t>
            </a:r>
            <a:r>
              <a:rPr sz="2325" kern="0" spc="-53" dirty="0">
                <a:solidFill>
                  <a:sysClr val="windowText" lastClr="000000"/>
                </a:solidFill>
                <a:latin typeface="Tahoma"/>
                <a:cs typeface="Tahoma"/>
              </a:rPr>
              <a:t>deviation 	</a:t>
            </a:r>
            <a:r>
              <a:rPr sz="2325" kern="0" spc="-42" dirty="0">
                <a:solidFill>
                  <a:sysClr val="windowText" lastClr="000000"/>
                </a:solidFill>
                <a:latin typeface="Tahoma"/>
                <a:cs typeface="Tahoma"/>
              </a:rPr>
              <a:t>from</a:t>
            </a:r>
            <a:r>
              <a:rPr sz="2325" kern="0" spc="-148"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85" dirty="0">
                <a:solidFill>
                  <a:sysClr val="windowText" lastClr="000000"/>
                </a:solidFill>
                <a:latin typeface="Tahoma"/>
                <a:cs typeface="Tahoma"/>
              </a:rPr>
              <a:t> human</a:t>
            </a:r>
            <a:r>
              <a:rPr sz="2325" kern="0" spc="-63" dirty="0">
                <a:solidFill>
                  <a:sysClr val="windowText" lastClr="000000"/>
                </a:solidFill>
                <a:latin typeface="Tahoma"/>
                <a:cs typeface="Tahoma"/>
              </a:rPr>
              <a:t> </a:t>
            </a:r>
            <a:r>
              <a:rPr sz="2325" kern="0" spc="-95" dirty="0">
                <a:solidFill>
                  <a:sysClr val="windowText" lastClr="000000"/>
                </a:solidFill>
                <a:latin typeface="Tahoma"/>
                <a:cs typeface="Tahoma"/>
              </a:rPr>
              <a:t>crowd</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median:</a:t>
            </a:r>
            <a:r>
              <a:rPr sz="2325" kern="0" spc="148"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GPT-4:</a:t>
            </a:r>
            <a:r>
              <a:rPr sz="2325" kern="0" spc="148" dirty="0">
                <a:solidFill>
                  <a:sysClr val="windowText" lastClr="000000"/>
                </a:solidFill>
                <a:latin typeface="Tahoma"/>
                <a:cs typeface="Tahoma"/>
              </a:rPr>
              <a:t> </a:t>
            </a:r>
            <a:r>
              <a:rPr sz="2325" b="1" kern="0" dirty="0">
                <a:solidFill>
                  <a:sysClr val="windowText" lastClr="000000"/>
                </a:solidFill>
                <a:latin typeface="Arial"/>
                <a:cs typeface="Arial"/>
              </a:rPr>
              <a:t>r</a:t>
            </a:r>
            <a:r>
              <a:rPr sz="2325" b="1" kern="0" spc="85" dirty="0">
                <a:solidFill>
                  <a:sysClr val="windowText" lastClr="000000"/>
                </a:solidFill>
                <a:latin typeface="Arial"/>
                <a:cs typeface="Arial"/>
              </a:rPr>
              <a:t> </a:t>
            </a:r>
            <a:r>
              <a:rPr sz="2325" b="1" kern="0" spc="613" dirty="0">
                <a:solidFill>
                  <a:sysClr val="windowText" lastClr="000000"/>
                </a:solidFill>
                <a:latin typeface="Arial"/>
                <a:cs typeface="Arial"/>
              </a:rPr>
              <a:t>=</a:t>
            </a:r>
            <a:r>
              <a:rPr sz="2325" b="1" kern="0" spc="74" dirty="0">
                <a:solidFill>
                  <a:sysClr val="windowText" lastClr="000000"/>
                </a:solidFill>
                <a:latin typeface="Arial"/>
                <a:cs typeface="Arial"/>
              </a:rPr>
              <a:t> </a:t>
            </a:r>
            <a:r>
              <a:rPr sz="2325" b="1" kern="0" dirty="0">
                <a:solidFill>
                  <a:sysClr val="windowText" lastClr="000000"/>
                </a:solidFill>
                <a:latin typeface="Arial"/>
                <a:cs typeface="Arial"/>
              </a:rPr>
              <a:t>0.88</a:t>
            </a:r>
            <a:r>
              <a:rPr sz="2325" kern="0" dirty="0">
                <a:solidFill>
                  <a:sysClr val="windowText" lastClr="000000"/>
                </a:solidFill>
                <a:latin typeface="Tahoma"/>
                <a:cs typeface="Tahoma"/>
              </a:rPr>
              <a:t>,</a:t>
            </a:r>
            <a:r>
              <a:rPr sz="2325" kern="0" spc="-74" dirty="0">
                <a:solidFill>
                  <a:sysClr val="windowText" lastClr="000000"/>
                </a:solidFill>
                <a:latin typeface="Tahoma"/>
                <a:cs typeface="Tahoma"/>
              </a:rPr>
              <a:t> </a:t>
            </a:r>
            <a:r>
              <a:rPr sz="2325" i="1" kern="0" dirty="0">
                <a:solidFill>
                  <a:sysClr val="windowText" lastClr="000000"/>
                </a:solidFill>
                <a:latin typeface="Arial"/>
                <a:cs typeface="Arial"/>
              </a:rPr>
              <a:t>p</a:t>
            </a:r>
            <a:r>
              <a:rPr sz="2325" i="1" kern="0" spc="-11" dirty="0">
                <a:solidFill>
                  <a:sysClr val="windowText" lastClr="000000"/>
                </a:solidFill>
                <a:latin typeface="Arial"/>
                <a:cs typeface="Arial"/>
              </a:rPr>
              <a:t> </a:t>
            </a:r>
            <a:r>
              <a:rPr sz="2325" i="1" kern="0" spc="-127" dirty="0">
                <a:solidFill>
                  <a:sysClr val="windowText" lastClr="000000"/>
                </a:solidFill>
                <a:latin typeface="Verdana"/>
                <a:cs typeface="Verdana"/>
              </a:rPr>
              <a:t>&lt;</a:t>
            </a:r>
            <a:r>
              <a:rPr sz="2325" i="1" kern="0" spc="-180" dirty="0">
                <a:solidFill>
                  <a:sysClr val="windowText" lastClr="000000"/>
                </a:solidFill>
                <a:latin typeface="Verdana"/>
                <a:cs typeface="Verdana"/>
              </a:rPr>
              <a:t> </a:t>
            </a:r>
            <a:r>
              <a:rPr sz="2325" kern="0" spc="-85" dirty="0">
                <a:solidFill>
                  <a:sysClr val="windowText" lastClr="000000"/>
                </a:solidFill>
                <a:latin typeface="Tahoma"/>
                <a:cs typeface="Tahoma"/>
              </a:rPr>
              <a:t>0</a:t>
            </a:r>
            <a:r>
              <a:rPr sz="2325" i="1" kern="0" spc="-85" dirty="0">
                <a:solidFill>
                  <a:sysClr val="windowText" lastClr="000000"/>
                </a:solidFill>
                <a:latin typeface="Verdana"/>
                <a:cs typeface="Verdana"/>
              </a:rPr>
              <a:t>.</a:t>
            </a:r>
            <a:r>
              <a:rPr sz="2325" kern="0" spc="-85" dirty="0">
                <a:solidFill>
                  <a:sysClr val="windowText" lastClr="000000"/>
                </a:solidFill>
                <a:latin typeface="Tahoma"/>
                <a:cs typeface="Tahoma"/>
              </a:rPr>
              <a:t>001.</a:t>
            </a:r>
            <a:r>
              <a:rPr sz="2325" kern="0" spc="148"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63" dirty="0">
                <a:solidFill>
                  <a:sysClr val="windowText" lastClr="000000"/>
                </a:solidFill>
                <a:latin typeface="Tahoma"/>
                <a:cs typeface="Tahoma"/>
              </a:rPr>
              <a:t> </a:t>
            </a:r>
            <a:r>
              <a:rPr sz="2325" kern="0" spc="-53" dirty="0">
                <a:solidFill>
                  <a:sysClr val="windowText" lastClr="000000"/>
                </a:solidFill>
                <a:latin typeface="Tahoma"/>
                <a:cs typeface="Tahoma"/>
              </a:rPr>
              <a:t>Claude</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2:</a:t>
            </a:r>
            <a:r>
              <a:rPr sz="2325" kern="0" spc="137" dirty="0">
                <a:solidFill>
                  <a:sysClr val="windowText" lastClr="000000"/>
                </a:solidFill>
                <a:latin typeface="Tahoma"/>
                <a:cs typeface="Tahoma"/>
              </a:rPr>
              <a:t> </a:t>
            </a:r>
            <a:r>
              <a:rPr sz="2325" b="1" kern="0" dirty="0">
                <a:solidFill>
                  <a:sysClr val="windowText" lastClr="000000"/>
                </a:solidFill>
                <a:latin typeface="Arial"/>
                <a:cs typeface="Arial"/>
              </a:rPr>
              <a:t>r</a:t>
            </a:r>
            <a:r>
              <a:rPr sz="2325" b="1" kern="0" spc="85" dirty="0">
                <a:solidFill>
                  <a:sysClr val="windowText" lastClr="000000"/>
                </a:solidFill>
                <a:latin typeface="Arial"/>
                <a:cs typeface="Arial"/>
              </a:rPr>
              <a:t> </a:t>
            </a:r>
            <a:r>
              <a:rPr sz="2325" b="1" kern="0" spc="613" dirty="0">
                <a:solidFill>
                  <a:sysClr val="windowText" lastClr="000000"/>
                </a:solidFill>
                <a:latin typeface="Arial"/>
                <a:cs typeface="Arial"/>
              </a:rPr>
              <a:t>=</a:t>
            </a:r>
            <a:r>
              <a:rPr sz="2325" b="1" kern="0" spc="74" dirty="0">
                <a:solidFill>
                  <a:sysClr val="windowText" lastClr="000000"/>
                </a:solidFill>
                <a:latin typeface="Arial"/>
                <a:cs typeface="Arial"/>
              </a:rPr>
              <a:t> </a:t>
            </a:r>
            <a:r>
              <a:rPr sz="2325" b="1" kern="0" spc="-21" dirty="0">
                <a:solidFill>
                  <a:sysClr val="windowText" lastClr="000000"/>
                </a:solidFill>
                <a:latin typeface="Arial"/>
                <a:cs typeface="Arial"/>
              </a:rPr>
              <a:t>0.87</a:t>
            </a:r>
            <a:r>
              <a:rPr sz="2325" kern="0" spc="-21" dirty="0">
                <a:solidFill>
                  <a:sysClr val="windowText" lastClr="000000"/>
                </a:solidFill>
                <a:latin typeface="Tahoma"/>
                <a:cs typeface="Tahoma"/>
              </a:rPr>
              <a:t>,</a:t>
            </a:r>
            <a:endParaRPr sz="2325" kern="0">
              <a:solidFill>
                <a:sysClr val="windowText" lastClr="000000"/>
              </a:solidFill>
              <a:latin typeface="Tahoma"/>
              <a:cs typeface="Tahoma"/>
            </a:endParaRPr>
          </a:p>
          <a:p>
            <a:pPr marL="373096" defTabSz="1932584">
              <a:spcBef>
                <a:spcPts val="74"/>
              </a:spcBef>
            </a:pPr>
            <a:r>
              <a:rPr sz="2325" i="1" kern="0" dirty="0">
                <a:solidFill>
                  <a:sysClr val="windowText" lastClr="000000"/>
                </a:solidFill>
                <a:latin typeface="Arial"/>
                <a:cs typeface="Arial"/>
              </a:rPr>
              <a:t>p</a:t>
            </a:r>
            <a:r>
              <a:rPr sz="2325" i="1" kern="0" spc="-21" dirty="0">
                <a:solidFill>
                  <a:sysClr val="windowText" lastClr="000000"/>
                </a:solidFill>
                <a:latin typeface="Arial"/>
                <a:cs typeface="Arial"/>
              </a:rPr>
              <a:t> </a:t>
            </a:r>
            <a:r>
              <a:rPr sz="2325" i="1" kern="0" spc="-127" dirty="0">
                <a:solidFill>
                  <a:sysClr val="windowText" lastClr="000000"/>
                </a:solidFill>
                <a:latin typeface="Verdana"/>
                <a:cs typeface="Verdana"/>
              </a:rPr>
              <a:t>&lt;</a:t>
            </a:r>
            <a:r>
              <a:rPr sz="2325" i="1" kern="0" spc="-180" dirty="0">
                <a:solidFill>
                  <a:sysClr val="windowText" lastClr="000000"/>
                </a:solidFill>
                <a:latin typeface="Verdana"/>
                <a:cs typeface="Verdana"/>
              </a:rPr>
              <a:t> </a:t>
            </a:r>
            <a:r>
              <a:rPr sz="2325" kern="0" spc="-21" dirty="0">
                <a:solidFill>
                  <a:sysClr val="windowText" lastClr="000000"/>
                </a:solidFill>
                <a:latin typeface="Tahoma"/>
                <a:cs typeface="Tahoma"/>
              </a:rPr>
              <a:t>0</a:t>
            </a:r>
            <a:r>
              <a:rPr sz="2325" i="1" kern="0" spc="-21" dirty="0">
                <a:solidFill>
                  <a:sysClr val="windowText" lastClr="000000"/>
                </a:solidFill>
                <a:latin typeface="Verdana"/>
                <a:cs typeface="Verdana"/>
              </a:rPr>
              <a:t>.</a:t>
            </a:r>
            <a:r>
              <a:rPr sz="2325" kern="0" spc="-21" dirty="0">
                <a:solidFill>
                  <a:sysClr val="windowText" lastClr="000000"/>
                </a:solidFill>
                <a:latin typeface="Tahoma"/>
                <a:cs typeface="Tahoma"/>
              </a:rPr>
              <a:t>001.</a:t>
            </a:r>
            <a:endParaRPr sz="2325" kern="0">
              <a:solidFill>
                <a:sysClr val="windowText" lastClr="000000"/>
              </a:solidFill>
              <a:latin typeface="Tahoma"/>
              <a:cs typeface="Tahoma"/>
            </a:endParaRPr>
          </a:p>
          <a:p>
            <a:pPr marL="369070" marR="893818" indent="-289888" defTabSz="1932584">
              <a:lnSpc>
                <a:spcPct val="102600"/>
              </a:lnSpc>
              <a:spcBef>
                <a:spcPts val="634"/>
              </a:spcBef>
              <a:buClr>
                <a:srgbClr val="0C264C"/>
              </a:buClr>
              <a:buFont typeface="Georgia"/>
              <a:buChar char="•"/>
              <a:tabLst>
                <a:tab pos="373096" algn="l"/>
              </a:tabLst>
            </a:pPr>
            <a:r>
              <a:rPr sz="2325" b="1" kern="0" spc="-63" dirty="0">
                <a:solidFill>
                  <a:sysClr val="windowText" lastClr="000000"/>
                </a:solidFill>
                <a:latin typeface="Arial"/>
                <a:cs typeface="Arial"/>
              </a:rPr>
              <a:t>Calibration</a:t>
            </a:r>
            <a:r>
              <a:rPr sz="2325" b="1" kern="0" spc="74" dirty="0">
                <a:solidFill>
                  <a:sysClr val="windowText" lastClr="000000"/>
                </a:solidFill>
                <a:latin typeface="Arial"/>
                <a:cs typeface="Arial"/>
              </a:rPr>
              <a:t> </a:t>
            </a:r>
            <a:r>
              <a:rPr sz="2325" b="1" kern="0" spc="-137" dirty="0">
                <a:solidFill>
                  <a:sysClr val="windowText" lastClr="000000"/>
                </a:solidFill>
                <a:latin typeface="Arial"/>
                <a:cs typeface="Arial"/>
              </a:rPr>
              <a:t>analysis</a:t>
            </a:r>
            <a:r>
              <a:rPr sz="2325" b="1" kern="0" spc="32" dirty="0">
                <a:solidFill>
                  <a:sysClr val="windowText" lastClr="000000"/>
                </a:solidFill>
                <a:latin typeface="Arial"/>
                <a:cs typeface="Arial"/>
              </a:rPr>
              <a:t> </a:t>
            </a:r>
            <a:r>
              <a:rPr sz="2325" kern="0" spc="-148" dirty="0">
                <a:solidFill>
                  <a:sysClr val="windowText" lastClr="000000"/>
                </a:solidFill>
                <a:latin typeface="Tahoma"/>
                <a:cs typeface="Tahoma"/>
              </a:rPr>
              <a:t>shows</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improved</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alignment</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with</a:t>
            </a:r>
            <a:r>
              <a:rPr sz="2325" kern="0" spc="-53" dirty="0">
                <a:solidFill>
                  <a:sysClr val="windowText" lastClr="000000"/>
                </a:solidFill>
                <a:latin typeface="Tahoma"/>
                <a:cs typeface="Tahoma"/>
              </a:rPr>
              <a:t> </a:t>
            </a:r>
            <a:r>
              <a:rPr sz="2325" kern="0" spc="-116" dirty="0">
                <a:solidFill>
                  <a:sysClr val="windowText" lastClr="000000"/>
                </a:solidFill>
                <a:latin typeface="Tahoma"/>
                <a:cs typeface="Tahoma"/>
              </a:rPr>
              <a:t>observed</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outcomes,</a:t>
            </a:r>
            <a:r>
              <a:rPr sz="2325" kern="0" spc="-53" dirty="0">
                <a:solidFill>
                  <a:sysClr val="windowText" lastClr="000000"/>
                </a:solidFill>
                <a:latin typeface="Tahoma"/>
                <a:cs typeface="Tahoma"/>
              </a:rPr>
              <a:t> </a:t>
            </a:r>
            <a:r>
              <a:rPr sz="2325" kern="0" spc="-74" dirty="0">
                <a:solidFill>
                  <a:sysClr val="windowText" lastClr="000000"/>
                </a:solidFill>
                <a:latin typeface="Tahoma"/>
                <a:cs typeface="Tahoma"/>
              </a:rPr>
              <a:t>reducing 	</a:t>
            </a:r>
            <a:r>
              <a:rPr sz="2325" kern="0" spc="-21" dirty="0">
                <a:solidFill>
                  <a:sysClr val="windowText" lastClr="000000"/>
                </a:solidFill>
                <a:latin typeface="Tahoma"/>
                <a:cs typeface="Tahoma"/>
              </a:rPr>
              <a:t>overconfidence.</a:t>
            </a:r>
            <a:endParaRPr sz="2325" kern="0">
              <a:solidFill>
                <a:sysClr val="windowText" lastClr="000000"/>
              </a:solidFill>
              <a:latin typeface="Tahoma"/>
              <a:cs typeface="Tahoma"/>
            </a:endParaRPr>
          </a:p>
        </p:txBody>
      </p:sp>
    </p:spTree>
  </p:cSld>
  <p:clrMapOvr>
    <a:masterClrMapping/>
  </p:clrMapOvr>
  <p:transition>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211" dirty="0"/>
              <a:t>Impact</a:t>
            </a:r>
            <a:r>
              <a:rPr spc="-21" dirty="0"/>
              <a:t> </a:t>
            </a:r>
            <a:r>
              <a:rPr spc="-63" dirty="0"/>
              <a:t>of</a:t>
            </a:r>
            <a:r>
              <a:rPr spc="-11" dirty="0"/>
              <a:t> </a:t>
            </a:r>
            <a:r>
              <a:rPr spc="-211" dirty="0"/>
              <a:t>Human</a:t>
            </a:r>
            <a:r>
              <a:rPr spc="-11" dirty="0"/>
              <a:t> </a:t>
            </a:r>
            <a:r>
              <a:rPr spc="-222" dirty="0"/>
              <a:t>Forecasts</a:t>
            </a:r>
            <a:r>
              <a:rPr spc="-11" dirty="0"/>
              <a:t> </a:t>
            </a:r>
            <a:r>
              <a:rPr spc="-211" dirty="0"/>
              <a:t>on</a:t>
            </a:r>
            <a:r>
              <a:rPr dirty="0"/>
              <a:t> LLM</a:t>
            </a:r>
            <a:r>
              <a:rPr spc="-21" dirty="0"/>
              <a:t> </a:t>
            </a:r>
            <a:r>
              <a:rPr spc="-148" dirty="0"/>
              <a:t>Adjustments</a:t>
            </a:r>
          </a:p>
        </p:txBody>
      </p:sp>
      <p:sp>
        <p:nvSpPr>
          <p:cNvPr id="3" name="object 3"/>
          <p:cNvSpPr txBox="1"/>
          <p:nvPr/>
        </p:nvSpPr>
        <p:spPr>
          <a:xfrm>
            <a:off x="508085" y="954079"/>
            <a:ext cx="11242557" cy="2202553"/>
          </a:xfrm>
          <a:prstGeom prst="rect">
            <a:avLst/>
          </a:prstGeom>
        </p:spPr>
        <p:txBody>
          <a:bodyPr vert="horz" wrap="square" lIns="0" tIns="24157" rIns="0" bIns="0" rtlCol="0">
            <a:spAutoFit/>
          </a:bodyPr>
          <a:lstStyle/>
          <a:p>
            <a:pPr marL="370412" indent="-289888" defTabSz="1932584">
              <a:spcBef>
                <a:spcPts val="190"/>
              </a:spcBef>
              <a:buClr>
                <a:srgbClr val="0C264C"/>
              </a:buClr>
              <a:buFont typeface="Georgia"/>
              <a:buChar char="•"/>
              <a:tabLst>
                <a:tab pos="370412" algn="l"/>
              </a:tabLst>
            </a:pPr>
            <a:r>
              <a:rPr sz="2325" b="1" kern="0" dirty="0">
                <a:solidFill>
                  <a:sysClr val="windowText" lastClr="000000"/>
                </a:solidFill>
                <a:latin typeface="Arial"/>
                <a:cs typeface="Arial"/>
              </a:rPr>
              <a:t>LLMs</a:t>
            </a:r>
            <a:r>
              <a:rPr sz="2325" b="1" kern="0" spc="42" dirty="0">
                <a:solidFill>
                  <a:sysClr val="windowText" lastClr="000000"/>
                </a:solidFill>
                <a:latin typeface="Arial"/>
                <a:cs typeface="Arial"/>
              </a:rPr>
              <a:t> </a:t>
            </a:r>
            <a:r>
              <a:rPr sz="2325" b="1" kern="0" spc="-63" dirty="0">
                <a:solidFill>
                  <a:sysClr val="windowText" lastClr="000000"/>
                </a:solidFill>
                <a:latin typeface="Arial"/>
                <a:cs typeface="Arial"/>
              </a:rPr>
              <a:t>adjust</a:t>
            </a:r>
            <a:r>
              <a:rPr sz="2325" b="1" kern="0" spc="42" dirty="0">
                <a:solidFill>
                  <a:sysClr val="windowText" lastClr="000000"/>
                </a:solidFill>
                <a:latin typeface="Arial"/>
                <a:cs typeface="Arial"/>
              </a:rPr>
              <a:t> </a:t>
            </a:r>
            <a:r>
              <a:rPr sz="2325" b="1" kern="0" spc="-42" dirty="0">
                <a:solidFill>
                  <a:sysClr val="windowText" lastClr="000000"/>
                </a:solidFill>
                <a:latin typeface="Arial"/>
                <a:cs typeface="Arial"/>
              </a:rPr>
              <a:t>extreme</a:t>
            </a:r>
            <a:r>
              <a:rPr sz="2325" b="1" kern="0" spc="42" dirty="0">
                <a:solidFill>
                  <a:sysClr val="windowText" lastClr="000000"/>
                </a:solidFill>
                <a:latin typeface="Arial"/>
                <a:cs typeface="Arial"/>
              </a:rPr>
              <a:t> </a:t>
            </a:r>
            <a:r>
              <a:rPr sz="2325" b="1" kern="0" spc="-106" dirty="0">
                <a:solidFill>
                  <a:sysClr val="windowText" lastClr="000000"/>
                </a:solidFill>
                <a:latin typeface="Arial"/>
                <a:cs typeface="Arial"/>
              </a:rPr>
              <a:t>forecasts</a:t>
            </a:r>
            <a:r>
              <a:rPr sz="2325" b="1" kern="0" spc="42" dirty="0">
                <a:solidFill>
                  <a:sysClr val="windowText" lastClr="000000"/>
                </a:solidFill>
                <a:latin typeface="Arial"/>
                <a:cs typeface="Arial"/>
              </a:rPr>
              <a:t> </a:t>
            </a:r>
            <a:r>
              <a:rPr sz="2325" b="1" kern="0" dirty="0">
                <a:solidFill>
                  <a:sysClr val="windowText" lastClr="000000"/>
                </a:solidFill>
                <a:latin typeface="Arial"/>
                <a:cs typeface="Arial"/>
              </a:rPr>
              <a:t>after</a:t>
            </a:r>
            <a:r>
              <a:rPr sz="2325" b="1" kern="0" spc="53" dirty="0">
                <a:solidFill>
                  <a:sysClr val="windowText" lastClr="000000"/>
                </a:solidFill>
                <a:latin typeface="Arial"/>
                <a:cs typeface="Arial"/>
              </a:rPr>
              <a:t> </a:t>
            </a:r>
            <a:r>
              <a:rPr sz="2325" b="1" kern="0" spc="-137" dirty="0">
                <a:solidFill>
                  <a:sysClr val="windowText" lastClr="000000"/>
                </a:solidFill>
                <a:latin typeface="Arial"/>
                <a:cs typeface="Arial"/>
              </a:rPr>
              <a:t>observing</a:t>
            </a:r>
            <a:r>
              <a:rPr sz="2325" b="1" kern="0" spc="42" dirty="0">
                <a:solidFill>
                  <a:sysClr val="windowText" lastClr="000000"/>
                </a:solidFill>
                <a:latin typeface="Arial"/>
                <a:cs typeface="Arial"/>
              </a:rPr>
              <a:t> </a:t>
            </a:r>
            <a:r>
              <a:rPr sz="2325" b="1" kern="0" spc="-85" dirty="0">
                <a:solidFill>
                  <a:sysClr val="windowText" lastClr="000000"/>
                </a:solidFill>
                <a:latin typeface="Arial"/>
                <a:cs typeface="Arial"/>
              </a:rPr>
              <a:t>human</a:t>
            </a:r>
            <a:r>
              <a:rPr sz="2325" b="1" kern="0" spc="42" dirty="0">
                <a:solidFill>
                  <a:sysClr val="windowText" lastClr="000000"/>
                </a:solidFill>
                <a:latin typeface="Arial"/>
                <a:cs typeface="Arial"/>
              </a:rPr>
              <a:t> </a:t>
            </a:r>
            <a:r>
              <a:rPr sz="2325" b="1" kern="0" spc="-21" dirty="0">
                <a:solidFill>
                  <a:sysClr val="windowText" lastClr="000000"/>
                </a:solidFill>
                <a:latin typeface="Arial"/>
                <a:cs typeface="Arial"/>
              </a:rPr>
              <a:t>predictions.</a:t>
            </a:r>
            <a:endParaRPr sz="2325" kern="0">
              <a:solidFill>
                <a:sysClr val="windowText" lastClr="000000"/>
              </a:solidFill>
              <a:latin typeface="Arial"/>
              <a:cs typeface="Arial"/>
            </a:endParaRPr>
          </a:p>
          <a:p>
            <a:pPr marL="369070" marR="785112" indent="-289888" defTabSz="1932584">
              <a:lnSpc>
                <a:spcPct val="102600"/>
              </a:lnSpc>
              <a:buClr>
                <a:srgbClr val="0C264C"/>
              </a:buClr>
              <a:buFont typeface="Georgia"/>
              <a:buChar char="•"/>
              <a:tabLst>
                <a:tab pos="373096" algn="l"/>
              </a:tabLst>
            </a:pPr>
            <a:r>
              <a:rPr sz="2325" b="1" kern="0" spc="-63" dirty="0">
                <a:solidFill>
                  <a:sysClr val="windowText" lastClr="000000"/>
                </a:solidFill>
                <a:latin typeface="Arial"/>
                <a:cs typeface="Arial"/>
              </a:rPr>
              <a:t>Above</a:t>
            </a:r>
            <a:r>
              <a:rPr sz="2325" b="1" kern="0" spc="42" dirty="0">
                <a:solidFill>
                  <a:sysClr val="windowText" lastClr="000000"/>
                </a:solidFill>
                <a:latin typeface="Arial"/>
                <a:cs typeface="Arial"/>
              </a:rPr>
              <a:t> </a:t>
            </a:r>
            <a:r>
              <a:rPr sz="2325" b="1" kern="0" spc="-74" dirty="0">
                <a:solidFill>
                  <a:sysClr val="windowText" lastClr="000000"/>
                </a:solidFill>
                <a:latin typeface="Arial"/>
                <a:cs typeface="Arial"/>
              </a:rPr>
              <a:t>median</a:t>
            </a:r>
            <a:r>
              <a:rPr sz="2325" b="1" kern="0" spc="42" dirty="0">
                <a:solidFill>
                  <a:sysClr val="windowText" lastClr="000000"/>
                </a:solidFill>
                <a:latin typeface="Arial"/>
                <a:cs typeface="Arial"/>
              </a:rPr>
              <a:t> </a:t>
            </a:r>
            <a:r>
              <a:rPr sz="2325" b="1" kern="0" spc="-106" dirty="0">
                <a:solidFill>
                  <a:sysClr val="windowText" lastClr="000000"/>
                </a:solidFill>
                <a:latin typeface="Arial"/>
                <a:cs typeface="Arial"/>
              </a:rPr>
              <a:t>predictions</a:t>
            </a:r>
            <a:r>
              <a:rPr sz="2325" b="1" kern="0" spc="53" dirty="0">
                <a:solidFill>
                  <a:sysClr val="windowText" lastClr="000000"/>
                </a:solidFill>
                <a:latin typeface="Arial"/>
                <a:cs typeface="Arial"/>
              </a:rPr>
              <a:t> </a:t>
            </a:r>
            <a:r>
              <a:rPr sz="2325" b="1" kern="0" spc="-127" dirty="0">
                <a:solidFill>
                  <a:sysClr val="windowText" lastClr="000000"/>
                </a:solidFill>
                <a:latin typeface="Arial"/>
                <a:cs typeface="Arial"/>
              </a:rPr>
              <a:t>decrease</a:t>
            </a:r>
            <a:r>
              <a:rPr sz="2325" b="1" kern="0" spc="-21" dirty="0">
                <a:solidFill>
                  <a:sysClr val="windowText" lastClr="000000"/>
                </a:solidFill>
                <a:latin typeface="Arial"/>
                <a:cs typeface="Arial"/>
              </a:rPr>
              <a:t> </a:t>
            </a:r>
            <a:r>
              <a:rPr sz="2325" kern="0" spc="-63" dirty="0">
                <a:solidFill>
                  <a:sysClr val="windowText" lastClr="000000"/>
                </a:solidFill>
                <a:latin typeface="Tahoma"/>
                <a:cs typeface="Tahoma"/>
              </a:rPr>
              <a:t>(less</a:t>
            </a:r>
            <a:r>
              <a:rPr sz="2325" kern="0" spc="-106" dirty="0">
                <a:solidFill>
                  <a:sysClr val="windowText" lastClr="000000"/>
                </a:solidFill>
                <a:latin typeface="Tahoma"/>
                <a:cs typeface="Tahoma"/>
              </a:rPr>
              <a:t> </a:t>
            </a:r>
            <a:r>
              <a:rPr sz="2325" kern="0" spc="-85" dirty="0">
                <a:solidFill>
                  <a:sysClr val="windowText" lastClr="000000"/>
                </a:solidFill>
                <a:latin typeface="Tahoma"/>
                <a:cs typeface="Tahoma"/>
              </a:rPr>
              <a:t>overestimation),</a:t>
            </a:r>
            <a:r>
              <a:rPr sz="2325" kern="0" spc="-95" dirty="0">
                <a:solidFill>
                  <a:sysClr val="windowText" lastClr="000000"/>
                </a:solidFill>
                <a:latin typeface="Tahoma"/>
                <a:cs typeface="Tahoma"/>
              </a:rPr>
              <a:t> </a:t>
            </a:r>
            <a:r>
              <a:rPr sz="2325" kern="0" spc="-53" dirty="0">
                <a:solidFill>
                  <a:sysClr val="windowText" lastClr="000000"/>
                </a:solidFill>
                <a:latin typeface="Tahoma"/>
                <a:cs typeface="Tahoma"/>
              </a:rPr>
              <a:t>while</a:t>
            </a:r>
            <a:r>
              <a:rPr sz="2325" kern="0" spc="-95" dirty="0">
                <a:solidFill>
                  <a:sysClr val="windowText" lastClr="000000"/>
                </a:solidFill>
                <a:latin typeface="Tahoma"/>
                <a:cs typeface="Tahoma"/>
              </a:rPr>
              <a:t> </a:t>
            </a:r>
            <a:r>
              <a:rPr sz="2325" b="1" kern="0" spc="-74" dirty="0">
                <a:solidFill>
                  <a:sysClr val="windowText" lastClr="000000"/>
                </a:solidFill>
                <a:latin typeface="Arial"/>
                <a:cs typeface="Arial"/>
              </a:rPr>
              <a:t>below</a:t>
            </a:r>
            <a:r>
              <a:rPr sz="2325" b="1" kern="0" spc="53" dirty="0">
                <a:solidFill>
                  <a:sysClr val="windowText" lastClr="000000"/>
                </a:solidFill>
                <a:latin typeface="Arial"/>
                <a:cs typeface="Arial"/>
              </a:rPr>
              <a:t> </a:t>
            </a:r>
            <a:r>
              <a:rPr sz="2325" b="1" kern="0" spc="-21" dirty="0">
                <a:solidFill>
                  <a:sysClr val="windowText" lastClr="000000"/>
                </a:solidFill>
                <a:latin typeface="Arial"/>
                <a:cs typeface="Arial"/>
              </a:rPr>
              <a:t>median 	</a:t>
            </a:r>
            <a:r>
              <a:rPr sz="2325" b="1" kern="0" spc="-106" dirty="0">
                <a:solidFill>
                  <a:sysClr val="windowText" lastClr="000000"/>
                </a:solidFill>
                <a:latin typeface="Arial"/>
                <a:cs typeface="Arial"/>
              </a:rPr>
              <a:t>predictions</a:t>
            </a:r>
            <a:r>
              <a:rPr sz="2325" b="1" kern="0" spc="74" dirty="0">
                <a:solidFill>
                  <a:sysClr val="windowText" lastClr="000000"/>
                </a:solidFill>
                <a:latin typeface="Arial"/>
                <a:cs typeface="Arial"/>
              </a:rPr>
              <a:t> </a:t>
            </a:r>
            <a:r>
              <a:rPr sz="2325" b="1" kern="0" spc="-116" dirty="0">
                <a:solidFill>
                  <a:sysClr val="windowText" lastClr="000000"/>
                </a:solidFill>
                <a:latin typeface="Arial"/>
                <a:cs typeface="Arial"/>
              </a:rPr>
              <a:t>increase</a:t>
            </a:r>
            <a:r>
              <a:rPr sz="2325" b="1" kern="0" dirty="0">
                <a:solidFill>
                  <a:sysClr val="windowText" lastClr="000000"/>
                </a:solidFill>
                <a:latin typeface="Arial"/>
                <a:cs typeface="Arial"/>
              </a:rPr>
              <a:t> </a:t>
            </a:r>
            <a:r>
              <a:rPr sz="2325" kern="0" spc="-63" dirty="0">
                <a:solidFill>
                  <a:sysClr val="windowText" lastClr="000000"/>
                </a:solidFill>
                <a:latin typeface="Tahoma"/>
                <a:cs typeface="Tahoma"/>
              </a:rPr>
              <a:t>(less</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underestimation).</a:t>
            </a:r>
            <a:endParaRPr sz="2325" kern="0">
              <a:solidFill>
                <a:sysClr val="windowText" lastClr="000000"/>
              </a:solidFill>
              <a:latin typeface="Tahoma"/>
              <a:cs typeface="Tahoma"/>
            </a:endParaRPr>
          </a:p>
          <a:p>
            <a:pPr marL="370412" indent="-289888" defTabSz="1932584">
              <a:spcBef>
                <a:spcPts val="74"/>
              </a:spcBef>
              <a:buClr>
                <a:srgbClr val="0C264C"/>
              </a:buClr>
              <a:buFont typeface="Georgia"/>
              <a:buChar char="•"/>
              <a:tabLst>
                <a:tab pos="370412" algn="l"/>
              </a:tabLst>
            </a:pPr>
            <a:r>
              <a:rPr sz="2325" b="1" kern="0" spc="-85" dirty="0">
                <a:solidFill>
                  <a:sysClr val="windowText" lastClr="000000"/>
                </a:solidFill>
                <a:latin typeface="Arial"/>
                <a:cs typeface="Arial"/>
              </a:rPr>
              <a:t>Predictions</a:t>
            </a:r>
            <a:r>
              <a:rPr sz="2325" b="1" kern="0" spc="11" dirty="0">
                <a:solidFill>
                  <a:sysClr val="windowText" lastClr="000000"/>
                </a:solidFill>
                <a:latin typeface="Arial"/>
                <a:cs typeface="Arial"/>
              </a:rPr>
              <a:t> </a:t>
            </a:r>
            <a:r>
              <a:rPr sz="2325" b="1" kern="0" spc="-63" dirty="0">
                <a:solidFill>
                  <a:sysClr val="windowText" lastClr="000000"/>
                </a:solidFill>
                <a:latin typeface="Arial"/>
                <a:cs typeface="Arial"/>
              </a:rPr>
              <a:t>near</a:t>
            </a:r>
            <a:r>
              <a:rPr sz="2325" b="1" kern="0" spc="21" dirty="0">
                <a:solidFill>
                  <a:sysClr val="windowText" lastClr="000000"/>
                </a:solidFill>
                <a:latin typeface="Arial"/>
                <a:cs typeface="Arial"/>
              </a:rPr>
              <a:t> </a:t>
            </a:r>
            <a:r>
              <a:rPr sz="2325" b="1" kern="0" dirty="0">
                <a:solidFill>
                  <a:sysClr val="windowText" lastClr="000000"/>
                </a:solidFill>
                <a:latin typeface="Arial"/>
                <a:cs typeface="Arial"/>
              </a:rPr>
              <a:t>the</a:t>
            </a:r>
            <a:r>
              <a:rPr sz="2325" b="1" kern="0" spc="11" dirty="0">
                <a:solidFill>
                  <a:sysClr val="windowText" lastClr="000000"/>
                </a:solidFill>
                <a:latin typeface="Arial"/>
                <a:cs typeface="Arial"/>
              </a:rPr>
              <a:t> </a:t>
            </a:r>
            <a:r>
              <a:rPr sz="2325" b="1" kern="0" spc="-85" dirty="0">
                <a:solidFill>
                  <a:sysClr val="windowText" lastClr="000000"/>
                </a:solidFill>
                <a:latin typeface="Arial"/>
                <a:cs typeface="Arial"/>
              </a:rPr>
              <a:t>human</a:t>
            </a:r>
            <a:r>
              <a:rPr sz="2325" b="1" kern="0" spc="11" dirty="0">
                <a:solidFill>
                  <a:sysClr val="windowText" lastClr="000000"/>
                </a:solidFill>
                <a:latin typeface="Arial"/>
                <a:cs typeface="Arial"/>
              </a:rPr>
              <a:t> </a:t>
            </a:r>
            <a:r>
              <a:rPr sz="2325" b="1" kern="0" spc="-74" dirty="0">
                <a:solidFill>
                  <a:sysClr val="windowText" lastClr="000000"/>
                </a:solidFill>
                <a:latin typeface="Arial"/>
                <a:cs typeface="Arial"/>
              </a:rPr>
              <a:t>median</a:t>
            </a:r>
            <a:r>
              <a:rPr sz="2325" b="1" kern="0" spc="11" dirty="0">
                <a:solidFill>
                  <a:sysClr val="windowText" lastClr="000000"/>
                </a:solidFill>
                <a:latin typeface="Arial"/>
                <a:cs typeface="Arial"/>
              </a:rPr>
              <a:t> </a:t>
            </a:r>
            <a:r>
              <a:rPr sz="2325" b="1" kern="0" spc="-53" dirty="0">
                <a:solidFill>
                  <a:sysClr val="windowText" lastClr="000000"/>
                </a:solidFill>
                <a:latin typeface="Arial"/>
                <a:cs typeface="Arial"/>
              </a:rPr>
              <a:t>remain</a:t>
            </a:r>
            <a:r>
              <a:rPr sz="2325" b="1" kern="0" spc="11" dirty="0">
                <a:solidFill>
                  <a:sysClr val="windowText" lastClr="000000"/>
                </a:solidFill>
                <a:latin typeface="Arial"/>
                <a:cs typeface="Arial"/>
              </a:rPr>
              <a:t> </a:t>
            </a:r>
            <a:r>
              <a:rPr sz="2325" b="1" kern="0" spc="-32" dirty="0">
                <a:solidFill>
                  <a:sysClr val="windowText" lastClr="000000"/>
                </a:solidFill>
                <a:latin typeface="Arial"/>
                <a:cs typeface="Arial"/>
              </a:rPr>
              <a:t>stable,</a:t>
            </a:r>
            <a:r>
              <a:rPr sz="2325" b="1" kern="0" spc="21" dirty="0">
                <a:solidFill>
                  <a:sysClr val="windowText" lastClr="000000"/>
                </a:solidFill>
                <a:latin typeface="Arial"/>
                <a:cs typeface="Arial"/>
              </a:rPr>
              <a:t> </a:t>
            </a:r>
            <a:r>
              <a:rPr sz="2325" b="1" kern="0" spc="-137" dirty="0">
                <a:solidFill>
                  <a:sysClr val="windowText" lastClr="000000"/>
                </a:solidFill>
                <a:latin typeface="Arial"/>
                <a:cs typeface="Arial"/>
              </a:rPr>
              <a:t>showing</a:t>
            </a:r>
            <a:r>
              <a:rPr sz="2325" b="1" kern="0" spc="11" dirty="0">
                <a:solidFill>
                  <a:sysClr val="windowText" lastClr="000000"/>
                </a:solidFill>
                <a:latin typeface="Arial"/>
                <a:cs typeface="Arial"/>
              </a:rPr>
              <a:t> </a:t>
            </a:r>
            <a:r>
              <a:rPr sz="2325" b="1" kern="0" spc="-53" dirty="0">
                <a:solidFill>
                  <a:sysClr val="windowText" lastClr="000000"/>
                </a:solidFill>
                <a:latin typeface="Arial"/>
                <a:cs typeface="Arial"/>
              </a:rPr>
              <a:t>minimal</a:t>
            </a:r>
            <a:r>
              <a:rPr sz="2325" b="1" kern="0" spc="11" dirty="0">
                <a:solidFill>
                  <a:sysClr val="windowText" lastClr="000000"/>
                </a:solidFill>
                <a:latin typeface="Arial"/>
                <a:cs typeface="Arial"/>
              </a:rPr>
              <a:t> </a:t>
            </a:r>
            <a:r>
              <a:rPr sz="2325" b="1" kern="0" spc="-21" dirty="0">
                <a:solidFill>
                  <a:sysClr val="windowText" lastClr="000000"/>
                </a:solidFill>
                <a:latin typeface="Arial"/>
                <a:cs typeface="Arial"/>
              </a:rPr>
              <a:t>adjustment.</a:t>
            </a:r>
            <a:endParaRPr sz="2325" kern="0">
              <a:solidFill>
                <a:sysClr val="windowText" lastClr="000000"/>
              </a:solidFill>
              <a:latin typeface="Arial"/>
              <a:cs typeface="Arial"/>
            </a:endParaRPr>
          </a:p>
          <a:p>
            <a:pPr marL="369070" marR="445568" indent="-289888" defTabSz="1932584">
              <a:lnSpc>
                <a:spcPct val="102699"/>
              </a:lnSpc>
              <a:buClr>
                <a:srgbClr val="0C264C"/>
              </a:buClr>
              <a:buFont typeface="Georgia"/>
              <a:buChar char="•"/>
              <a:tabLst>
                <a:tab pos="373096" algn="l"/>
              </a:tabLst>
            </a:pPr>
            <a:r>
              <a:rPr sz="2325" kern="0" spc="-53" dirty="0">
                <a:solidFill>
                  <a:sysClr val="windowText" lastClr="000000"/>
                </a:solidFill>
                <a:latin typeface="Tahoma"/>
                <a:cs typeface="Tahoma"/>
              </a:rPr>
              <a:t>These</a:t>
            </a:r>
            <a:r>
              <a:rPr sz="2325" kern="0" spc="-106" dirty="0">
                <a:solidFill>
                  <a:sysClr val="windowText" lastClr="000000"/>
                </a:solidFill>
                <a:latin typeface="Tahoma"/>
                <a:cs typeface="Tahoma"/>
              </a:rPr>
              <a:t> </a:t>
            </a:r>
            <a:r>
              <a:rPr sz="2325" kern="0" spc="-74" dirty="0">
                <a:solidFill>
                  <a:sysClr val="windowText" lastClr="000000"/>
                </a:solidFill>
                <a:latin typeface="Tahoma"/>
                <a:cs typeface="Tahoma"/>
              </a:rPr>
              <a:t>results</a:t>
            </a:r>
            <a:r>
              <a:rPr sz="2325" kern="0" spc="-95" dirty="0">
                <a:solidFill>
                  <a:sysClr val="windowText" lastClr="000000"/>
                </a:solidFill>
                <a:latin typeface="Tahoma"/>
                <a:cs typeface="Tahoma"/>
              </a:rPr>
              <a:t> </a:t>
            </a:r>
            <a:r>
              <a:rPr sz="2325" kern="0" spc="-42" dirty="0">
                <a:solidFill>
                  <a:sysClr val="windowText" lastClr="000000"/>
                </a:solidFill>
                <a:latin typeface="Tahoma"/>
                <a:cs typeface="Tahoma"/>
              </a:rPr>
              <a:t>indicate</a:t>
            </a:r>
            <a:r>
              <a:rPr sz="2325" kern="0" spc="-106"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95" dirty="0">
                <a:solidFill>
                  <a:sysClr val="windowText" lastClr="000000"/>
                </a:solidFill>
                <a:latin typeface="Tahoma"/>
                <a:cs typeface="Tahoma"/>
              </a:rPr>
              <a:t> </a:t>
            </a:r>
            <a:r>
              <a:rPr sz="2325" b="1" kern="0" dirty="0">
                <a:solidFill>
                  <a:sysClr val="windowText" lastClr="000000"/>
                </a:solidFill>
                <a:latin typeface="Arial"/>
                <a:cs typeface="Arial"/>
              </a:rPr>
              <a:t>LLMs</a:t>
            </a:r>
            <a:r>
              <a:rPr sz="2325" b="1" kern="0" spc="42" dirty="0">
                <a:solidFill>
                  <a:sysClr val="windowText" lastClr="000000"/>
                </a:solidFill>
                <a:latin typeface="Arial"/>
                <a:cs typeface="Arial"/>
              </a:rPr>
              <a:t> </a:t>
            </a:r>
            <a:r>
              <a:rPr sz="2325" b="1" kern="0" spc="-21" dirty="0">
                <a:solidFill>
                  <a:sysClr val="windowText" lastClr="000000"/>
                </a:solidFill>
                <a:latin typeface="Arial"/>
                <a:cs typeface="Arial"/>
              </a:rPr>
              <a:t>integrate</a:t>
            </a:r>
            <a:r>
              <a:rPr sz="2325" b="1" kern="0" spc="42" dirty="0">
                <a:solidFill>
                  <a:sysClr val="windowText" lastClr="000000"/>
                </a:solidFill>
                <a:latin typeface="Arial"/>
                <a:cs typeface="Arial"/>
              </a:rPr>
              <a:t> </a:t>
            </a:r>
            <a:r>
              <a:rPr sz="2325" b="1" kern="0" spc="-85" dirty="0">
                <a:solidFill>
                  <a:sysClr val="windowText" lastClr="000000"/>
                </a:solidFill>
                <a:latin typeface="Arial"/>
                <a:cs typeface="Arial"/>
              </a:rPr>
              <a:t>human</a:t>
            </a:r>
            <a:r>
              <a:rPr sz="2325" b="1" kern="0" spc="42" dirty="0">
                <a:solidFill>
                  <a:sysClr val="windowText" lastClr="000000"/>
                </a:solidFill>
                <a:latin typeface="Arial"/>
                <a:cs typeface="Arial"/>
              </a:rPr>
              <a:t> </a:t>
            </a:r>
            <a:r>
              <a:rPr sz="2325" b="1" kern="0" spc="-95" dirty="0">
                <a:solidFill>
                  <a:sysClr val="windowText" lastClr="000000"/>
                </a:solidFill>
                <a:latin typeface="Arial"/>
                <a:cs typeface="Arial"/>
              </a:rPr>
              <a:t>forecasting</a:t>
            </a:r>
            <a:r>
              <a:rPr sz="2325" b="1" kern="0" spc="32" dirty="0">
                <a:solidFill>
                  <a:sysClr val="windowText" lastClr="000000"/>
                </a:solidFill>
                <a:latin typeface="Arial"/>
                <a:cs typeface="Arial"/>
              </a:rPr>
              <a:t> </a:t>
            </a:r>
            <a:r>
              <a:rPr sz="2325" b="1" kern="0" spc="-95" dirty="0">
                <a:solidFill>
                  <a:sysClr val="windowText" lastClr="000000"/>
                </a:solidFill>
                <a:latin typeface="Arial"/>
                <a:cs typeface="Arial"/>
              </a:rPr>
              <a:t>insights,</a:t>
            </a:r>
            <a:r>
              <a:rPr sz="2325" b="1" kern="0" spc="42" dirty="0">
                <a:solidFill>
                  <a:sysClr val="windowText" lastClr="000000"/>
                </a:solidFill>
                <a:latin typeface="Arial"/>
                <a:cs typeface="Arial"/>
              </a:rPr>
              <a:t> </a:t>
            </a:r>
            <a:r>
              <a:rPr sz="2325" b="1" kern="0" spc="-85" dirty="0">
                <a:solidFill>
                  <a:sysClr val="windowText" lastClr="000000"/>
                </a:solidFill>
                <a:latin typeface="Arial"/>
                <a:cs typeface="Arial"/>
              </a:rPr>
              <a:t>reducing 	</a:t>
            </a:r>
            <a:r>
              <a:rPr sz="2325" b="1" kern="0" spc="-116" dirty="0">
                <a:solidFill>
                  <a:sysClr val="windowText" lastClr="000000"/>
                </a:solidFill>
                <a:latin typeface="Arial"/>
                <a:cs typeface="Arial"/>
              </a:rPr>
              <a:t>overconfidence</a:t>
            </a:r>
            <a:r>
              <a:rPr sz="2325" b="1" kern="0" spc="11" dirty="0">
                <a:solidFill>
                  <a:sysClr val="windowText" lastClr="000000"/>
                </a:solidFill>
                <a:latin typeface="Arial"/>
                <a:cs typeface="Arial"/>
              </a:rPr>
              <a:t> </a:t>
            </a:r>
            <a:r>
              <a:rPr sz="2325" b="1" kern="0" spc="-42" dirty="0">
                <a:solidFill>
                  <a:sysClr val="windowText" lastClr="000000"/>
                </a:solidFill>
                <a:latin typeface="Arial"/>
                <a:cs typeface="Arial"/>
              </a:rPr>
              <a:t>and</a:t>
            </a:r>
            <a:r>
              <a:rPr sz="2325" b="1" kern="0" spc="21" dirty="0">
                <a:solidFill>
                  <a:sysClr val="windowText" lastClr="000000"/>
                </a:solidFill>
                <a:latin typeface="Arial"/>
                <a:cs typeface="Arial"/>
              </a:rPr>
              <a:t> </a:t>
            </a:r>
            <a:r>
              <a:rPr sz="2325" b="1" kern="0" spc="-21" dirty="0">
                <a:solidFill>
                  <a:sysClr val="windowText" lastClr="000000"/>
                </a:solidFill>
                <a:latin typeface="Arial"/>
                <a:cs typeface="Arial"/>
              </a:rPr>
              <a:t>underestimation.</a:t>
            </a:r>
            <a:endParaRPr sz="2325" kern="0">
              <a:solidFill>
                <a:sysClr val="windowText" lastClr="000000"/>
              </a:solidFill>
              <a:latin typeface="Arial"/>
              <a:cs typeface="Arial"/>
            </a:endParaRPr>
          </a:p>
        </p:txBody>
      </p:sp>
      <p:pic>
        <p:nvPicPr>
          <p:cNvPr id="4" name="object 4"/>
          <p:cNvPicPr/>
          <p:nvPr/>
        </p:nvPicPr>
        <p:blipFill>
          <a:blip r:embed="rId2" cstate="print"/>
          <a:stretch>
            <a:fillRect/>
          </a:stretch>
        </p:blipFill>
        <p:spPr>
          <a:xfrm>
            <a:off x="1803237" y="3408943"/>
            <a:ext cx="8796471" cy="3367347"/>
          </a:xfrm>
          <a:prstGeom prst="rect">
            <a:avLst/>
          </a:prstGeom>
        </p:spPr>
      </p:pic>
      <p:sp>
        <p:nvSpPr>
          <p:cNvPr id="5" name="object 5"/>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117</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Tree>
  </p:cSld>
  <p:clrMapOvr>
    <a:masterClrMapping/>
  </p:clrMapOvr>
  <p:transition>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232" dirty="0"/>
              <a:t>Summary</a:t>
            </a:r>
          </a:p>
        </p:txBody>
      </p:sp>
      <p:sp>
        <p:nvSpPr>
          <p:cNvPr id="4" name="object 4"/>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118</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
        <p:nvSpPr>
          <p:cNvPr id="3" name="object 3"/>
          <p:cNvSpPr txBox="1"/>
          <p:nvPr/>
        </p:nvSpPr>
        <p:spPr>
          <a:xfrm>
            <a:off x="508084" y="1986189"/>
            <a:ext cx="9923298" cy="2870317"/>
          </a:xfrm>
          <a:prstGeom prst="rect">
            <a:avLst/>
          </a:prstGeom>
        </p:spPr>
        <p:txBody>
          <a:bodyPr vert="horz" wrap="square" lIns="0" tIns="76498" rIns="0" bIns="0" rtlCol="0">
            <a:spAutoFit/>
          </a:bodyPr>
          <a:lstStyle/>
          <a:p>
            <a:pPr marL="370412" indent="-289888" defTabSz="1932584">
              <a:spcBef>
                <a:spcPts val="602"/>
              </a:spcBef>
              <a:buClr>
                <a:srgbClr val="0C264C"/>
              </a:buClr>
              <a:buFont typeface="Georgia"/>
              <a:buChar char="•"/>
              <a:tabLst>
                <a:tab pos="370412" algn="l"/>
              </a:tabLst>
            </a:pPr>
            <a:r>
              <a:rPr sz="2325" b="1" kern="0" spc="-53" dirty="0">
                <a:solidFill>
                  <a:sysClr val="windowText" lastClr="000000"/>
                </a:solidFill>
                <a:latin typeface="Arial"/>
                <a:cs typeface="Arial"/>
              </a:rPr>
              <a:t>Study</a:t>
            </a:r>
            <a:r>
              <a:rPr sz="2325" b="1" kern="0" spc="42" dirty="0">
                <a:solidFill>
                  <a:sysClr val="windowText" lastClr="000000"/>
                </a:solidFill>
                <a:latin typeface="Arial"/>
                <a:cs typeface="Arial"/>
              </a:rPr>
              <a:t> </a:t>
            </a:r>
            <a:r>
              <a:rPr sz="2325" b="1" kern="0" dirty="0">
                <a:solidFill>
                  <a:sysClr val="windowText" lastClr="000000"/>
                </a:solidFill>
                <a:latin typeface="Arial"/>
                <a:cs typeface="Arial"/>
              </a:rPr>
              <a:t>1:</a:t>
            </a:r>
            <a:r>
              <a:rPr sz="2325" b="1" kern="0" spc="285" dirty="0">
                <a:solidFill>
                  <a:sysClr val="windowText" lastClr="000000"/>
                </a:solidFill>
                <a:latin typeface="Arial"/>
                <a:cs typeface="Arial"/>
              </a:rPr>
              <a:t> </a:t>
            </a:r>
            <a:r>
              <a:rPr sz="2325" b="1" kern="0" dirty="0">
                <a:solidFill>
                  <a:sysClr val="windowText" lastClr="000000"/>
                </a:solidFill>
                <a:latin typeface="Arial"/>
                <a:cs typeface="Arial"/>
              </a:rPr>
              <a:t>LLM</a:t>
            </a:r>
            <a:r>
              <a:rPr sz="2325" b="1" kern="0" spc="53" dirty="0">
                <a:solidFill>
                  <a:sysClr val="windowText" lastClr="000000"/>
                </a:solidFill>
                <a:latin typeface="Arial"/>
                <a:cs typeface="Arial"/>
              </a:rPr>
              <a:t> </a:t>
            </a:r>
            <a:r>
              <a:rPr sz="2325" b="1" kern="0" spc="-116" dirty="0">
                <a:solidFill>
                  <a:sysClr val="windowText" lastClr="000000"/>
                </a:solidFill>
                <a:latin typeface="Arial"/>
                <a:cs typeface="Arial"/>
              </a:rPr>
              <a:t>Ensemble</a:t>
            </a:r>
            <a:r>
              <a:rPr sz="2325" b="1" kern="0" spc="53" dirty="0">
                <a:solidFill>
                  <a:sysClr val="windowText" lastClr="000000"/>
                </a:solidFill>
                <a:latin typeface="Arial"/>
                <a:cs typeface="Arial"/>
              </a:rPr>
              <a:t> </a:t>
            </a:r>
            <a:r>
              <a:rPr sz="2325" b="1" kern="0" spc="-21" dirty="0">
                <a:solidFill>
                  <a:sysClr val="windowText" lastClr="000000"/>
                </a:solidFill>
                <a:latin typeface="Arial"/>
                <a:cs typeface="Arial"/>
              </a:rPr>
              <a:t>vs.</a:t>
            </a:r>
            <a:r>
              <a:rPr sz="2325" b="1" kern="0" spc="285" dirty="0">
                <a:solidFill>
                  <a:sysClr val="windowText" lastClr="000000"/>
                </a:solidFill>
                <a:latin typeface="Arial"/>
                <a:cs typeface="Arial"/>
              </a:rPr>
              <a:t> </a:t>
            </a:r>
            <a:r>
              <a:rPr sz="2325" b="1" kern="0" spc="-21" dirty="0">
                <a:solidFill>
                  <a:sysClr val="windowText" lastClr="000000"/>
                </a:solidFill>
                <a:latin typeface="Arial"/>
                <a:cs typeface="Arial"/>
              </a:rPr>
              <a:t>Human</a:t>
            </a:r>
            <a:r>
              <a:rPr sz="2325" b="1" kern="0" spc="53" dirty="0">
                <a:solidFill>
                  <a:sysClr val="windowText" lastClr="000000"/>
                </a:solidFill>
                <a:latin typeface="Arial"/>
                <a:cs typeface="Arial"/>
              </a:rPr>
              <a:t> </a:t>
            </a:r>
            <a:r>
              <a:rPr sz="2325" b="1" kern="0" spc="-42" dirty="0">
                <a:solidFill>
                  <a:sysClr val="windowText" lastClr="000000"/>
                </a:solidFill>
                <a:latin typeface="Arial"/>
                <a:cs typeface="Arial"/>
              </a:rPr>
              <a:t>Crowd</a:t>
            </a:r>
            <a:endParaRPr sz="2325" kern="0">
              <a:solidFill>
                <a:sysClr val="windowText" lastClr="000000"/>
              </a:solidFill>
              <a:latin typeface="Arial"/>
              <a:cs typeface="Arial"/>
            </a:endParaRPr>
          </a:p>
          <a:p>
            <a:pPr marL="954211" lvl="1" indent="-276467" defTabSz="1932584">
              <a:lnSpc>
                <a:spcPts val="2536"/>
              </a:lnSpc>
              <a:spcBef>
                <a:spcPts val="370"/>
              </a:spcBef>
              <a:buClr>
                <a:srgbClr val="0C264C"/>
              </a:buClr>
              <a:buFont typeface="Georgia"/>
              <a:buChar char="•"/>
              <a:tabLst>
                <a:tab pos="954211" algn="l"/>
              </a:tabLst>
            </a:pPr>
            <a:r>
              <a:rPr sz="2114" kern="0" spc="106" dirty="0">
                <a:solidFill>
                  <a:sysClr val="windowText" lastClr="000000"/>
                </a:solidFill>
                <a:latin typeface="Tahoma"/>
                <a:cs typeface="Tahoma"/>
              </a:rPr>
              <a:t>LLM</a:t>
            </a:r>
            <a:r>
              <a:rPr sz="2114" kern="0" spc="-32" dirty="0">
                <a:solidFill>
                  <a:sysClr val="windowText" lastClr="000000"/>
                </a:solidFill>
                <a:latin typeface="Tahoma"/>
                <a:cs typeface="Tahoma"/>
              </a:rPr>
              <a:t> </a:t>
            </a:r>
            <a:r>
              <a:rPr sz="2114" kern="0" spc="-116" dirty="0">
                <a:solidFill>
                  <a:sysClr val="windowText" lastClr="000000"/>
                </a:solidFill>
                <a:latin typeface="Tahoma"/>
                <a:cs typeface="Tahoma"/>
              </a:rPr>
              <a:t>ensemble</a:t>
            </a:r>
            <a:r>
              <a:rPr sz="2114" kern="0" spc="-11" dirty="0">
                <a:solidFill>
                  <a:sysClr val="windowText" lastClr="000000"/>
                </a:solidFill>
                <a:latin typeface="Tahoma"/>
                <a:cs typeface="Tahoma"/>
              </a:rPr>
              <a:t> </a:t>
            </a:r>
            <a:r>
              <a:rPr sz="2114" kern="0" spc="-63" dirty="0">
                <a:solidFill>
                  <a:sysClr val="windowText" lastClr="000000"/>
                </a:solidFill>
                <a:latin typeface="Tahoma"/>
                <a:cs typeface="Tahoma"/>
              </a:rPr>
              <a:t>predictions</a:t>
            </a:r>
            <a:r>
              <a:rPr sz="2114" kern="0" spc="-32" dirty="0">
                <a:solidFill>
                  <a:sysClr val="windowText" lastClr="000000"/>
                </a:solidFill>
                <a:latin typeface="Tahoma"/>
                <a:cs typeface="Tahoma"/>
              </a:rPr>
              <a:t> </a:t>
            </a:r>
            <a:r>
              <a:rPr sz="2114" kern="0" spc="-95" dirty="0">
                <a:solidFill>
                  <a:sysClr val="windowText" lastClr="000000"/>
                </a:solidFill>
                <a:latin typeface="Tahoma"/>
                <a:cs typeface="Tahoma"/>
              </a:rPr>
              <a:t>are</a:t>
            </a:r>
            <a:r>
              <a:rPr sz="2114" kern="0" spc="-11" dirty="0">
                <a:solidFill>
                  <a:sysClr val="windowText" lastClr="000000"/>
                </a:solidFill>
                <a:latin typeface="Tahoma"/>
                <a:cs typeface="Tahoma"/>
              </a:rPr>
              <a:t> </a:t>
            </a:r>
            <a:r>
              <a:rPr sz="2114" kern="0" spc="-85" dirty="0">
                <a:solidFill>
                  <a:sysClr val="windowText" lastClr="000000"/>
                </a:solidFill>
                <a:latin typeface="Tahoma"/>
                <a:cs typeface="Tahoma"/>
              </a:rPr>
              <a:t>comparable</a:t>
            </a:r>
            <a:r>
              <a:rPr sz="2114" kern="0" spc="-21" dirty="0">
                <a:solidFill>
                  <a:sysClr val="windowText" lastClr="000000"/>
                </a:solidFill>
                <a:latin typeface="Tahoma"/>
                <a:cs typeface="Tahoma"/>
              </a:rPr>
              <a:t> </a:t>
            </a:r>
            <a:r>
              <a:rPr sz="2114" kern="0" dirty="0">
                <a:solidFill>
                  <a:sysClr val="windowText" lastClr="000000"/>
                </a:solidFill>
                <a:latin typeface="Tahoma"/>
                <a:cs typeface="Tahoma"/>
              </a:rPr>
              <a:t>to</a:t>
            </a:r>
            <a:r>
              <a:rPr sz="2114" kern="0" spc="-21" dirty="0">
                <a:solidFill>
                  <a:sysClr val="windowText" lastClr="000000"/>
                </a:solidFill>
                <a:latin typeface="Tahoma"/>
                <a:cs typeface="Tahoma"/>
              </a:rPr>
              <a:t> </a:t>
            </a:r>
            <a:r>
              <a:rPr sz="2114" kern="0" spc="-95" dirty="0">
                <a:solidFill>
                  <a:sysClr val="windowText" lastClr="000000"/>
                </a:solidFill>
                <a:latin typeface="Tahoma"/>
                <a:cs typeface="Tahoma"/>
              </a:rPr>
              <a:t>human</a:t>
            </a:r>
            <a:r>
              <a:rPr sz="2114" kern="0" spc="-11" dirty="0">
                <a:solidFill>
                  <a:sysClr val="windowText" lastClr="000000"/>
                </a:solidFill>
                <a:latin typeface="Tahoma"/>
                <a:cs typeface="Tahoma"/>
              </a:rPr>
              <a:t> </a:t>
            </a:r>
            <a:r>
              <a:rPr sz="2114" kern="0" spc="-74" dirty="0">
                <a:solidFill>
                  <a:sysClr val="windowText" lastClr="000000"/>
                </a:solidFill>
                <a:latin typeface="Tahoma"/>
                <a:cs typeface="Tahoma"/>
              </a:rPr>
              <a:t>crowd</a:t>
            </a:r>
            <a:r>
              <a:rPr sz="2114" kern="0" spc="-21" dirty="0">
                <a:solidFill>
                  <a:sysClr val="windowText" lastClr="000000"/>
                </a:solidFill>
                <a:latin typeface="Tahoma"/>
                <a:cs typeface="Tahoma"/>
              </a:rPr>
              <a:t> predictions.</a:t>
            </a:r>
            <a:endParaRPr sz="2114" kern="0">
              <a:solidFill>
                <a:sysClr val="windowText" lastClr="000000"/>
              </a:solidFill>
              <a:latin typeface="Tahoma"/>
              <a:cs typeface="Tahoma"/>
            </a:endParaRPr>
          </a:p>
          <a:p>
            <a:pPr marL="954211" lvl="1" indent="-276467" defTabSz="1932584">
              <a:lnSpc>
                <a:spcPts val="2526"/>
              </a:lnSpc>
              <a:buClr>
                <a:srgbClr val="0C264C"/>
              </a:buClr>
              <a:buFont typeface="Georgia"/>
              <a:buChar char="•"/>
              <a:tabLst>
                <a:tab pos="954211" algn="l"/>
              </a:tabLst>
            </a:pPr>
            <a:r>
              <a:rPr sz="2114" kern="0" spc="106" dirty="0">
                <a:solidFill>
                  <a:sysClr val="windowText" lastClr="000000"/>
                </a:solidFill>
                <a:latin typeface="Tahoma"/>
                <a:cs typeface="Tahoma"/>
              </a:rPr>
              <a:t>LLM</a:t>
            </a:r>
            <a:r>
              <a:rPr sz="2114" kern="0" dirty="0">
                <a:solidFill>
                  <a:sysClr val="windowText" lastClr="000000"/>
                </a:solidFill>
                <a:latin typeface="Tahoma"/>
                <a:cs typeface="Tahoma"/>
              </a:rPr>
              <a:t> </a:t>
            </a:r>
            <a:r>
              <a:rPr sz="2114" kern="0" spc="-85" dirty="0">
                <a:solidFill>
                  <a:sysClr val="windowText" lastClr="000000"/>
                </a:solidFill>
                <a:latin typeface="Tahoma"/>
                <a:cs typeface="Tahoma"/>
              </a:rPr>
              <a:t>forecasts</a:t>
            </a:r>
            <a:r>
              <a:rPr sz="2114" kern="0" spc="11" dirty="0">
                <a:solidFill>
                  <a:sysClr val="windowText" lastClr="000000"/>
                </a:solidFill>
                <a:latin typeface="Tahoma"/>
                <a:cs typeface="Tahoma"/>
              </a:rPr>
              <a:t> </a:t>
            </a:r>
            <a:r>
              <a:rPr sz="2114" kern="0" spc="-53" dirty="0">
                <a:solidFill>
                  <a:sysClr val="windowText" lastClr="000000"/>
                </a:solidFill>
                <a:latin typeface="Tahoma"/>
                <a:cs typeface="Tahoma"/>
              </a:rPr>
              <a:t>significantly</a:t>
            </a:r>
            <a:r>
              <a:rPr sz="2114" kern="0" dirty="0">
                <a:solidFill>
                  <a:sysClr val="windowText" lastClr="000000"/>
                </a:solidFill>
                <a:latin typeface="Tahoma"/>
                <a:cs typeface="Tahoma"/>
              </a:rPr>
              <a:t> </a:t>
            </a:r>
            <a:r>
              <a:rPr sz="2114" kern="0" spc="-74" dirty="0">
                <a:solidFill>
                  <a:sysClr val="windowText" lastClr="000000"/>
                </a:solidFill>
                <a:latin typeface="Tahoma"/>
                <a:cs typeface="Tahoma"/>
              </a:rPr>
              <a:t>outperform</a:t>
            </a:r>
            <a:r>
              <a:rPr sz="2114" kern="0" dirty="0">
                <a:solidFill>
                  <a:sysClr val="windowText" lastClr="000000"/>
                </a:solidFill>
                <a:latin typeface="Tahoma"/>
                <a:cs typeface="Tahoma"/>
              </a:rPr>
              <a:t> </a:t>
            </a:r>
            <a:r>
              <a:rPr sz="2114" kern="0" spc="-74" dirty="0">
                <a:solidFill>
                  <a:sysClr val="windowText" lastClr="000000"/>
                </a:solidFill>
                <a:latin typeface="Tahoma"/>
                <a:cs typeface="Tahoma"/>
              </a:rPr>
              <a:t>random</a:t>
            </a:r>
            <a:r>
              <a:rPr sz="2114" kern="0" spc="21" dirty="0">
                <a:solidFill>
                  <a:sysClr val="windowText" lastClr="000000"/>
                </a:solidFill>
                <a:latin typeface="Tahoma"/>
                <a:cs typeface="Tahoma"/>
              </a:rPr>
              <a:t> </a:t>
            </a:r>
            <a:r>
              <a:rPr sz="2114" kern="0" spc="-21" dirty="0">
                <a:solidFill>
                  <a:sysClr val="windowText" lastClr="000000"/>
                </a:solidFill>
                <a:latin typeface="Tahoma"/>
                <a:cs typeface="Tahoma"/>
              </a:rPr>
              <a:t>guessing.</a:t>
            </a:r>
            <a:endParaRPr sz="2114" kern="0">
              <a:solidFill>
                <a:sysClr val="windowText" lastClr="000000"/>
              </a:solidFill>
              <a:latin typeface="Tahoma"/>
              <a:cs typeface="Tahoma"/>
            </a:endParaRPr>
          </a:p>
          <a:p>
            <a:pPr marL="954211" lvl="1" indent="-276467" defTabSz="1932584">
              <a:lnSpc>
                <a:spcPts val="2536"/>
              </a:lnSpc>
              <a:buClr>
                <a:srgbClr val="0C264C"/>
              </a:buClr>
              <a:buFont typeface="Georgia"/>
              <a:buChar char="•"/>
              <a:tabLst>
                <a:tab pos="954211" algn="l"/>
              </a:tabLst>
            </a:pPr>
            <a:r>
              <a:rPr sz="2114" kern="0" spc="-53" dirty="0">
                <a:solidFill>
                  <a:sysClr val="windowText" lastClr="000000"/>
                </a:solidFill>
                <a:latin typeface="Tahoma"/>
                <a:cs typeface="Tahoma"/>
              </a:rPr>
              <a:t>Different</a:t>
            </a:r>
            <a:r>
              <a:rPr sz="2114" kern="0" dirty="0">
                <a:solidFill>
                  <a:sysClr val="windowText" lastClr="000000"/>
                </a:solidFill>
                <a:latin typeface="Tahoma"/>
                <a:cs typeface="Tahoma"/>
              </a:rPr>
              <a:t> LLMs</a:t>
            </a:r>
            <a:r>
              <a:rPr sz="2114" kern="0" spc="11" dirty="0">
                <a:solidFill>
                  <a:sysClr val="windowText" lastClr="000000"/>
                </a:solidFill>
                <a:latin typeface="Tahoma"/>
                <a:cs typeface="Tahoma"/>
              </a:rPr>
              <a:t> </a:t>
            </a:r>
            <a:r>
              <a:rPr sz="2114" kern="0" spc="-42" dirty="0">
                <a:solidFill>
                  <a:sysClr val="windowText" lastClr="000000"/>
                </a:solidFill>
                <a:latin typeface="Tahoma"/>
                <a:cs typeface="Tahoma"/>
              </a:rPr>
              <a:t>exhibit</a:t>
            </a:r>
            <a:r>
              <a:rPr sz="2114" kern="0" spc="11" dirty="0">
                <a:solidFill>
                  <a:sysClr val="windowText" lastClr="000000"/>
                </a:solidFill>
                <a:latin typeface="Tahoma"/>
                <a:cs typeface="Tahoma"/>
              </a:rPr>
              <a:t> </a:t>
            </a:r>
            <a:r>
              <a:rPr sz="2114" kern="0" spc="-74" dirty="0">
                <a:solidFill>
                  <a:sysClr val="windowText" lastClr="000000"/>
                </a:solidFill>
                <a:latin typeface="Tahoma"/>
                <a:cs typeface="Tahoma"/>
              </a:rPr>
              <a:t>varying</a:t>
            </a:r>
            <a:r>
              <a:rPr sz="2114" kern="0" dirty="0">
                <a:solidFill>
                  <a:sysClr val="windowText" lastClr="000000"/>
                </a:solidFill>
                <a:latin typeface="Tahoma"/>
                <a:cs typeface="Tahoma"/>
              </a:rPr>
              <a:t> </a:t>
            </a:r>
            <a:r>
              <a:rPr sz="2114" kern="0" spc="-148" dirty="0">
                <a:solidFill>
                  <a:sysClr val="windowText" lastClr="000000"/>
                </a:solidFill>
                <a:latin typeface="Tahoma"/>
                <a:cs typeface="Tahoma"/>
              </a:rPr>
              <a:t>degrees</a:t>
            </a:r>
            <a:r>
              <a:rPr sz="2114" kern="0" spc="11" dirty="0">
                <a:solidFill>
                  <a:sysClr val="windowText" lastClr="000000"/>
                </a:solidFill>
                <a:latin typeface="Tahoma"/>
                <a:cs typeface="Tahoma"/>
              </a:rPr>
              <a:t> </a:t>
            </a:r>
            <a:r>
              <a:rPr sz="2114" kern="0" dirty="0">
                <a:solidFill>
                  <a:sysClr val="windowText" lastClr="000000"/>
                </a:solidFill>
                <a:latin typeface="Tahoma"/>
                <a:cs typeface="Tahoma"/>
              </a:rPr>
              <a:t>of </a:t>
            </a:r>
            <a:r>
              <a:rPr sz="2114" kern="0" spc="-63" dirty="0">
                <a:solidFill>
                  <a:sysClr val="windowText" lastClr="000000"/>
                </a:solidFill>
                <a:latin typeface="Tahoma"/>
                <a:cs typeface="Tahoma"/>
              </a:rPr>
              <a:t>accuracy</a:t>
            </a:r>
            <a:r>
              <a:rPr sz="2114" kern="0" spc="21" dirty="0">
                <a:solidFill>
                  <a:sysClr val="windowText" lastClr="000000"/>
                </a:solidFill>
                <a:latin typeface="Tahoma"/>
                <a:cs typeface="Tahoma"/>
              </a:rPr>
              <a:t> </a:t>
            </a:r>
            <a:r>
              <a:rPr sz="2114" kern="0" spc="-53" dirty="0">
                <a:solidFill>
                  <a:sysClr val="windowText" lastClr="000000"/>
                </a:solidFill>
                <a:latin typeface="Tahoma"/>
                <a:cs typeface="Tahoma"/>
              </a:rPr>
              <a:t>and</a:t>
            </a:r>
            <a:r>
              <a:rPr sz="2114" kern="0" spc="11" dirty="0">
                <a:solidFill>
                  <a:sysClr val="windowText" lastClr="000000"/>
                </a:solidFill>
                <a:latin typeface="Tahoma"/>
                <a:cs typeface="Tahoma"/>
              </a:rPr>
              <a:t> </a:t>
            </a:r>
            <a:r>
              <a:rPr sz="2114" kern="0" spc="-42" dirty="0">
                <a:solidFill>
                  <a:sysClr val="windowText" lastClr="000000"/>
                </a:solidFill>
                <a:latin typeface="Tahoma"/>
                <a:cs typeface="Tahoma"/>
              </a:rPr>
              <a:t>bias.</a:t>
            </a:r>
            <a:endParaRPr sz="2114" kern="0">
              <a:solidFill>
                <a:sysClr val="windowText" lastClr="000000"/>
              </a:solidFill>
              <a:latin typeface="Tahoma"/>
              <a:cs typeface="Tahoma"/>
            </a:endParaRPr>
          </a:p>
          <a:p>
            <a:pPr marL="370412" indent="-289888" defTabSz="1932584">
              <a:spcBef>
                <a:spcPts val="412"/>
              </a:spcBef>
              <a:buClr>
                <a:srgbClr val="0C264C"/>
              </a:buClr>
              <a:buFont typeface="Georgia"/>
              <a:buChar char="•"/>
              <a:tabLst>
                <a:tab pos="370412" algn="l"/>
              </a:tabLst>
            </a:pPr>
            <a:r>
              <a:rPr sz="2325" b="1" kern="0" spc="-53" dirty="0">
                <a:solidFill>
                  <a:sysClr val="windowText" lastClr="000000"/>
                </a:solidFill>
                <a:latin typeface="Arial"/>
                <a:cs typeface="Arial"/>
              </a:rPr>
              <a:t>Study</a:t>
            </a:r>
            <a:r>
              <a:rPr sz="2325" b="1" kern="0" spc="137" dirty="0">
                <a:solidFill>
                  <a:sysClr val="windowText" lastClr="000000"/>
                </a:solidFill>
                <a:latin typeface="Arial"/>
                <a:cs typeface="Arial"/>
              </a:rPr>
              <a:t> </a:t>
            </a:r>
            <a:r>
              <a:rPr sz="2325" b="1" kern="0" dirty="0">
                <a:solidFill>
                  <a:sysClr val="windowText" lastClr="000000"/>
                </a:solidFill>
                <a:latin typeface="Arial"/>
                <a:cs typeface="Arial"/>
              </a:rPr>
              <a:t>2:</a:t>
            </a:r>
            <a:r>
              <a:rPr sz="2325" b="1" kern="0" spc="402" dirty="0">
                <a:solidFill>
                  <a:sysClr val="windowText" lastClr="000000"/>
                </a:solidFill>
                <a:latin typeface="Arial"/>
                <a:cs typeface="Arial"/>
              </a:rPr>
              <a:t> </a:t>
            </a:r>
            <a:r>
              <a:rPr sz="2325" b="1" kern="0" spc="-148" dirty="0">
                <a:solidFill>
                  <a:sysClr val="windowText" lastClr="000000"/>
                </a:solidFill>
                <a:latin typeface="Arial"/>
                <a:cs typeface="Arial"/>
              </a:rPr>
              <a:t>Human-</a:t>
            </a:r>
            <a:r>
              <a:rPr sz="2325" b="1" kern="0" spc="-63" dirty="0">
                <a:solidFill>
                  <a:sysClr val="windowText" lastClr="000000"/>
                </a:solidFill>
                <a:latin typeface="Arial"/>
                <a:cs typeface="Arial"/>
              </a:rPr>
              <a:t>Assisted</a:t>
            </a:r>
            <a:r>
              <a:rPr sz="2325" b="1" kern="0" spc="137" dirty="0">
                <a:solidFill>
                  <a:sysClr val="windowText" lastClr="000000"/>
                </a:solidFill>
                <a:latin typeface="Arial"/>
                <a:cs typeface="Arial"/>
              </a:rPr>
              <a:t> </a:t>
            </a:r>
            <a:r>
              <a:rPr sz="2325" b="1" kern="0" dirty="0">
                <a:solidFill>
                  <a:sysClr val="windowText" lastClr="000000"/>
                </a:solidFill>
                <a:latin typeface="Arial"/>
                <a:cs typeface="Arial"/>
              </a:rPr>
              <a:t>LLM</a:t>
            </a:r>
            <a:r>
              <a:rPr sz="2325" b="1" kern="0" spc="159" dirty="0">
                <a:solidFill>
                  <a:sysClr val="windowText" lastClr="000000"/>
                </a:solidFill>
                <a:latin typeface="Arial"/>
                <a:cs typeface="Arial"/>
              </a:rPr>
              <a:t> </a:t>
            </a:r>
            <a:r>
              <a:rPr sz="2325" b="1" kern="0" spc="-21" dirty="0">
                <a:solidFill>
                  <a:sysClr val="windowText" lastClr="000000"/>
                </a:solidFill>
                <a:latin typeface="Arial"/>
                <a:cs typeface="Arial"/>
              </a:rPr>
              <a:t>Forecasting</a:t>
            </a:r>
            <a:endParaRPr sz="2325" kern="0">
              <a:solidFill>
                <a:sysClr val="windowText" lastClr="000000"/>
              </a:solidFill>
              <a:latin typeface="Arial"/>
              <a:cs typeface="Arial"/>
            </a:endParaRPr>
          </a:p>
          <a:p>
            <a:pPr marL="954211" lvl="1" indent="-276467" defTabSz="1932584">
              <a:lnSpc>
                <a:spcPts val="2536"/>
              </a:lnSpc>
              <a:spcBef>
                <a:spcPts val="370"/>
              </a:spcBef>
              <a:buClr>
                <a:srgbClr val="0C264C"/>
              </a:buClr>
              <a:buFont typeface="Georgia"/>
              <a:buChar char="•"/>
              <a:tabLst>
                <a:tab pos="954211" algn="l"/>
              </a:tabLst>
            </a:pPr>
            <a:r>
              <a:rPr sz="2114" kern="0" dirty="0">
                <a:solidFill>
                  <a:sysClr val="windowText" lastClr="000000"/>
                </a:solidFill>
                <a:latin typeface="Tahoma"/>
                <a:cs typeface="Tahoma"/>
              </a:rPr>
              <a:t>LLMs</a:t>
            </a:r>
            <a:r>
              <a:rPr sz="2114" kern="0" spc="11" dirty="0">
                <a:solidFill>
                  <a:sysClr val="windowText" lastClr="000000"/>
                </a:solidFill>
                <a:latin typeface="Tahoma"/>
                <a:cs typeface="Tahoma"/>
              </a:rPr>
              <a:t> </a:t>
            </a:r>
            <a:r>
              <a:rPr sz="2114" kern="0" spc="-85" dirty="0">
                <a:solidFill>
                  <a:sysClr val="windowText" lastClr="000000"/>
                </a:solidFill>
                <a:latin typeface="Tahoma"/>
                <a:cs typeface="Tahoma"/>
              </a:rPr>
              <a:t>improve</a:t>
            </a:r>
            <a:r>
              <a:rPr sz="2114" kern="0" spc="21" dirty="0">
                <a:solidFill>
                  <a:sysClr val="windowText" lastClr="000000"/>
                </a:solidFill>
                <a:latin typeface="Tahoma"/>
                <a:cs typeface="Tahoma"/>
              </a:rPr>
              <a:t> </a:t>
            </a:r>
            <a:r>
              <a:rPr sz="2114" kern="0" spc="-74" dirty="0">
                <a:solidFill>
                  <a:sysClr val="windowText" lastClr="000000"/>
                </a:solidFill>
                <a:latin typeface="Tahoma"/>
                <a:cs typeface="Tahoma"/>
              </a:rPr>
              <a:t>forecasting</a:t>
            </a:r>
            <a:r>
              <a:rPr sz="2114" kern="0" spc="11" dirty="0">
                <a:solidFill>
                  <a:sysClr val="windowText" lastClr="000000"/>
                </a:solidFill>
                <a:latin typeface="Tahoma"/>
                <a:cs typeface="Tahoma"/>
              </a:rPr>
              <a:t> </a:t>
            </a:r>
            <a:r>
              <a:rPr sz="2114" kern="0" spc="-63" dirty="0">
                <a:solidFill>
                  <a:sysClr val="windowText" lastClr="000000"/>
                </a:solidFill>
                <a:latin typeface="Tahoma"/>
                <a:cs typeface="Tahoma"/>
              </a:rPr>
              <a:t>accuracy</a:t>
            </a:r>
            <a:r>
              <a:rPr sz="2114" kern="0" spc="21" dirty="0">
                <a:solidFill>
                  <a:sysClr val="windowText" lastClr="000000"/>
                </a:solidFill>
                <a:latin typeface="Tahoma"/>
                <a:cs typeface="Tahoma"/>
              </a:rPr>
              <a:t> </a:t>
            </a:r>
            <a:r>
              <a:rPr sz="2114" kern="0" spc="-42" dirty="0">
                <a:solidFill>
                  <a:sysClr val="windowText" lastClr="000000"/>
                </a:solidFill>
                <a:latin typeface="Tahoma"/>
                <a:cs typeface="Tahoma"/>
              </a:rPr>
              <a:t>after</a:t>
            </a:r>
            <a:r>
              <a:rPr sz="2114" kern="0" spc="21" dirty="0">
                <a:solidFill>
                  <a:sysClr val="windowText" lastClr="000000"/>
                </a:solidFill>
                <a:latin typeface="Tahoma"/>
                <a:cs typeface="Tahoma"/>
              </a:rPr>
              <a:t> </a:t>
            </a:r>
            <a:r>
              <a:rPr sz="2114" kern="0" spc="-63" dirty="0">
                <a:solidFill>
                  <a:sysClr val="windowText" lastClr="000000"/>
                </a:solidFill>
                <a:latin typeface="Tahoma"/>
                <a:cs typeface="Tahoma"/>
              </a:rPr>
              <a:t>incorporating</a:t>
            </a:r>
            <a:r>
              <a:rPr sz="2114" kern="0" spc="11" dirty="0">
                <a:solidFill>
                  <a:sysClr val="windowText" lastClr="000000"/>
                </a:solidFill>
                <a:latin typeface="Tahoma"/>
                <a:cs typeface="Tahoma"/>
              </a:rPr>
              <a:t> </a:t>
            </a:r>
            <a:r>
              <a:rPr sz="2114" kern="0" spc="-95" dirty="0">
                <a:solidFill>
                  <a:sysClr val="windowText" lastClr="000000"/>
                </a:solidFill>
                <a:latin typeface="Tahoma"/>
                <a:cs typeface="Tahoma"/>
              </a:rPr>
              <a:t>human</a:t>
            </a:r>
            <a:r>
              <a:rPr sz="2114" kern="0" spc="21" dirty="0">
                <a:solidFill>
                  <a:sysClr val="windowText" lastClr="000000"/>
                </a:solidFill>
                <a:latin typeface="Tahoma"/>
                <a:cs typeface="Tahoma"/>
              </a:rPr>
              <a:t> </a:t>
            </a:r>
            <a:r>
              <a:rPr sz="2114" kern="0" spc="-21" dirty="0">
                <a:solidFill>
                  <a:sysClr val="windowText" lastClr="000000"/>
                </a:solidFill>
                <a:latin typeface="Tahoma"/>
                <a:cs typeface="Tahoma"/>
              </a:rPr>
              <a:t>predictions.</a:t>
            </a:r>
            <a:endParaRPr sz="2114" kern="0">
              <a:solidFill>
                <a:sysClr val="windowText" lastClr="000000"/>
              </a:solidFill>
              <a:latin typeface="Tahoma"/>
              <a:cs typeface="Tahoma"/>
            </a:endParaRPr>
          </a:p>
          <a:p>
            <a:pPr marL="954211" lvl="1" indent="-276467" defTabSz="1932584">
              <a:lnSpc>
                <a:spcPts val="2526"/>
              </a:lnSpc>
              <a:buClr>
                <a:srgbClr val="0C264C"/>
              </a:buClr>
              <a:buFont typeface="Georgia"/>
              <a:buChar char="•"/>
              <a:tabLst>
                <a:tab pos="954211" algn="l"/>
              </a:tabLst>
            </a:pPr>
            <a:r>
              <a:rPr sz="2114" kern="0" spc="-53" dirty="0">
                <a:solidFill>
                  <a:sysClr val="windowText" lastClr="000000"/>
                </a:solidFill>
                <a:latin typeface="Tahoma"/>
                <a:cs typeface="Tahoma"/>
              </a:rPr>
              <a:t>Biases</a:t>
            </a:r>
            <a:r>
              <a:rPr sz="2114" kern="0" spc="-42" dirty="0">
                <a:solidFill>
                  <a:sysClr val="windowText" lastClr="000000"/>
                </a:solidFill>
                <a:latin typeface="Tahoma"/>
                <a:cs typeface="Tahoma"/>
              </a:rPr>
              <a:t> </a:t>
            </a:r>
            <a:r>
              <a:rPr sz="2114" kern="0" spc="-95" dirty="0">
                <a:solidFill>
                  <a:sysClr val="windowText" lastClr="000000"/>
                </a:solidFill>
                <a:latin typeface="Tahoma"/>
                <a:cs typeface="Tahoma"/>
              </a:rPr>
              <a:t>such</a:t>
            </a:r>
            <a:r>
              <a:rPr sz="2114" kern="0" spc="-21" dirty="0">
                <a:solidFill>
                  <a:sysClr val="windowText" lastClr="000000"/>
                </a:solidFill>
                <a:latin typeface="Tahoma"/>
                <a:cs typeface="Tahoma"/>
              </a:rPr>
              <a:t> </a:t>
            </a:r>
            <a:r>
              <a:rPr sz="2114" kern="0" spc="-63" dirty="0">
                <a:solidFill>
                  <a:sysClr val="windowText" lastClr="000000"/>
                </a:solidFill>
                <a:latin typeface="Tahoma"/>
                <a:cs typeface="Tahoma"/>
              </a:rPr>
              <a:t>as</a:t>
            </a:r>
            <a:r>
              <a:rPr sz="2114" kern="0" spc="-32" dirty="0">
                <a:solidFill>
                  <a:sysClr val="windowText" lastClr="000000"/>
                </a:solidFill>
                <a:latin typeface="Tahoma"/>
                <a:cs typeface="Tahoma"/>
              </a:rPr>
              <a:t> </a:t>
            </a:r>
            <a:r>
              <a:rPr sz="2114" kern="0" spc="-95" dirty="0">
                <a:solidFill>
                  <a:sysClr val="windowText" lastClr="000000"/>
                </a:solidFill>
                <a:latin typeface="Tahoma"/>
                <a:cs typeface="Tahoma"/>
              </a:rPr>
              <a:t>overconfidence</a:t>
            </a:r>
            <a:r>
              <a:rPr sz="2114" kern="0" spc="-32" dirty="0">
                <a:solidFill>
                  <a:sysClr val="windowText" lastClr="000000"/>
                </a:solidFill>
                <a:latin typeface="Tahoma"/>
                <a:cs typeface="Tahoma"/>
              </a:rPr>
              <a:t> </a:t>
            </a:r>
            <a:r>
              <a:rPr sz="2114" kern="0" spc="-53" dirty="0">
                <a:solidFill>
                  <a:sysClr val="windowText" lastClr="000000"/>
                </a:solidFill>
                <a:latin typeface="Tahoma"/>
                <a:cs typeface="Tahoma"/>
              </a:rPr>
              <a:t>and</a:t>
            </a:r>
            <a:r>
              <a:rPr sz="2114" kern="0" spc="-21" dirty="0">
                <a:solidFill>
                  <a:sysClr val="windowText" lastClr="000000"/>
                </a:solidFill>
                <a:latin typeface="Tahoma"/>
                <a:cs typeface="Tahoma"/>
              </a:rPr>
              <a:t> </a:t>
            </a:r>
            <a:r>
              <a:rPr sz="2114" kern="0" spc="-106" dirty="0">
                <a:solidFill>
                  <a:sysClr val="windowText" lastClr="000000"/>
                </a:solidFill>
                <a:latin typeface="Tahoma"/>
                <a:cs typeface="Tahoma"/>
              </a:rPr>
              <a:t>acquiescence</a:t>
            </a:r>
            <a:r>
              <a:rPr sz="2114" kern="0" spc="-32" dirty="0">
                <a:solidFill>
                  <a:sysClr val="windowText" lastClr="000000"/>
                </a:solidFill>
                <a:latin typeface="Tahoma"/>
                <a:cs typeface="Tahoma"/>
              </a:rPr>
              <a:t> </a:t>
            </a:r>
            <a:r>
              <a:rPr sz="2114" kern="0" spc="-42" dirty="0">
                <a:solidFill>
                  <a:sysClr val="windowText" lastClr="000000"/>
                </a:solidFill>
                <a:latin typeface="Tahoma"/>
                <a:cs typeface="Tahoma"/>
              </a:rPr>
              <a:t>bias</a:t>
            </a:r>
            <a:r>
              <a:rPr sz="2114" kern="0" spc="-32" dirty="0">
                <a:solidFill>
                  <a:sysClr val="windowText" lastClr="000000"/>
                </a:solidFill>
                <a:latin typeface="Tahoma"/>
                <a:cs typeface="Tahoma"/>
              </a:rPr>
              <a:t> </a:t>
            </a:r>
            <a:r>
              <a:rPr sz="2114" kern="0" spc="-106" dirty="0">
                <a:solidFill>
                  <a:sysClr val="windowText" lastClr="000000"/>
                </a:solidFill>
                <a:latin typeface="Tahoma"/>
                <a:cs typeface="Tahoma"/>
              </a:rPr>
              <a:t>are</a:t>
            </a:r>
            <a:r>
              <a:rPr sz="2114" kern="0" spc="-32" dirty="0">
                <a:solidFill>
                  <a:sysClr val="windowText" lastClr="000000"/>
                </a:solidFill>
                <a:latin typeface="Tahoma"/>
                <a:cs typeface="Tahoma"/>
              </a:rPr>
              <a:t> </a:t>
            </a:r>
            <a:r>
              <a:rPr sz="2114" kern="0" spc="-21" dirty="0">
                <a:solidFill>
                  <a:sysClr val="windowText" lastClr="000000"/>
                </a:solidFill>
                <a:latin typeface="Tahoma"/>
                <a:cs typeface="Tahoma"/>
              </a:rPr>
              <a:t>reduced.</a:t>
            </a:r>
            <a:endParaRPr sz="2114" kern="0">
              <a:solidFill>
                <a:sysClr val="windowText" lastClr="000000"/>
              </a:solidFill>
              <a:latin typeface="Tahoma"/>
              <a:cs typeface="Tahoma"/>
            </a:endParaRPr>
          </a:p>
          <a:p>
            <a:pPr marL="954211" lvl="1" indent="-276467" defTabSz="1932584">
              <a:lnSpc>
                <a:spcPts val="2536"/>
              </a:lnSpc>
              <a:buClr>
                <a:srgbClr val="0C264C"/>
              </a:buClr>
              <a:buFont typeface="Georgia"/>
              <a:buChar char="•"/>
              <a:tabLst>
                <a:tab pos="954211" algn="l"/>
              </a:tabLst>
            </a:pPr>
            <a:r>
              <a:rPr sz="2114" kern="0" spc="-21" dirty="0">
                <a:solidFill>
                  <a:sysClr val="windowText" lastClr="000000"/>
                </a:solidFill>
                <a:latin typeface="Tahoma"/>
                <a:cs typeface="Tahoma"/>
              </a:rPr>
              <a:t>Predictions</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shift</a:t>
            </a:r>
            <a:r>
              <a:rPr sz="2114" kern="0" spc="-53" dirty="0">
                <a:solidFill>
                  <a:sysClr val="windowText" lastClr="000000"/>
                </a:solidFill>
                <a:latin typeface="Tahoma"/>
                <a:cs typeface="Tahoma"/>
              </a:rPr>
              <a:t> </a:t>
            </a:r>
            <a:r>
              <a:rPr sz="2114" kern="0" spc="-95" dirty="0">
                <a:solidFill>
                  <a:sysClr val="windowText" lastClr="000000"/>
                </a:solidFill>
                <a:latin typeface="Tahoma"/>
                <a:cs typeface="Tahoma"/>
              </a:rPr>
              <a:t>towards</a:t>
            </a:r>
            <a:r>
              <a:rPr sz="2114" kern="0" spc="-53" dirty="0">
                <a:solidFill>
                  <a:sysClr val="windowText" lastClr="000000"/>
                </a:solidFill>
                <a:latin typeface="Tahoma"/>
                <a:cs typeface="Tahoma"/>
              </a:rPr>
              <a:t> </a:t>
            </a:r>
            <a:r>
              <a:rPr sz="2114" kern="0" spc="-95" dirty="0">
                <a:solidFill>
                  <a:sysClr val="windowText" lastClr="000000"/>
                </a:solidFill>
                <a:latin typeface="Tahoma"/>
                <a:cs typeface="Tahoma"/>
              </a:rPr>
              <a:t>human</a:t>
            </a:r>
            <a:r>
              <a:rPr sz="2114" kern="0" spc="-63" dirty="0">
                <a:solidFill>
                  <a:sysClr val="windowText" lastClr="000000"/>
                </a:solidFill>
                <a:latin typeface="Tahoma"/>
                <a:cs typeface="Tahoma"/>
              </a:rPr>
              <a:t> </a:t>
            </a:r>
            <a:r>
              <a:rPr sz="2114" kern="0" spc="-74" dirty="0">
                <a:solidFill>
                  <a:sysClr val="windowText" lastClr="000000"/>
                </a:solidFill>
                <a:latin typeface="Tahoma"/>
                <a:cs typeface="Tahoma"/>
              </a:rPr>
              <a:t>median</a:t>
            </a:r>
            <a:r>
              <a:rPr sz="2114" kern="0" spc="-53" dirty="0">
                <a:solidFill>
                  <a:sysClr val="windowText" lastClr="000000"/>
                </a:solidFill>
                <a:latin typeface="Tahoma"/>
                <a:cs typeface="Tahoma"/>
              </a:rPr>
              <a:t> </a:t>
            </a:r>
            <a:r>
              <a:rPr sz="2114" kern="0" spc="-85" dirty="0">
                <a:solidFill>
                  <a:sysClr val="windowText" lastClr="000000"/>
                </a:solidFill>
                <a:latin typeface="Tahoma"/>
                <a:cs typeface="Tahoma"/>
              </a:rPr>
              <a:t>forecasts,</a:t>
            </a:r>
            <a:r>
              <a:rPr sz="2114" kern="0" spc="-53" dirty="0">
                <a:solidFill>
                  <a:sysClr val="windowText" lastClr="000000"/>
                </a:solidFill>
                <a:latin typeface="Tahoma"/>
                <a:cs typeface="Tahoma"/>
              </a:rPr>
              <a:t> </a:t>
            </a:r>
            <a:r>
              <a:rPr sz="2114" kern="0" spc="-74" dirty="0">
                <a:solidFill>
                  <a:sysClr val="windowText" lastClr="000000"/>
                </a:solidFill>
                <a:latin typeface="Tahoma"/>
                <a:cs typeface="Tahoma"/>
              </a:rPr>
              <a:t>reducing</a:t>
            </a:r>
            <a:r>
              <a:rPr sz="2114" kern="0" spc="-63" dirty="0">
                <a:solidFill>
                  <a:sysClr val="windowText" lastClr="000000"/>
                </a:solidFill>
                <a:latin typeface="Tahoma"/>
                <a:cs typeface="Tahoma"/>
              </a:rPr>
              <a:t> </a:t>
            </a:r>
            <a:r>
              <a:rPr sz="2114" kern="0" spc="-95" dirty="0">
                <a:solidFill>
                  <a:sysClr val="windowText" lastClr="000000"/>
                </a:solidFill>
                <a:latin typeface="Tahoma"/>
                <a:cs typeface="Tahoma"/>
              </a:rPr>
              <a:t>extreme</a:t>
            </a:r>
            <a:r>
              <a:rPr sz="2114" kern="0" spc="-63" dirty="0">
                <a:solidFill>
                  <a:sysClr val="windowText" lastClr="000000"/>
                </a:solidFill>
                <a:latin typeface="Tahoma"/>
                <a:cs typeface="Tahoma"/>
              </a:rPr>
              <a:t> </a:t>
            </a:r>
            <a:r>
              <a:rPr sz="2114" kern="0" spc="-21" dirty="0">
                <a:solidFill>
                  <a:sysClr val="windowText" lastClr="000000"/>
                </a:solidFill>
                <a:latin typeface="Tahoma"/>
                <a:cs typeface="Tahoma"/>
              </a:rPr>
              <a:t>deviations.</a:t>
            </a:r>
            <a:endParaRPr sz="2114" kern="0">
              <a:solidFill>
                <a:sysClr val="windowText" lastClr="000000"/>
              </a:solidFill>
              <a:latin typeface="Tahoma"/>
              <a:cs typeface="Tahoma"/>
            </a:endParaRPr>
          </a:p>
        </p:txBody>
      </p:sp>
    </p:spTree>
  </p:cSld>
  <p:clrMapOvr>
    <a:masterClrMapping/>
  </p:clrMapOvr>
  <p:transition>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7" y="272053"/>
            <a:ext cx="22385090" cy="585433"/>
          </a:xfrm>
          <a:prstGeom prst="rect">
            <a:avLst/>
          </a:prstGeom>
        </p:spPr>
        <p:txBody>
          <a:bodyPr vert="horz" wrap="square" lIns="0" tIns="32210" rIns="0" bIns="0" rtlCol="0">
            <a:spAutoFit/>
          </a:bodyPr>
          <a:lstStyle/>
          <a:p>
            <a:pPr marL="26841">
              <a:spcBef>
                <a:spcPts val="254"/>
              </a:spcBef>
            </a:pPr>
            <a:r>
              <a:rPr spc="-74" dirty="0"/>
              <a:t>Key</a:t>
            </a:r>
            <a:r>
              <a:rPr spc="-95" dirty="0"/>
              <a:t> </a:t>
            </a:r>
            <a:r>
              <a:rPr spc="-222" dirty="0"/>
              <a:t>Insights</a:t>
            </a:r>
            <a:r>
              <a:rPr spc="-53" dirty="0"/>
              <a:t> </a:t>
            </a:r>
            <a:r>
              <a:rPr spc="-241" dirty="0"/>
              <a:t>and</a:t>
            </a:r>
            <a:r>
              <a:rPr spc="-42" dirty="0"/>
              <a:t> </a:t>
            </a:r>
            <a:r>
              <a:rPr spc="-159" dirty="0"/>
              <a:t>Future</a:t>
            </a:r>
            <a:r>
              <a:rPr spc="-63" dirty="0"/>
              <a:t> </a:t>
            </a:r>
            <a:r>
              <a:rPr spc="-127" dirty="0"/>
              <a:t>Directions</a:t>
            </a:r>
          </a:p>
        </p:txBody>
      </p:sp>
      <p:sp>
        <p:nvSpPr>
          <p:cNvPr id="4" name="object 4"/>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21" dirty="0">
                <a:solidFill>
                  <a:prstClr val="black"/>
                </a:solidFill>
              </a:rPr>
              <a:pPr marL="80524" defTabSz="1932584">
                <a:lnSpc>
                  <a:spcPts val="1427"/>
                </a:lnSpc>
              </a:pPr>
              <a:t>119</a:t>
            </a:fld>
            <a:r>
              <a:rPr kern="0" spc="-180" dirty="0">
                <a:solidFill>
                  <a:prstClr val="black"/>
                </a:solidFill>
              </a:rPr>
              <a:t> </a:t>
            </a:r>
            <a:r>
              <a:rPr kern="0" spc="190" dirty="0">
                <a:solidFill>
                  <a:prstClr val="black"/>
                </a:solidFill>
              </a:rPr>
              <a:t>/</a:t>
            </a:r>
            <a:r>
              <a:rPr kern="0" spc="-180" dirty="0">
                <a:solidFill>
                  <a:prstClr val="black"/>
                </a:solidFill>
              </a:rPr>
              <a:t> </a:t>
            </a:r>
            <a:r>
              <a:rPr kern="0" spc="-74" dirty="0">
                <a:solidFill>
                  <a:prstClr val="black"/>
                </a:solidFill>
              </a:rPr>
              <a:t>22</a:t>
            </a:r>
          </a:p>
        </p:txBody>
      </p:sp>
      <p:sp>
        <p:nvSpPr>
          <p:cNvPr id="3" name="object 3"/>
          <p:cNvSpPr txBox="1"/>
          <p:nvPr/>
        </p:nvSpPr>
        <p:spPr>
          <a:xfrm>
            <a:off x="508084" y="965913"/>
            <a:ext cx="11434474" cy="5569441"/>
          </a:xfrm>
          <a:prstGeom prst="rect">
            <a:avLst/>
          </a:prstGeom>
        </p:spPr>
        <p:txBody>
          <a:bodyPr vert="horz" wrap="square" lIns="0" tIns="14763" rIns="0" bIns="0" rtlCol="0">
            <a:spAutoFit/>
          </a:bodyPr>
          <a:lstStyle/>
          <a:p>
            <a:pPr marL="369070" marR="656273" indent="-289888" defTabSz="1932584">
              <a:lnSpc>
                <a:spcPct val="102600"/>
              </a:lnSpc>
              <a:spcBef>
                <a:spcPts val="116"/>
              </a:spcBef>
              <a:buClr>
                <a:srgbClr val="0C264C"/>
              </a:buClr>
              <a:buFont typeface="Georgia"/>
              <a:buChar char="•"/>
              <a:tabLst>
                <a:tab pos="373096" algn="l"/>
              </a:tabLst>
            </a:pPr>
            <a:r>
              <a:rPr sz="2325" b="1" kern="0" spc="-21" dirty="0">
                <a:solidFill>
                  <a:sysClr val="windowText" lastClr="000000"/>
                </a:solidFill>
                <a:latin typeface="Arial"/>
                <a:cs typeface="Arial"/>
              </a:rPr>
              <a:t>First</a:t>
            </a:r>
            <a:r>
              <a:rPr sz="2325" b="1" kern="0" spc="32" dirty="0">
                <a:solidFill>
                  <a:sysClr val="windowText" lastClr="000000"/>
                </a:solidFill>
                <a:latin typeface="Arial"/>
                <a:cs typeface="Arial"/>
              </a:rPr>
              <a:t> </a:t>
            </a:r>
            <a:r>
              <a:rPr sz="2325" b="1" kern="0" spc="-85" dirty="0">
                <a:solidFill>
                  <a:sysClr val="windowText" lastClr="000000"/>
                </a:solidFill>
                <a:latin typeface="Arial"/>
                <a:cs typeface="Arial"/>
              </a:rPr>
              <a:t>demonstration</a:t>
            </a:r>
            <a:r>
              <a:rPr sz="2325" b="1" kern="0" spc="63" dirty="0">
                <a:solidFill>
                  <a:sysClr val="windowText" lastClr="000000"/>
                </a:solidFill>
                <a:latin typeface="Arial"/>
                <a:cs typeface="Arial"/>
              </a:rPr>
              <a:t> </a:t>
            </a:r>
            <a:r>
              <a:rPr sz="2325" b="1" kern="0" dirty="0">
                <a:solidFill>
                  <a:sysClr val="windowText" lastClr="000000"/>
                </a:solidFill>
                <a:latin typeface="Arial"/>
                <a:cs typeface="Arial"/>
              </a:rPr>
              <a:t>of</a:t>
            </a:r>
            <a:r>
              <a:rPr sz="2325" b="1" kern="0" spc="63" dirty="0">
                <a:solidFill>
                  <a:sysClr val="windowText" lastClr="000000"/>
                </a:solidFill>
                <a:latin typeface="Arial"/>
                <a:cs typeface="Arial"/>
              </a:rPr>
              <a:t> </a:t>
            </a:r>
            <a:r>
              <a:rPr sz="2325" b="1" kern="0" spc="-21" dirty="0">
                <a:solidFill>
                  <a:sysClr val="windowText" lastClr="000000"/>
                </a:solidFill>
                <a:latin typeface="Arial"/>
                <a:cs typeface="Arial"/>
              </a:rPr>
              <a:t>”Wisdom</a:t>
            </a:r>
            <a:r>
              <a:rPr sz="2325" b="1" kern="0" spc="74" dirty="0">
                <a:solidFill>
                  <a:sysClr val="windowText" lastClr="000000"/>
                </a:solidFill>
                <a:latin typeface="Arial"/>
                <a:cs typeface="Arial"/>
              </a:rPr>
              <a:t> </a:t>
            </a:r>
            <a:r>
              <a:rPr sz="2325" b="1" kern="0" dirty="0">
                <a:solidFill>
                  <a:sysClr val="windowText" lastClr="000000"/>
                </a:solidFill>
                <a:latin typeface="Arial"/>
                <a:cs typeface="Arial"/>
              </a:rPr>
              <a:t>of</a:t>
            </a:r>
            <a:r>
              <a:rPr sz="2325" b="1" kern="0" spc="53" dirty="0">
                <a:solidFill>
                  <a:sysClr val="windowText" lastClr="000000"/>
                </a:solidFill>
                <a:latin typeface="Arial"/>
                <a:cs typeface="Arial"/>
              </a:rPr>
              <a:t> </a:t>
            </a:r>
            <a:r>
              <a:rPr sz="2325" b="1" kern="0" dirty="0">
                <a:solidFill>
                  <a:sysClr val="windowText" lastClr="000000"/>
                </a:solidFill>
                <a:latin typeface="Arial"/>
                <a:cs typeface="Arial"/>
              </a:rPr>
              <a:t>the</a:t>
            </a:r>
            <a:r>
              <a:rPr sz="2325" b="1" kern="0" spc="63" dirty="0">
                <a:solidFill>
                  <a:sysClr val="windowText" lastClr="000000"/>
                </a:solidFill>
                <a:latin typeface="Arial"/>
                <a:cs typeface="Arial"/>
              </a:rPr>
              <a:t> </a:t>
            </a:r>
            <a:r>
              <a:rPr sz="2325" b="1" kern="0" spc="-85" dirty="0">
                <a:solidFill>
                  <a:sysClr val="windowText" lastClr="000000"/>
                </a:solidFill>
                <a:latin typeface="Arial"/>
                <a:cs typeface="Arial"/>
              </a:rPr>
              <a:t>Silicon</a:t>
            </a:r>
            <a:r>
              <a:rPr sz="2325" b="1" kern="0" spc="63" dirty="0">
                <a:solidFill>
                  <a:sysClr val="windowText" lastClr="000000"/>
                </a:solidFill>
                <a:latin typeface="Arial"/>
                <a:cs typeface="Arial"/>
              </a:rPr>
              <a:t> </a:t>
            </a:r>
            <a:r>
              <a:rPr sz="2325" b="1" kern="0" spc="-53" dirty="0">
                <a:solidFill>
                  <a:sysClr val="windowText" lastClr="000000"/>
                </a:solidFill>
                <a:latin typeface="Arial"/>
                <a:cs typeface="Arial"/>
              </a:rPr>
              <a:t>Crowd”</a:t>
            </a:r>
            <a:r>
              <a:rPr sz="2325" b="1" kern="0" spc="11"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95"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74" dirty="0">
                <a:solidFill>
                  <a:sysClr val="windowText" lastClr="000000"/>
                </a:solidFill>
                <a:latin typeface="Tahoma"/>
                <a:cs typeface="Tahoma"/>
              </a:rPr>
              <a:t> </a:t>
            </a:r>
            <a:r>
              <a:rPr sz="2325" kern="0" spc="-127" dirty="0">
                <a:solidFill>
                  <a:sysClr val="windowText" lastClr="000000"/>
                </a:solidFill>
                <a:latin typeface="Tahoma"/>
                <a:cs typeface="Tahoma"/>
              </a:rPr>
              <a:t>ensembles</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rival 	</a:t>
            </a:r>
            <a:r>
              <a:rPr sz="2325" kern="0" spc="-85" dirty="0">
                <a:solidFill>
                  <a:sysClr val="windowText" lastClr="000000"/>
                </a:solidFill>
                <a:latin typeface="Tahoma"/>
                <a:cs typeface="Tahoma"/>
              </a:rPr>
              <a:t>human </a:t>
            </a:r>
            <a:r>
              <a:rPr sz="2325" kern="0" spc="-106" dirty="0">
                <a:solidFill>
                  <a:sysClr val="windowText" lastClr="000000"/>
                </a:solidFill>
                <a:latin typeface="Tahoma"/>
                <a:cs typeface="Tahoma"/>
              </a:rPr>
              <a:t>crowd</a:t>
            </a:r>
            <a:r>
              <a:rPr sz="2325" kern="0" spc="-74" dirty="0">
                <a:solidFill>
                  <a:sysClr val="windowText" lastClr="000000"/>
                </a:solidFill>
                <a:latin typeface="Tahoma"/>
                <a:cs typeface="Tahoma"/>
              </a:rPr>
              <a:t> </a:t>
            </a:r>
            <a:r>
              <a:rPr sz="2325" kern="0" spc="-85" dirty="0">
                <a:solidFill>
                  <a:sysClr val="windowText" lastClr="000000"/>
                </a:solidFill>
                <a:latin typeface="Tahoma"/>
                <a:cs typeface="Tahoma"/>
              </a:rPr>
              <a:t>predictions,</a:t>
            </a:r>
            <a:r>
              <a:rPr sz="2325" kern="0" spc="-63" dirty="0">
                <a:solidFill>
                  <a:sysClr val="windowText" lastClr="000000"/>
                </a:solidFill>
                <a:latin typeface="Tahoma"/>
                <a:cs typeface="Tahoma"/>
              </a:rPr>
              <a:t> </a:t>
            </a:r>
            <a:r>
              <a:rPr sz="2325" kern="0" spc="-106" dirty="0">
                <a:solidFill>
                  <a:sysClr val="windowText" lastClr="000000"/>
                </a:solidFill>
                <a:latin typeface="Tahoma"/>
                <a:cs typeface="Tahoma"/>
              </a:rPr>
              <a:t>showing</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aggregated</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AI</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forecasts</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can</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match</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or</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exceed 	</a:t>
            </a:r>
            <a:r>
              <a:rPr sz="2325" kern="0" spc="-85" dirty="0">
                <a:solidFill>
                  <a:sysClr val="windowText" lastClr="000000"/>
                </a:solidFill>
                <a:latin typeface="Tahoma"/>
                <a:cs typeface="Tahoma"/>
              </a:rPr>
              <a:t>human</a:t>
            </a:r>
            <a:r>
              <a:rPr sz="2325" kern="0" spc="-106" dirty="0">
                <a:solidFill>
                  <a:sysClr val="windowText" lastClr="000000"/>
                </a:solidFill>
                <a:latin typeface="Tahoma"/>
                <a:cs typeface="Tahoma"/>
              </a:rPr>
              <a:t> </a:t>
            </a:r>
            <a:r>
              <a:rPr sz="2325" kern="0" spc="-21" dirty="0">
                <a:solidFill>
                  <a:sysClr val="windowText" lastClr="000000"/>
                </a:solidFill>
                <a:latin typeface="Tahoma"/>
                <a:cs typeface="Tahoma"/>
              </a:rPr>
              <a:t>accuracy.</a:t>
            </a:r>
            <a:endParaRPr sz="2325" kern="0">
              <a:solidFill>
                <a:sysClr val="windowText" lastClr="000000"/>
              </a:solidFill>
              <a:latin typeface="Tahoma"/>
              <a:cs typeface="Tahoma"/>
            </a:endParaRPr>
          </a:p>
          <a:p>
            <a:pPr marL="369070" marR="182522" indent="-289888" defTabSz="1932584">
              <a:lnSpc>
                <a:spcPct val="102600"/>
              </a:lnSpc>
              <a:spcBef>
                <a:spcPts val="116"/>
              </a:spcBef>
              <a:buClr>
                <a:srgbClr val="0C264C"/>
              </a:buClr>
              <a:buFont typeface="Georgia"/>
              <a:buChar char="•"/>
              <a:tabLst>
                <a:tab pos="373096" algn="l"/>
              </a:tabLst>
            </a:pPr>
            <a:r>
              <a:rPr sz="2325" b="1" kern="0" dirty="0">
                <a:solidFill>
                  <a:sysClr val="windowText" lastClr="000000"/>
                </a:solidFill>
                <a:latin typeface="Arial"/>
                <a:cs typeface="Arial"/>
              </a:rPr>
              <a:t>New</a:t>
            </a:r>
            <a:r>
              <a:rPr sz="2325" b="1" kern="0" spc="106" dirty="0">
                <a:solidFill>
                  <a:sysClr val="windowText" lastClr="000000"/>
                </a:solidFill>
                <a:latin typeface="Arial"/>
                <a:cs typeface="Arial"/>
              </a:rPr>
              <a:t> </a:t>
            </a:r>
            <a:r>
              <a:rPr sz="2325" b="1" kern="0" spc="-116" dirty="0">
                <a:solidFill>
                  <a:sysClr val="windowText" lastClr="000000"/>
                </a:solidFill>
                <a:latin typeface="Arial"/>
                <a:cs typeface="Arial"/>
              </a:rPr>
              <a:t>insights</a:t>
            </a:r>
            <a:r>
              <a:rPr sz="2325" b="1" kern="0" spc="95" dirty="0">
                <a:solidFill>
                  <a:sysClr val="windowText" lastClr="000000"/>
                </a:solidFill>
                <a:latin typeface="Arial"/>
                <a:cs typeface="Arial"/>
              </a:rPr>
              <a:t> </a:t>
            </a:r>
            <a:r>
              <a:rPr sz="2325" b="1" kern="0" spc="-21" dirty="0">
                <a:solidFill>
                  <a:sysClr val="windowText" lastClr="000000"/>
                </a:solidFill>
                <a:latin typeface="Arial"/>
                <a:cs typeface="Arial"/>
              </a:rPr>
              <a:t>on</a:t>
            </a:r>
            <a:r>
              <a:rPr sz="2325" b="1" kern="0" spc="106" dirty="0">
                <a:solidFill>
                  <a:sysClr val="windowText" lastClr="000000"/>
                </a:solidFill>
                <a:latin typeface="Arial"/>
                <a:cs typeface="Arial"/>
              </a:rPr>
              <a:t> </a:t>
            </a:r>
            <a:r>
              <a:rPr sz="2325" b="1" kern="0" dirty="0">
                <a:solidFill>
                  <a:sysClr val="windowText" lastClr="000000"/>
                </a:solidFill>
                <a:latin typeface="Arial"/>
                <a:cs typeface="Arial"/>
              </a:rPr>
              <a:t>LLM</a:t>
            </a:r>
            <a:r>
              <a:rPr sz="2325" b="1" kern="0" spc="106" dirty="0">
                <a:solidFill>
                  <a:sysClr val="windowText" lastClr="000000"/>
                </a:solidFill>
                <a:latin typeface="Arial"/>
                <a:cs typeface="Arial"/>
              </a:rPr>
              <a:t> </a:t>
            </a:r>
            <a:r>
              <a:rPr sz="2325" b="1" kern="0" spc="-180" dirty="0">
                <a:solidFill>
                  <a:sysClr val="windowText" lastClr="000000"/>
                </a:solidFill>
                <a:latin typeface="Arial"/>
                <a:cs typeface="Arial"/>
              </a:rPr>
              <a:t>biases</a:t>
            </a:r>
            <a:r>
              <a:rPr sz="2325" b="1" kern="0" spc="21"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53" dirty="0">
                <a:solidFill>
                  <a:sysClr val="windowText" lastClr="000000"/>
                </a:solidFill>
                <a:latin typeface="Tahoma"/>
                <a:cs typeface="Tahoma"/>
              </a:rPr>
              <a:t> </a:t>
            </a:r>
            <a:r>
              <a:rPr sz="2325" kern="0" spc="-95" dirty="0">
                <a:solidFill>
                  <a:sysClr val="windowText" lastClr="000000"/>
                </a:solidFill>
                <a:latin typeface="Tahoma"/>
                <a:cs typeface="Tahoma"/>
              </a:rPr>
              <a:t>Overconfidence,</a:t>
            </a:r>
            <a:r>
              <a:rPr sz="2325" kern="0" spc="-42" dirty="0">
                <a:solidFill>
                  <a:sysClr val="windowText" lastClr="000000"/>
                </a:solidFill>
                <a:latin typeface="Tahoma"/>
                <a:cs typeface="Tahoma"/>
              </a:rPr>
              <a:t> </a:t>
            </a:r>
            <a:r>
              <a:rPr sz="2325" kern="0" spc="-106" dirty="0">
                <a:solidFill>
                  <a:sysClr val="windowText" lastClr="000000"/>
                </a:solidFill>
                <a:latin typeface="Tahoma"/>
                <a:cs typeface="Tahoma"/>
              </a:rPr>
              <a:t>acquiescence,</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and</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rounding</a:t>
            </a:r>
            <a:r>
              <a:rPr sz="2325" kern="0" spc="-42" dirty="0">
                <a:solidFill>
                  <a:sysClr val="windowText" lastClr="000000"/>
                </a:solidFill>
                <a:latin typeface="Tahoma"/>
                <a:cs typeface="Tahoma"/>
              </a:rPr>
              <a:t> </a:t>
            </a:r>
            <a:r>
              <a:rPr sz="2325" kern="0" spc="-63" dirty="0">
                <a:solidFill>
                  <a:sysClr val="windowText" lastClr="000000"/>
                </a:solidFill>
                <a:latin typeface="Tahoma"/>
                <a:cs typeface="Tahoma"/>
              </a:rPr>
              <a:t>tendencies 	</a:t>
            </a:r>
            <a:r>
              <a:rPr sz="2325" kern="0" spc="-95" dirty="0">
                <a:solidFill>
                  <a:sysClr val="windowText" lastClr="000000"/>
                </a:solidFill>
                <a:latin typeface="Tahoma"/>
                <a:cs typeface="Tahoma"/>
              </a:rPr>
              <a:t>reveal</a:t>
            </a:r>
            <a:r>
              <a:rPr sz="2325" kern="0" spc="-53" dirty="0">
                <a:solidFill>
                  <a:sysClr val="windowText" lastClr="000000"/>
                </a:solidFill>
                <a:latin typeface="Tahoma"/>
                <a:cs typeface="Tahoma"/>
              </a:rPr>
              <a:t> </a:t>
            </a:r>
            <a:r>
              <a:rPr sz="2325" kern="0" spc="-85" dirty="0">
                <a:solidFill>
                  <a:sysClr val="windowText" lastClr="000000"/>
                </a:solidFill>
                <a:latin typeface="Tahoma"/>
                <a:cs typeface="Tahoma"/>
              </a:rPr>
              <a:t>fundamental</a:t>
            </a:r>
            <a:r>
              <a:rPr sz="2325" kern="0" spc="-42" dirty="0">
                <a:solidFill>
                  <a:sysClr val="windowText" lastClr="000000"/>
                </a:solidFill>
                <a:latin typeface="Tahoma"/>
                <a:cs typeface="Tahoma"/>
              </a:rPr>
              <a:t> </a:t>
            </a:r>
            <a:r>
              <a:rPr sz="2325" kern="0" spc="-106" dirty="0">
                <a:solidFill>
                  <a:sysClr val="windowText" lastClr="000000"/>
                </a:solidFill>
                <a:latin typeface="Tahoma"/>
                <a:cs typeface="Tahoma"/>
              </a:rPr>
              <a:t>differences</a:t>
            </a:r>
            <a:r>
              <a:rPr sz="2325" kern="0" spc="-53" dirty="0">
                <a:solidFill>
                  <a:sysClr val="windowText" lastClr="000000"/>
                </a:solidFill>
                <a:latin typeface="Tahoma"/>
                <a:cs typeface="Tahoma"/>
              </a:rPr>
              <a:t> </a:t>
            </a:r>
            <a:r>
              <a:rPr sz="2325" kern="0" spc="-148" dirty="0">
                <a:solidFill>
                  <a:sysClr val="windowText" lastClr="000000"/>
                </a:solidFill>
                <a:latin typeface="Tahoma"/>
                <a:cs typeface="Tahoma"/>
              </a:rPr>
              <a:t>between</a:t>
            </a:r>
            <a:r>
              <a:rPr sz="2325" kern="0" spc="-32" dirty="0">
                <a:solidFill>
                  <a:sysClr val="windowText" lastClr="000000"/>
                </a:solidFill>
                <a:latin typeface="Tahoma"/>
                <a:cs typeface="Tahoma"/>
              </a:rPr>
              <a:t> </a:t>
            </a:r>
            <a:r>
              <a:rPr sz="2325" kern="0" spc="-85" dirty="0">
                <a:solidFill>
                  <a:sysClr val="windowText" lastClr="000000"/>
                </a:solidFill>
                <a:latin typeface="Tahoma"/>
                <a:cs typeface="Tahoma"/>
              </a:rPr>
              <a:t>human</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and</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AI</a:t>
            </a:r>
            <a:r>
              <a:rPr sz="2325" kern="0" spc="-42" dirty="0">
                <a:solidFill>
                  <a:sysClr val="windowText" lastClr="000000"/>
                </a:solidFill>
                <a:latin typeface="Tahoma"/>
                <a:cs typeface="Tahoma"/>
              </a:rPr>
              <a:t> </a:t>
            </a:r>
            <a:r>
              <a:rPr sz="2325" kern="0" spc="-85" dirty="0">
                <a:solidFill>
                  <a:sysClr val="windowText" lastClr="000000"/>
                </a:solidFill>
                <a:latin typeface="Tahoma"/>
                <a:cs typeface="Tahoma"/>
              </a:rPr>
              <a:t>forecasting</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behavior.</a:t>
            </a:r>
            <a:endParaRPr sz="2325" kern="0">
              <a:solidFill>
                <a:sysClr val="windowText" lastClr="000000"/>
              </a:solidFill>
              <a:latin typeface="Tahoma"/>
              <a:cs typeface="Tahoma"/>
            </a:endParaRPr>
          </a:p>
          <a:p>
            <a:pPr marL="369070" marR="657616" indent="-289888" defTabSz="1932584">
              <a:lnSpc>
                <a:spcPct val="102600"/>
              </a:lnSpc>
              <a:spcBef>
                <a:spcPts val="106"/>
              </a:spcBef>
              <a:buClr>
                <a:srgbClr val="0C264C"/>
              </a:buClr>
              <a:buFont typeface="Georgia"/>
              <a:buChar char="•"/>
              <a:tabLst>
                <a:tab pos="373096" algn="l"/>
              </a:tabLst>
            </a:pPr>
            <a:r>
              <a:rPr sz="2325" b="1" kern="0" spc="-106" dirty="0">
                <a:solidFill>
                  <a:sysClr val="windowText" lastClr="000000"/>
                </a:solidFill>
                <a:latin typeface="Arial"/>
                <a:cs typeface="Arial"/>
              </a:rPr>
              <a:t>Forecasting</a:t>
            </a:r>
            <a:r>
              <a:rPr sz="2325" b="1" kern="0" spc="106" dirty="0">
                <a:solidFill>
                  <a:sysClr val="windowText" lastClr="000000"/>
                </a:solidFill>
                <a:latin typeface="Arial"/>
                <a:cs typeface="Arial"/>
              </a:rPr>
              <a:t> </a:t>
            </a:r>
            <a:r>
              <a:rPr sz="2325" b="1" kern="0" spc="-74" dirty="0">
                <a:solidFill>
                  <a:sysClr val="windowText" lastClr="000000"/>
                </a:solidFill>
                <a:latin typeface="Arial"/>
                <a:cs typeface="Arial"/>
              </a:rPr>
              <a:t>improvement</a:t>
            </a:r>
            <a:r>
              <a:rPr sz="2325" b="1" kern="0" spc="127" dirty="0">
                <a:solidFill>
                  <a:sysClr val="windowText" lastClr="000000"/>
                </a:solidFill>
                <a:latin typeface="Arial"/>
                <a:cs typeface="Arial"/>
              </a:rPr>
              <a:t> </a:t>
            </a:r>
            <a:r>
              <a:rPr sz="2325" b="1" kern="0" spc="-85" dirty="0">
                <a:solidFill>
                  <a:sysClr val="windowText" lastClr="000000"/>
                </a:solidFill>
                <a:latin typeface="Arial"/>
                <a:cs typeface="Arial"/>
              </a:rPr>
              <a:t>strategies</a:t>
            </a:r>
            <a:r>
              <a:rPr sz="2325" b="1" kern="0" spc="53"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LLMs</a:t>
            </a:r>
            <a:r>
              <a:rPr sz="2325" kern="0" spc="-32" dirty="0">
                <a:solidFill>
                  <a:sysClr val="windowText" lastClr="000000"/>
                </a:solidFill>
                <a:latin typeface="Tahoma"/>
                <a:cs typeface="Tahoma"/>
              </a:rPr>
              <a:t> </a:t>
            </a:r>
            <a:r>
              <a:rPr sz="2325" kern="0" spc="-95" dirty="0">
                <a:solidFill>
                  <a:sysClr val="windowText" lastClr="000000"/>
                </a:solidFill>
                <a:latin typeface="Tahoma"/>
                <a:cs typeface="Tahoma"/>
              </a:rPr>
              <a:t>improve</a:t>
            </a:r>
            <a:r>
              <a:rPr sz="2325" kern="0" spc="-32" dirty="0">
                <a:solidFill>
                  <a:sysClr val="windowText" lastClr="000000"/>
                </a:solidFill>
                <a:latin typeface="Tahoma"/>
                <a:cs typeface="Tahoma"/>
              </a:rPr>
              <a:t> </a:t>
            </a:r>
            <a:r>
              <a:rPr sz="2325" kern="0" spc="-74" dirty="0">
                <a:solidFill>
                  <a:sysClr val="windowText" lastClr="000000"/>
                </a:solidFill>
                <a:latin typeface="Tahoma"/>
                <a:cs typeface="Tahoma"/>
              </a:rPr>
              <a:t>predictions</a:t>
            </a:r>
            <a:r>
              <a:rPr sz="2325" kern="0" spc="-21" dirty="0">
                <a:solidFill>
                  <a:sysClr val="windowText" lastClr="000000"/>
                </a:solidFill>
                <a:latin typeface="Tahoma"/>
                <a:cs typeface="Tahoma"/>
              </a:rPr>
              <a:t> </a:t>
            </a:r>
            <a:r>
              <a:rPr sz="2325" kern="0" spc="-116" dirty="0">
                <a:solidFill>
                  <a:sysClr val="windowText" lastClr="000000"/>
                </a:solidFill>
                <a:latin typeface="Tahoma"/>
                <a:cs typeface="Tahoma"/>
              </a:rPr>
              <a:t>when</a:t>
            </a:r>
            <a:r>
              <a:rPr sz="2325" kern="0" spc="-32" dirty="0">
                <a:solidFill>
                  <a:sysClr val="windowText" lastClr="000000"/>
                </a:solidFill>
                <a:latin typeface="Tahoma"/>
                <a:cs typeface="Tahoma"/>
              </a:rPr>
              <a:t> </a:t>
            </a:r>
            <a:r>
              <a:rPr sz="2325" kern="0" spc="-53" dirty="0">
                <a:solidFill>
                  <a:sysClr val="windowText" lastClr="000000"/>
                </a:solidFill>
                <a:latin typeface="Tahoma"/>
                <a:cs typeface="Tahoma"/>
              </a:rPr>
              <a:t>integrating 	</a:t>
            </a:r>
            <a:r>
              <a:rPr sz="2325" kern="0" spc="-85" dirty="0">
                <a:solidFill>
                  <a:sysClr val="windowText" lastClr="000000"/>
                </a:solidFill>
                <a:latin typeface="Tahoma"/>
                <a:cs typeface="Tahoma"/>
              </a:rPr>
              <a:t>human</a:t>
            </a:r>
            <a:r>
              <a:rPr sz="2325" kern="0" spc="-53" dirty="0">
                <a:solidFill>
                  <a:sysClr val="windowText" lastClr="000000"/>
                </a:solidFill>
                <a:latin typeface="Tahoma"/>
                <a:cs typeface="Tahoma"/>
              </a:rPr>
              <a:t> </a:t>
            </a:r>
            <a:r>
              <a:rPr sz="2325" kern="0" spc="-106" dirty="0">
                <a:solidFill>
                  <a:sysClr val="windowText" lastClr="000000"/>
                </a:solidFill>
                <a:latin typeface="Tahoma"/>
                <a:cs typeface="Tahoma"/>
              </a:rPr>
              <a:t>feedback,</a:t>
            </a:r>
            <a:r>
              <a:rPr sz="2325" kern="0" spc="-42" dirty="0">
                <a:solidFill>
                  <a:sysClr val="windowText" lastClr="000000"/>
                </a:solidFill>
                <a:latin typeface="Tahoma"/>
                <a:cs typeface="Tahoma"/>
              </a:rPr>
              <a:t> </a:t>
            </a:r>
            <a:r>
              <a:rPr sz="2325" kern="0" spc="-106" dirty="0">
                <a:solidFill>
                  <a:sysClr val="windowText" lastClr="000000"/>
                </a:solidFill>
                <a:latin typeface="Tahoma"/>
                <a:cs typeface="Tahoma"/>
              </a:rPr>
              <a:t>suggesting</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hybrid</a:t>
            </a:r>
            <a:r>
              <a:rPr sz="2325" kern="0" spc="-53" dirty="0">
                <a:solidFill>
                  <a:sysClr val="windowText" lastClr="000000"/>
                </a:solidFill>
                <a:latin typeface="Tahoma"/>
                <a:cs typeface="Tahoma"/>
              </a:rPr>
              <a:t> </a:t>
            </a:r>
            <a:r>
              <a:rPr sz="2325" kern="0" spc="-116" dirty="0">
                <a:solidFill>
                  <a:sysClr val="windowText" lastClr="000000"/>
                </a:solidFill>
                <a:latin typeface="Tahoma"/>
                <a:cs typeface="Tahoma"/>
              </a:rPr>
              <a:t>human-</a:t>
            </a:r>
            <a:r>
              <a:rPr sz="2325" kern="0" dirty="0">
                <a:solidFill>
                  <a:sysClr val="windowText" lastClr="000000"/>
                </a:solidFill>
                <a:latin typeface="Tahoma"/>
                <a:cs typeface="Tahoma"/>
              </a:rPr>
              <a:t>AI</a:t>
            </a:r>
            <a:r>
              <a:rPr sz="2325" kern="0" spc="-42" dirty="0">
                <a:solidFill>
                  <a:sysClr val="windowText" lastClr="000000"/>
                </a:solidFill>
                <a:latin typeface="Tahoma"/>
                <a:cs typeface="Tahoma"/>
              </a:rPr>
              <a:t> </a:t>
            </a:r>
            <a:r>
              <a:rPr sz="2325" kern="0" spc="-85" dirty="0">
                <a:solidFill>
                  <a:sysClr val="windowText" lastClr="000000"/>
                </a:solidFill>
                <a:latin typeface="Tahoma"/>
                <a:cs typeface="Tahoma"/>
              </a:rPr>
              <a:t>forecasting</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model.</a:t>
            </a:r>
            <a:endParaRPr sz="2325" kern="0">
              <a:solidFill>
                <a:sysClr val="windowText" lastClr="000000"/>
              </a:solidFill>
              <a:latin typeface="Tahoma"/>
              <a:cs typeface="Tahoma"/>
            </a:endParaRPr>
          </a:p>
          <a:p>
            <a:pPr marL="369070" marR="493881" indent="-289888" defTabSz="1932584">
              <a:lnSpc>
                <a:spcPct val="102600"/>
              </a:lnSpc>
              <a:spcBef>
                <a:spcPts val="116"/>
              </a:spcBef>
              <a:buClr>
                <a:srgbClr val="0C264C"/>
              </a:buClr>
              <a:buFont typeface="Georgia"/>
              <a:buChar char="•"/>
              <a:tabLst>
                <a:tab pos="373096" algn="l"/>
              </a:tabLst>
            </a:pPr>
            <a:r>
              <a:rPr sz="2325" b="1" kern="0" spc="-74" dirty="0">
                <a:solidFill>
                  <a:sysClr val="windowText" lastClr="000000"/>
                </a:solidFill>
                <a:latin typeface="Arial"/>
                <a:cs typeface="Arial"/>
              </a:rPr>
              <a:t>Real-</a:t>
            </a:r>
            <a:r>
              <a:rPr sz="2325" b="1" kern="0" spc="-85" dirty="0">
                <a:solidFill>
                  <a:sysClr val="windowText" lastClr="000000"/>
                </a:solidFill>
                <a:latin typeface="Arial"/>
                <a:cs typeface="Arial"/>
              </a:rPr>
              <a:t>world</a:t>
            </a:r>
            <a:r>
              <a:rPr sz="2325" b="1" kern="0" spc="85" dirty="0">
                <a:solidFill>
                  <a:sysClr val="windowText" lastClr="000000"/>
                </a:solidFill>
                <a:latin typeface="Arial"/>
                <a:cs typeface="Arial"/>
              </a:rPr>
              <a:t> </a:t>
            </a:r>
            <a:r>
              <a:rPr sz="2325" b="1" kern="0" spc="-106" dirty="0">
                <a:solidFill>
                  <a:sysClr val="windowText" lastClr="000000"/>
                </a:solidFill>
                <a:latin typeface="Arial"/>
                <a:cs typeface="Arial"/>
              </a:rPr>
              <a:t>applications</a:t>
            </a:r>
            <a:r>
              <a:rPr sz="2325" b="1" kern="0" spc="32"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63"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53" dirty="0">
                <a:solidFill>
                  <a:sysClr val="windowText" lastClr="000000"/>
                </a:solidFill>
                <a:latin typeface="Tahoma"/>
                <a:cs typeface="Tahoma"/>
              </a:rPr>
              <a:t> </a:t>
            </a:r>
            <a:r>
              <a:rPr sz="2325" kern="0" spc="-85" dirty="0">
                <a:solidFill>
                  <a:sysClr val="windowText" lastClr="000000"/>
                </a:solidFill>
                <a:latin typeface="Tahoma"/>
                <a:cs typeface="Tahoma"/>
              </a:rPr>
              <a:t>forecasting</a:t>
            </a:r>
            <a:r>
              <a:rPr sz="2325" kern="0" spc="-53" dirty="0">
                <a:solidFill>
                  <a:sysClr val="windowText" lastClr="000000"/>
                </a:solidFill>
                <a:latin typeface="Tahoma"/>
                <a:cs typeface="Tahoma"/>
              </a:rPr>
              <a:t> </a:t>
            </a:r>
            <a:r>
              <a:rPr sz="2325" kern="0" spc="-95" dirty="0">
                <a:solidFill>
                  <a:sysClr val="windowText" lastClr="000000"/>
                </a:solidFill>
                <a:latin typeface="Tahoma"/>
                <a:cs typeface="Tahoma"/>
              </a:rPr>
              <a:t>has</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potential</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in</a:t>
            </a:r>
            <a:r>
              <a:rPr sz="2325" kern="0" spc="-53" dirty="0">
                <a:solidFill>
                  <a:sysClr val="windowText" lastClr="000000"/>
                </a:solidFill>
                <a:latin typeface="Tahoma"/>
                <a:cs typeface="Tahoma"/>
              </a:rPr>
              <a:t> </a:t>
            </a:r>
            <a:r>
              <a:rPr sz="2325" kern="0" spc="-74" dirty="0">
                <a:solidFill>
                  <a:sysClr val="windowText" lastClr="000000"/>
                </a:solidFill>
                <a:latin typeface="Tahoma"/>
                <a:cs typeface="Tahoma"/>
              </a:rPr>
              <a:t>finance,</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politics,</a:t>
            </a:r>
            <a:r>
              <a:rPr sz="2325" kern="0" spc="-53" dirty="0">
                <a:solidFill>
                  <a:sysClr val="windowText" lastClr="000000"/>
                </a:solidFill>
                <a:latin typeface="Tahoma"/>
                <a:cs typeface="Tahoma"/>
              </a:rPr>
              <a:t> </a:t>
            </a:r>
            <a:r>
              <a:rPr sz="2325" kern="0" spc="-74" dirty="0">
                <a:solidFill>
                  <a:sysClr val="windowText" lastClr="000000"/>
                </a:solidFill>
                <a:latin typeface="Tahoma"/>
                <a:cs typeface="Tahoma"/>
              </a:rPr>
              <a:t>and</a:t>
            </a:r>
            <a:r>
              <a:rPr sz="2325" kern="0" spc="-53" dirty="0">
                <a:solidFill>
                  <a:sysClr val="windowText" lastClr="000000"/>
                </a:solidFill>
                <a:latin typeface="Tahoma"/>
                <a:cs typeface="Tahoma"/>
              </a:rPr>
              <a:t> </a:t>
            </a:r>
            <a:r>
              <a:rPr sz="2325" kern="0" spc="-42" dirty="0">
                <a:solidFill>
                  <a:sysClr val="windowText" lastClr="000000"/>
                </a:solidFill>
                <a:latin typeface="Tahoma"/>
                <a:cs typeface="Tahoma"/>
              </a:rPr>
              <a:t>risk 	</a:t>
            </a:r>
            <a:r>
              <a:rPr sz="2325" kern="0" spc="-116" dirty="0">
                <a:solidFill>
                  <a:sysClr val="windowText" lastClr="000000"/>
                </a:solidFill>
                <a:latin typeface="Tahoma"/>
                <a:cs typeface="Tahoma"/>
              </a:rPr>
              <a:t>assessment,</a:t>
            </a:r>
            <a:r>
              <a:rPr sz="2325" kern="0" spc="-21" dirty="0">
                <a:solidFill>
                  <a:sysClr val="windowText" lastClr="000000"/>
                </a:solidFill>
                <a:latin typeface="Tahoma"/>
                <a:cs typeface="Tahoma"/>
              </a:rPr>
              <a:t> </a:t>
            </a:r>
            <a:r>
              <a:rPr sz="2325" kern="0" spc="-127" dirty="0">
                <a:solidFill>
                  <a:sysClr val="windowText" lastClr="000000"/>
                </a:solidFill>
                <a:latin typeface="Tahoma"/>
                <a:cs typeface="Tahoma"/>
              </a:rPr>
              <a:t>where</a:t>
            </a:r>
            <a:r>
              <a:rPr sz="2325" kern="0" spc="-11" dirty="0">
                <a:solidFill>
                  <a:sysClr val="windowText" lastClr="000000"/>
                </a:solidFill>
                <a:latin typeface="Tahoma"/>
                <a:cs typeface="Tahoma"/>
              </a:rPr>
              <a:t> </a:t>
            </a:r>
            <a:r>
              <a:rPr sz="2325" kern="0" spc="-63" dirty="0">
                <a:solidFill>
                  <a:sysClr val="windowText" lastClr="000000"/>
                </a:solidFill>
                <a:latin typeface="Tahoma"/>
                <a:cs typeface="Tahoma"/>
              </a:rPr>
              <a:t>probabilistic</a:t>
            </a:r>
            <a:r>
              <a:rPr sz="2325" kern="0" spc="-11" dirty="0">
                <a:solidFill>
                  <a:sysClr val="windowText" lastClr="000000"/>
                </a:solidFill>
                <a:latin typeface="Tahoma"/>
                <a:cs typeface="Tahoma"/>
              </a:rPr>
              <a:t> </a:t>
            </a:r>
            <a:r>
              <a:rPr sz="2325" kern="0" spc="-74" dirty="0">
                <a:solidFill>
                  <a:sysClr val="windowText" lastClr="000000"/>
                </a:solidFill>
                <a:latin typeface="Tahoma"/>
                <a:cs typeface="Tahoma"/>
              </a:rPr>
              <a:t>predictions</a:t>
            </a:r>
            <a:r>
              <a:rPr sz="2325" kern="0" spc="-32" dirty="0">
                <a:solidFill>
                  <a:sysClr val="windowText" lastClr="000000"/>
                </a:solidFill>
                <a:latin typeface="Tahoma"/>
                <a:cs typeface="Tahoma"/>
              </a:rPr>
              <a:t> </a:t>
            </a:r>
            <a:r>
              <a:rPr sz="2325" kern="0" spc="-127" dirty="0">
                <a:solidFill>
                  <a:sysClr val="windowText" lastClr="000000"/>
                </a:solidFill>
                <a:latin typeface="Tahoma"/>
                <a:cs typeface="Tahoma"/>
              </a:rPr>
              <a:t>are</a:t>
            </a:r>
            <a:r>
              <a:rPr sz="2325" kern="0" spc="-11" dirty="0">
                <a:solidFill>
                  <a:sysClr val="windowText" lastClr="000000"/>
                </a:solidFill>
                <a:latin typeface="Tahoma"/>
                <a:cs typeface="Tahoma"/>
              </a:rPr>
              <a:t> </a:t>
            </a:r>
            <a:r>
              <a:rPr sz="2325" kern="0" spc="-21" dirty="0">
                <a:solidFill>
                  <a:sysClr val="windowText" lastClr="000000"/>
                </a:solidFill>
                <a:latin typeface="Tahoma"/>
                <a:cs typeface="Tahoma"/>
              </a:rPr>
              <a:t>critical.</a:t>
            </a:r>
            <a:endParaRPr sz="2325" kern="0">
              <a:solidFill>
                <a:sysClr val="windowText" lastClr="000000"/>
              </a:solidFill>
              <a:latin typeface="Tahoma"/>
              <a:cs typeface="Tahoma"/>
            </a:endParaRPr>
          </a:p>
          <a:p>
            <a:pPr marL="369070" marR="64419" indent="-289888" defTabSz="1932584">
              <a:lnSpc>
                <a:spcPct val="102600"/>
              </a:lnSpc>
              <a:spcBef>
                <a:spcPts val="116"/>
              </a:spcBef>
              <a:buClr>
                <a:srgbClr val="0C264C"/>
              </a:buClr>
              <a:buFont typeface="Georgia"/>
              <a:buChar char="•"/>
              <a:tabLst>
                <a:tab pos="373096" algn="l"/>
              </a:tabLst>
            </a:pPr>
            <a:r>
              <a:rPr sz="2325" b="1" kern="0" spc="-63" dirty="0">
                <a:solidFill>
                  <a:sysClr val="windowText" lastClr="000000"/>
                </a:solidFill>
                <a:latin typeface="Arial"/>
                <a:cs typeface="Arial"/>
              </a:rPr>
              <a:t>Reflection</a:t>
            </a:r>
            <a:r>
              <a:rPr sz="2325" b="1" kern="0" spc="-11" dirty="0">
                <a:solidFill>
                  <a:sysClr val="windowText" lastClr="000000"/>
                </a:solidFill>
                <a:latin typeface="Arial"/>
                <a:cs typeface="Arial"/>
              </a:rPr>
              <a:t> </a:t>
            </a:r>
            <a:r>
              <a:rPr sz="2325" b="1" kern="0" spc="-21" dirty="0">
                <a:solidFill>
                  <a:sysClr val="windowText" lastClr="000000"/>
                </a:solidFill>
                <a:latin typeface="Arial"/>
                <a:cs typeface="Arial"/>
              </a:rPr>
              <a:t>on</a:t>
            </a:r>
            <a:r>
              <a:rPr sz="2325" b="1" kern="0" spc="32" dirty="0">
                <a:solidFill>
                  <a:sysClr val="windowText" lastClr="000000"/>
                </a:solidFill>
                <a:latin typeface="Arial"/>
                <a:cs typeface="Arial"/>
              </a:rPr>
              <a:t> </a:t>
            </a:r>
            <a:r>
              <a:rPr sz="2325" b="1" kern="0" spc="-21" dirty="0">
                <a:solidFill>
                  <a:sysClr val="windowText" lastClr="000000"/>
                </a:solidFill>
                <a:latin typeface="Arial"/>
                <a:cs typeface="Arial"/>
              </a:rPr>
              <a:t>”Wisdom</a:t>
            </a:r>
            <a:r>
              <a:rPr sz="2325" b="1" kern="0" spc="53" dirty="0">
                <a:solidFill>
                  <a:sysClr val="windowText" lastClr="000000"/>
                </a:solidFill>
                <a:latin typeface="Arial"/>
                <a:cs typeface="Arial"/>
              </a:rPr>
              <a:t> </a:t>
            </a:r>
            <a:r>
              <a:rPr sz="2325" b="1" kern="0" dirty="0">
                <a:solidFill>
                  <a:sysClr val="windowText" lastClr="000000"/>
                </a:solidFill>
                <a:latin typeface="Arial"/>
                <a:cs typeface="Arial"/>
              </a:rPr>
              <a:t>of</a:t>
            </a:r>
            <a:r>
              <a:rPr sz="2325" b="1" kern="0" spc="42" dirty="0">
                <a:solidFill>
                  <a:sysClr val="windowText" lastClr="000000"/>
                </a:solidFill>
                <a:latin typeface="Arial"/>
                <a:cs typeface="Arial"/>
              </a:rPr>
              <a:t> </a:t>
            </a:r>
            <a:r>
              <a:rPr sz="2325" b="1" kern="0" dirty="0">
                <a:solidFill>
                  <a:sysClr val="windowText" lastClr="000000"/>
                </a:solidFill>
                <a:latin typeface="Arial"/>
                <a:cs typeface="Arial"/>
              </a:rPr>
              <a:t>the</a:t>
            </a:r>
            <a:r>
              <a:rPr sz="2325" b="1" kern="0" spc="42" dirty="0">
                <a:solidFill>
                  <a:sysClr val="windowText" lastClr="000000"/>
                </a:solidFill>
                <a:latin typeface="Arial"/>
                <a:cs typeface="Arial"/>
              </a:rPr>
              <a:t> </a:t>
            </a:r>
            <a:r>
              <a:rPr sz="2325" b="1" kern="0" spc="-85" dirty="0">
                <a:solidFill>
                  <a:sysClr val="windowText" lastClr="000000"/>
                </a:solidFill>
                <a:latin typeface="Arial"/>
                <a:cs typeface="Arial"/>
              </a:rPr>
              <a:t>Silicon</a:t>
            </a:r>
            <a:r>
              <a:rPr sz="2325" b="1" kern="0" spc="42" dirty="0">
                <a:solidFill>
                  <a:sysClr val="windowText" lastClr="000000"/>
                </a:solidFill>
                <a:latin typeface="Arial"/>
                <a:cs typeface="Arial"/>
              </a:rPr>
              <a:t> </a:t>
            </a:r>
            <a:r>
              <a:rPr sz="2325" b="1" kern="0" spc="-53" dirty="0">
                <a:solidFill>
                  <a:sysClr val="windowText" lastClr="000000"/>
                </a:solidFill>
                <a:latin typeface="Arial"/>
                <a:cs typeface="Arial"/>
              </a:rPr>
              <a:t>Crowd”</a:t>
            </a:r>
            <a:r>
              <a:rPr sz="2325" b="1" kern="0" spc="-11"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116" dirty="0">
                <a:solidFill>
                  <a:sysClr val="windowText" lastClr="000000"/>
                </a:solidFill>
                <a:latin typeface="Tahoma"/>
                <a:cs typeface="Tahoma"/>
              </a:rPr>
              <a:t> </a:t>
            </a:r>
            <a:r>
              <a:rPr sz="2325" kern="0" dirty="0">
                <a:solidFill>
                  <a:sysClr val="windowText" lastClr="000000"/>
                </a:solidFill>
                <a:latin typeface="Tahoma"/>
                <a:cs typeface="Tahoma"/>
              </a:rPr>
              <a:t>While</a:t>
            </a:r>
            <a:r>
              <a:rPr sz="2325" kern="0" spc="-95" dirty="0">
                <a:solidFill>
                  <a:sysClr val="windowText" lastClr="000000"/>
                </a:solidFill>
                <a:latin typeface="Tahoma"/>
                <a:cs typeface="Tahoma"/>
              </a:rPr>
              <a:t> </a:t>
            </a:r>
            <a:r>
              <a:rPr sz="2325" kern="0" spc="116" dirty="0">
                <a:solidFill>
                  <a:sysClr val="windowText" lastClr="000000"/>
                </a:solidFill>
                <a:latin typeface="Tahoma"/>
                <a:cs typeface="Tahoma"/>
              </a:rPr>
              <a:t>LLM</a:t>
            </a:r>
            <a:r>
              <a:rPr sz="2325" kern="0" spc="-106" dirty="0">
                <a:solidFill>
                  <a:sysClr val="windowText" lastClr="000000"/>
                </a:solidFill>
                <a:latin typeface="Tahoma"/>
                <a:cs typeface="Tahoma"/>
              </a:rPr>
              <a:t> </a:t>
            </a:r>
            <a:r>
              <a:rPr sz="2325" kern="0" spc="-127" dirty="0">
                <a:solidFill>
                  <a:sysClr val="windowText" lastClr="000000"/>
                </a:solidFill>
                <a:latin typeface="Tahoma"/>
                <a:cs typeface="Tahoma"/>
              </a:rPr>
              <a:t>ensembles</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show 	</a:t>
            </a:r>
            <a:r>
              <a:rPr sz="2325" kern="0" spc="-85" dirty="0">
                <a:solidFill>
                  <a:sysClr val="windowText" lastClr="000000"/>
                </a:solidFill>
                <a:latin typeface="Tahoma"/>
                <a:cs typeface="Tahoma"/>
              </a:rPr>
              <a:t>promising</a:t>
            </a:r>
            <a:r>
              <a:rPr sz="2325" kern="0" spc="-106" dirty="0">
                <a:solidFill>
                  <a:sysClr val="windowText" lastClr="000000"/>
                </a:solidFill>
                <a:latin typeface="Tahoma"/>
                <a:cs typeface="Tahoma"/>
              </a:rPr>
              <a:t> accuracy,</a:t>
            </a:r>
            <a:r>
              <a:rPr sz="2325" kern="0" spc="-74" dirty="0">
                <a:solidFill>
                  <a:sysClr val="windowText" lastClr="000000"/>
                </a:solidFill>
                <a:latin typeface="Tahoma"/>
                <a:cs typeface="Tahoma"/>
              </a:rPr>
              <a:t> </a:t>
            </a:r>
            <a:r>
              <a:rPr sz="2325" b="1" kern="0" spc="-21" dirty="0">
                <a:solidFill>
                  <a:sysClr val="windowText" lastClr="000000"/>
                </a:solidFill>
                <a:latin typeface="Arial"/>
                <a:cs typeface="Arial"/>
              </a:rPr>
              <a:t>do</a:t>
            </a:r>
            <a:r>
              <a:rPr sz="2325" b="1" kern="0" spc="-42" dirty="0">
                <a:solidFill>
                  <a:sysClr val="windowText" lastClr="000000"/>
                </a:solidFill>
                <a:latin typeface="Arial"/>
                <a:cs typeface="Arial"/>
              </a:rPr>
              <a:t> </a:t>
            </a:r>
            <a:r>
              <a:rPr sz="2325" b="1" kern="0" dirty="0">
                <a:solidFill>
                  <a:sysClr val="windowText" lastClr="000000"/>
                </a:solidFill>
                <a:latin typeface="Arial"/>
                <a:cs typeface="Arial"/>
              </a:rPr>
              <a:t>they</a:t>
            </a:r>
            <a:r>
              <a:rPr sz="2325" b="1" kern="0" spc="21" dirty="0">
                <a:solidFill>
                  <a:sysClr val="windowText" lastClr="000000"/>
                </a:solidFill>
                <a:latin typeface="Arial"/>
                <a:cs typeface="Arial"/>
              </a:rPr>
              <a:t> </a:t>
            </a:r>
            <a:r>
              <a:rPr sz="2325" b="1" kern="0" dirty="0">
                <a:solidFill>
                  <a:sysClr val="windowText" lastClr="000000"/>
                </a:solidFill>
                <a:latin typeface="Arial"/>
                <a:cs typeface="Arial"/>
              </a:rPr>
              <a:t>truly</a:t>
            </a:r>
            <a:r>
              <a:rPr sz="2325" b="1" kern="0" spc="11" dirty="0">
                <a:solidFill>
                  <a:sysClr val="windowText" lastClr="000000"/>
                </a:solidFill>
                <a:latin typeface="Arial"/>
                <a:cs typeface="Arial"/>
              </a:rPr>
              <a:t> </a:t>
            </a:r>
            <a:r>
              <a:rPr sz="2325" b="1" kern="0" spc="-53" dirty="0">
                <a:solidFill>
                  <a:sysClr val="windowText" lastClr="000000"/>
                </a:solidFill>
                <a:latin typeface="Arial"/>
                <a:cs typeface="Arial"/>
              </a:rPr>
              <a:t>exhibit</a:t>
            </a:r>
            <a:r>
              <a:rPr sz="2325" b="1" kern="0" spc="32" dirty="0">
                <a:solidFill>
                  <a:sysClr val="windowText" lastClr="000000"/>
                </a:solidFill>
                <a:latin typeface="Arial"/>
                <a:cs typeface="Arial"/>
              </a:rPr>
              <a:t> </a:t>
            </a:r>
            <a:r>
              <a:rPr sz="2325" b="1" kern="0" spc="-74" dirty="0">
                <a:solidFill>
                  <a:sysClr val="windowText" lastClr="000000"/>
                </a:solidFill>
                <a:latin typeface="Arial"/>
                <a:cs typeface="Arial"/>
              </a:rPr>
              <a:t>collective</a:t>
            </a:r>
            <a:r>
              <a:rPr sz="2325" b="1" kern="0" spc="11" dirty="0">
                <a:solidFill>
                  <a:sysClr val="windowText" lastClr="000000"/>
                </a:solidFill>
                <a:latin typeface="Arial"/>
                <a:cs typeface="Arial"/>
              </a:rPr>
              <a:t> </a:t>
            </a:r>
            <a:r>
              <a:rPr sz="2325" b="1" kern="0" spc="-85" dirty="0">
                <a:solidFill>
                  <a:sysClr val="windowText" lastClr="000000"/>
                </a:solidFill>
                <a:latin typeface="Arial"/>
                <a:cs typeface="Arial"/>
              </a:rPr>
              <a:t>intelligence?</a:t>
            </a:r>
            <a:r>
              <a:rPr sz="2325" b="1" kern="0" spc="169" dirty="0">
                <a:solidFill>
                  <a:sysClr val="windowText" lastClr="000000"/>
                </a:solidFill>
                <a:latin typeface="Arial"/>
                <a:cs typeface="Arial"/>
              </a:rPr>
              <a:t> </a:t>
            </a:r>
            <a:r>
              <a:rPr sz="2325" kern="0" spc="-21" dirty="0">
                <a:solidFill>
                  <a:sysClr val="windowText" lastClr="000000"/>
                </a:solidFill>
                <a:latin typeface="Tahoma"/>
                <a:cs typeface="Tahoma"/>
              </a:rPr>
              <a:t>Unlike</a:t>
            </a:r>
            <a:r>
              <a:rPr sz="2325" kern="0" spc="-127" dirty="0">
                <a:solidFill>
                  <a:sysClr val="windowText" lastClr="000000"/>
                </a:solidFill>
                <a:latin typeface="Tahoma"/>
                <a:cs typeface="Tahoma"/>
              </a:rPr>
              <a:t> </a:t>
            </a:r>
            <a:r>
              <a:rPr sz="2325" kern="0" spc="-21" dirty="0">
                <a:solidFill>
                  <a:sysClr val="windowText" lastClr="000000"/>
                </a:solidFill>
                <a:latin typeface="Tahoma"/>
                <a:cs typeface="Tahoma"/>
              </a:rPr>
              <a:t>human 	</a:t>
            </a:r>
            <a:r>
              <a:rPr sz="2325" kern="0" spc="-116" dirty="0">
                <a:solidFill>
                  <a:sysClr val="windowText" lastClr="000000"/>
                </a:solidFill>
                <a:latin typeface="Tahoma"/>
                <a:cs typeface="Tahoma"/>
              </a:rPr>
              <a:t>crowds,</a:t>
            </a:r>
            <a:r>
              <a:rPr sz="2325" kern="0" spc="11" dirty="0">
                <a:solidFill>
                  <a:sysClr val="windowText" lastClr="000000"/>
                </a:solidFill>
                <a:latin typeface="Tahoma"/>
                <a:cs typeface="Tahoma"/>
              </a:rPr>
              <a:t> </a:t>
            </a:r>
            <a:r>
              <a:rPr sz="2325" kern="0" dirty="0">
                <a:solidFill>
                  <a:sysClr val="windowText" lastClr="000000"/>
                </a:solidFill>
                <a:latin typeface="Tahoma"/>
                <a:cs typeface="Tahoma"/>
              </a:rPr>
              <a:t>LLMs lack</a:t>
            </a:r>
            <a:r>
              <a:rPr sz="2325" kern="0" spc="11" dirty="0">
                <a:solidFill>
                  <a:sysClr val="windowText" lastClr="000000"/>
                </a:solidFill>
                <a:latin typeface="Tahoma"/>
                <a:cs typeface="Tahoma"/>
              </a:rPr>
              <a:t> </a:t>
            </a:r>
            <a:r>
              <a:rPr sz="2325" kern="0" spc="-95" dirty="0">
                <a:solidFill>
                  <a:sysClr val="windowText" lastClr="000000"/>
                </a:solidFill>
                <a:latin typeface="Tahoma"/>
                <a:cs typeface="Tahoma"/>
              </a:rPr>
              <a:t>independent</a:t>
            </a:r>
            <a:r>
              <a:rPr sz="2325" kern="0" dirty="0">
                <a:solidFill>
                  <a:sysClr val="windowText" lastClr="000000"/>
                </a:solidFill>
                <a:latin typeface="Tahoma"/>
                <a:cs typeface="Tahoma"/>
              </a:rPr>
              <a:t> </a:t>
            </a:r>
            <a:r>
              <a:rPr sz="2325" kern="0" spc="-53" dirty="0">
                <a:solidFill>
                  <a:sysClr val="windowText" lastClr="000000"/>
                </a:solidFill>
                <a:latin typeface="Tahoma"/>
                <a:cs typeface="Tahoma"/>
              </a:rPr>
              <a:t>thought,</a:t>
            </a:r>
            <a:r>
              <a:rPr sz="2325" kern="0" spc="11" dirty="0">
                <a:solidFill>
                  <a:sysClr val="windowText" lastClr="000000"/>
                </a:solidFill>
                <a:latin typeface="Tahoma"/>
                <a:cs typeface="Tahoma"/>
              </a:rPr>
              <a:t> </a:t>
            </a:r>
            <a:r>
              <a:rPr sz="2325" kern="0" spc="-106" dirty="0">
                <a:solidFill>
                  <a:sysClr val="windowText" lastClr="000000"/>
                </a:solidFill>
                <a:latin typeface="Tahoma"/>
                <a:cs typeface="Tahoma"/>
              </a:rPr>
              <a:t>real-world</a:t>
            </a:r>
            <a:r>
              <a:rPr sz="2325" kern="0" spc="11" dirty="0">
                <a:solidFill>
                  <a:sysClr val="windowText" lastClr="000000"/>
                </a:solidFill>
                <a:latin typeface="Tahoma"/>
                <a:cs typeface="Tahoma"/>
              </a:rPr>
              <a:t> </a:t>
            </a:r>
            <a:r>
              <a:rPr sz="2325" kern="0" spc="-106" dirty="0">
                <a:solidFill>
                  <a:sysClr val="windowText" lastClr="000000"/>
                </a:solidFill>
                <a:latin typeface="Tahoma"/>
                <a:cs typeface="Tahoma"/>
              </a:rPr>
              <a:t>experience,</a:t>
            </a:r>
            <a:r>
              <a:rPr sz="2325" kern="0" spc="11" dirty="0">
                <a:solidFill>
                  <a:sysClr val="windowText" lastClr="000000"/>
                </a:solidFill>
                <a:latin typeface="Tahoma"/>
                <a:cs typeface="Tahoma"/>
              </a:rPr>
              <a:t> </a:t>
            </a:r>
            <a:r>
              <a:rPr sz="2325" kern="0" spc="-74" dirty="0">
                <a:solidFill>
                  <a:sysClr val="windowText" lastClr="000000"/>
                </a:solidFill>
                <a:latin typeface="Tahoma"/>
                <a:cs typeface="Tahoma"/>
              </a:rPr>
              <a:t>and</a:t>
            </a:r>
            <a:r>
              <a:rPr sz="2325" kern="0" spc="11" dirty="0">
                <a:solidFill>
                  <a:sysClr val="windowText" lastClr="000000"/>
                </a:solidFill>
                <a:latin typeface="Tahoma"/>
                <a:cs typeface="Tahoma"/>
              </a:rPr>
              <a:t> </a:t>
            </a:r>
            <a:r>
              <a:rPr sz="2325" kern="0" spc="-116" dirty="0">
                <a:solidFill>
                  <a:sysClr val="windowText" lastClr="000000"/>
                </a:solidFill>
                <a:latin typeface="Tahoma"/>
                <a:cs typeface="Tahoma"/>
              </a:rPr>
              <a:t>diverse</a:t>
            </a:r>
            <a:r>
              <a:rPr sz="2325" kern="0" spc="11" dirty="0">
                <a:solidFill>
                  <a:sysClr val="windowText" lastClr="000000"/>
                </a:solidFill>
                <a:latin typeface="Tahoma"/>
                <a:cs typeface="Tahoma"/>
              </a:rPr>
              <a:t> </a:t>
            </a:r>
            <a:r>
              <a:rPr sz="2325" kern="0" spc="-21" dirty="0">
                <a:solidFill>
                  <a:sysClr val="windowText" lastClr="000000"/>
                </a:solidFill>
                <a:latin typeface="Tahoma"/>
                <a:cs typeface="Tahoma"/>
              </a:rPr>
              <a:t>reasoning. 	</a:t>
            </a:r>
            <a:r>
              <a:rPr sz="2325" kern="0" dirty="0">
                <a:solidFill>
                  <a:sysClr val="windowText" lastClr="000000"/>
                </a:solidFill>
                <a:latin typeface="Tahoma"/>
                <a:cs typeface="Tahoma"/>
              </a:rPr>
              <a:t>Their</a:t>
            </a:r>
            <a:r>
              <a:rPr sz="2325" kern="0" spc="-127" dirty="0">
                <a:solidFill>
                  <a:sysClr val="windowText" lastClr="000000"/>
                </a:solidFill>
                <a:latin typeface="Tahoma"/>
                <a:cs typeface="Tahoma"/>
              </a:rPr>
              <a:t> ensemble</a:t>
            </a:r>
            <a:r>
              <a:rPr sz="2325" kern="0" spc="-53" dirty="0">
                <a:solidFill>
                  <a:sysClr val="windowText" lastClr="000000"/>
                </a:solidFill>
                <a:latin typeface="Tahoma"/>
                <a:cs typeface="Tahoma"/>
              </a:rPr>
              <a:t> </a:t>
            </a:r>
            <a:r>
              <a:rPr sz="2325" kern="0" spc="-74" dirty="0">
                <a:solidFill>
                  <a:sysClr val="windowText" lastClr="000000"/>
                </a:solidFill>
                <a:latin typeface="Tahoma"/>
                <a:cs typeface="Tahoma"/>
              </a:rPr>
              <a:t>predictions</a:t>
            </a:r>
            <a:r>
              <a:rPr sz="2325" kern="0" spc="-95" dirty="0">
                <a:solidFill>
                  <a:sysClr val="windowText" lastClr="000000"/>
                </a:solidFill>
                <a:latin typeface="Tahoma"/>
                <a:cs typeface="Tahoma"/>
              </a:rPr>
              <a:t> </a:t>
            </a:r>
            <a:r>
              <a:rPr sz="2325" kern="0" spc="-63" dirty="0">
                <a:solidFill>
                  <a:sysClr val="windowText" lastClr="000000"/>
                </a:solidFill>
                <a:latin typeface="Tahoma"/>
                <a:cs typeface="Tahoma"/>
              </a:rPr>
              <a:t>stem</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from</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statistical</a:t>
            </a:r>
            <a:r>
              <a:rPr sz="2325" kern="0" spc="-85" dirty="0">
                <a:solidFill>
                  <a:sysClr val="windowText" lastClr="000000"/>
                </a:solidFill>
                <a:latin typeface="Tahoma"/>
                <a:cs typeface="Tahoma"/>
              </a:rPr>
              <a:t> </a:t>
            </a:r>
            <a:r>
              <a:rPr sz="2325" kern="0" spc="-74" dirty="0">
                <a:solidFill>
                  <a:sysClr val="windowText" lastClr="000000"/>
                </a:solidFill>
                <a:latin typeface="Tahoma"/>
                <a:cs typeface="Tahoma"/>
              </a:rPr>
              <a:t>smoothing </a:t>
            </a:r>
            <a:r>
              <a:rPr sz="2325" kern="0" spc="-63" dirty="0">
                <a:solidFill>
                  <a:sysClr val="windowText" lastClr="000000"/>
                </a:solidFill>
                <a:latin typeface="Tahoma"/>
                <a:cs typeface="Tahoma"/>
              </a:rPr>
              <a:t>rather</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than</a:t>
            </a:r>
            <a:r>
              <a:rPr sz="2325" kern="0" spc="-85" dirty="0">
                <a:solidFill>
                  <a:sysClr val="windowText" lastClr="000000"/>
                </a:solidFill>
                <a:latin typeface="Tahoma"/>
                <a:cs typeface="Tahoma"/>
              </a:rPr>
              <a:t> </a:t>
            </a:r>
            <a:r>
              <a:rPr sz="2325" kern="0" spc="-116" dirty="0">
                <a:solidFill>
                  <a:sysClr val="windowText" lastClr="000000"/>
                </a:solidFill>
                <a:latin typeface="Tahoma"/>
                <a:cs typeface="Tahoma"/>
              </a:rPr>
              <a:t>genuine</a:t>
            </a:r>
            <a:r>
              <a:rPr sz="2325" kern="0" spc="-63" dirty="0">
                <a:solidFill>
                  <a:sysClr val="windowText" lastClr="000000"/>
                </a:solidFill>
                <a:latin typeface="Tahoma"/>
                <a:cs typeface="Tahoma"/>
              </a:rPr>
              <a:t> </a:t>
            </a:r>
            <a:r>
              <a:rPr sz="2325" kern="0" spc="-95" dirty="0">
                <a:solidFill>
                  <a:sysClr val="windowText" lastClr="000000"/>
                </a:solidFill>
                <a:latin typeface="Tahoma"/>
                <a:cs typeface="Tahoma"/>
              </a:rPr>
              <a:t>debate</a:t>
            </a:r>
            <a:r>
              <a:rPr sz="2325" kern="0" spc="-85" dirty="0">
                <a:solidFill>
                  <a:sysClr val="windowText" lastClr="000000"/>
                </a:solidFill>
                <a:latin typeface="Tahoma"/>
                <a:cs typeface="Tahoma"/>
              </a:rPr>
              <a:t> </a:t>
            </a:r>
            <a:r>
              <a:rPr sz="2325" kern="0" spc="-53" dirty="0">
                <a:solidFill>
                  <a:sysClr val="windowText" lastClr="000000"/>
                </a:solidFill>
                <a:latin typeface="Tahoma"/>
                <a:cs typeface="Tahoma"/>
              </a:rPr>
              <a:t>or 	</a:t>
            </a:r>
            <a:r>
              <a:rPr sz="2325" kern="0" spc="-74" dirty="0">
                <a:solidFill>
                  <a:sysClr val="windowText" lastClr="000000"/>
                </a:solidFill>
                <a:latin typeface="Tahoma"/>
                <a:cs typeface="Tahoma"/>
              </a:rPr>
              <a:t>expertise.</a:t>
            </a:r>
            <a:r>
              <a:rPr sz="2325" kern="0" spc="116" dirty="0">
                <a:solidFill>
                  <a:sysClr val="windowText" lastClr="000000"/>
                </a:solidFill>
                <a:latin typeface="Tahoma"/>
                <a:cs typeface="Tahoma"/>
              </a:rPr>
              <a:t> </a:t>
            </a:r>
            <a:r>
              <a:rPr sz="2325" kern="0" dirty="0">
                <a:solidFill>
                  <a:sysClr val="windowText" lastClr="000000"/>
                </a:solidFill>
                <a:latin typeface="Tahoma"/>
                <a:cs typeface="Tahoma"/>
              </a:rPr>
              <a:t>This</a:t>
            </a:r>
            <a:r>
              <a:rPr sz="2325" kern="0" spc="-74" dirty="0">
                <a:solidFill>
                  <a:sysClr val="windowText" lastClr="000000"/>
                </a:solidFill>
                <a:latin typeface="Tahoma"/>
                <a:cs typeface="Tahoma"/>
              </a:rPr>
              <a:t> </a:t>
            </a:r>
            <a:r>
              <a:rPr sz="2325" kern="0" spc="-106" dirty="0">
                <a:solidFill>
                  <a:sysClr val="windowText" lastClr="000000"/>
                </a:solidFill>
                <a:latin typeface="Tahoma"/>
                <a:cs typeface="Tahoma"/>
              </a:rPr>
              <a:t>raises</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an</a:t>
            </a:r>
            <a:r>
              <a:rPr sz="2325" kern="0" spc="-74" dirty="0">
                <a:solidFill>
                  <a:sysClr val="windowText" lastClr="000000"/>
                </a:solidFill>
                <a:latin typeface="Tahoma"/>
                <a:cs typeface="Tahoma"/>
              </a:rPr>
              <a:t> </a:t>
            </a:r>
            <a:r>
              <a:rPr sz="2325" kern="0" spc="-53" dirty="0">
                <a:solidFill>
                  <a:sysClr val="windowText" lastClr="000000"/>
                </a:solidFill>
                <a:latin typeface="Tahoma"/>
                <a:cs typeface="Tahoma"/>
              </a:rPr>
              <a:t>important</a:t>
            </a:r>
            <a:r>
              <a:rPr sz="2325" kern="0" spc="-85" dirty="0">
                <a:solidFill>
                  <a:sysClr val="windowText" lastClr="000000"/>
                </a:solidFill>
                <a:latin typeface="Tahoma"/>
                <a:cs typeface="Tahoma"/>
              </a:rPr>
              <a:t> </a:t>
            </a:r>
            <a:r>
              <a:rPr sz="2325" kern="0" spc="-74" dirty="0">
                <a:solidFill>
                  <a:sysClr val="windowText" lastClr="000000"/>
                </a:solidFill>
                <a:latin typeface="Tahoma"/>
                <a:cs typeface="Tahoma"/>
              </a:rPr>
              <a:t>question:</a:t>
            </a:r>
            <a:r>
              <a:rPr sz="2325" kern="0" spc="127" dirty="0">
                <a:solidFill>
                  <a:sysClr val="windowText" lastClr="000000"/>
                </a:solidFill>
                <a:latin typeface="Tahoma"/>
                <a:cs typeface="Tahoma"/>
              </a:rPr>
              <a:t> </a:t>
            </a:r>
            <a:r>
              <a:rPr sz="2325" b="1" kern="0" spc="-21" dirty="0">
                <a:solidFill>
                  <a:sysClr val="windowText" lastClr="000000"/>
                </a:solidFill>
                <a:latin typeface="Arial"/>
                <a:cs typeface="Arial"/>
              </a:rPr>
              <a:t>Can</a:t>
            </a:r>
            <a:r>
              <a:rPr sz="2325" b="1" kern="0" spc="63" dirty="0">
                <a:solidFill>
                  <a:sysClr val="windowText" lastClr="000000"/>
                </a:solidFill>
                <a:latin typeface="Arial"/>
                <a:cs typeface="Arial"/>
              </a:rPr>
              <a:t> </a:t>
            </a:r>
            <a:r>
              <a:rPr sz="2325" b="1" kern="0" dirty="0">
                <a:solidFill>
                  <a:sysClr val="windowText" lastClr="000000"/>
                </a:solidFill>
                <a:latin typeface="Arial"/>
                <a:cs typeface="Arial"/>
              </a:rPr>
              <a:t>AI</a:t>
            </a:r>
            <a:r>
              <a:rPr sz="2325" b="1" kern="0" spc="63" dirty="0">
                <a:solidFill>
                  <a:sysClr val="windowText" lastClr="000000"/>
                </a:solidFill>
                <a:latin typeface="Arial"/>
                <a:cs typeface="Arial"/>
              </a:rPr>
              <a:t> </a:t>
            </a:r>
            <a:r>
              <a:rPr sz="2325" b="1" kern="0" dirty="0">
                <a:solidFill>
                  <a:sysClr val="windowText" lastClr="000000"/>
                </a:solidFill>
                <a:latin typeface="Arial"/>
                <a:cs typeface="Arial"/>
              </a:rPr>
              <a:t>truly</a:t>
            </a:r>
            <a:r>
              <a:rPr sz="2325" b="1" kern="0" spc="63" dirty="0">
                <a:solidFill>
                  <a:sysClr val="windowText" lastClr="000000"/>
                </a:solidFill>
                <a:latin typeface="Arial"/>
                <a:cs typeface="Arial"/>
              </a:rPr>
              <a:t> </a:t>
            </a:r>
            <a:r>
              <a:rPr sz="2325" b="1" kern="0" spc="-85" dirty="0">
                <a:solidFill>
                  <a:sysClr val="windowText" lastClr="000000"/>
                </a:solidFill>
                <a:latin typeface="Arial"/>
                <a:cs typeface="Arial"/>
              </a:rPr>
              <a:t>replace</a:t>
            </a:r>
            <a:r>
              <a:rPr sz="2325" b="1" kern="0" spc="63" dirty="0">
                <a:solidFill>
                  <a:sysClr val="windowText" lastClr="000000"/>
                </a:solidFill>
                <a:latin typeface="Arial"/>
                <a:cs typeface="Arial"/>
              </a:rPr>
              <a:t> </a:t>
            </a:r>
            <a:r>
              <a:rPr sz="2325" b="1" kern="0" spc="-85" dirty="0">
                <a:solidFill>
                  <a:sysClr val="windowText" lastClr="000000"/>
                </a:solidFill>
                <a:latin typeface="Arial"/>
                <a:cs typeface="Arial"/>
              </a:rPr>
              <a:t>human</a:t>
            </a:r>
            <a:r>
              <a:rPr sz="2325" b="1" kern="0" spc="63" dirty="0">
                <a:solidFill>
                  <a:sysClr val="windowText" lastClr="000000"/>
                </a:solidFill>
                <a:latin typeface="Arial"/>
                <a:cs typeface="Arial"/>
              </a:rPr>
              <a:t> </a:t>
            </a:r>
            <a:r>
              <a:rPr sz="2325" b="1" kern="0" spc="-21" dirty="0">
                <a:solidFill>
                  <a:sysClr val="windowText" lastClr="000000"/>
                </a:solidFill>
                <a:latin typeface="Arial"/>
                <a:cs typeface="Arial"/>
              </a:rPr>
              <a:t>collective 	</a:t>
            </a:r>
            <a:r>
              <a:rPr sz="2325" b="1" kern="0" spc="-85" dirty="0">
                <a:solidFill>
                  <a:sysClr val="windowText" lastClr="000000"/>
                </a:solidFill>
                <a:latin typeface="Arial"/>
                <a:cs typeface="Arial"/>
              </a:rPr>
              <a:t>wisdom,</a:t>
            </a:r>
            <a:r>
              <a:rPr sz="2325" b="1" kern="0" spc="11" dirty="0">
                <a:solidFill>
                  <a:sysClr val="windowText" lastClr="000000"/>
                </a:solidFill>
                <a:latin typeface="Arial"/>
                <a:cs typeface="Arial"/>
              </a:rPr>
              <a:t> </a:t>
            </a:r>
            <a:r>
              <a:rPr sz="2325" b="1" kern="0" dirty="0">
                <a:solidFill>
                  <a:sysClr val="windowText" lastClr="000000"/>
                </a:solidFill>
                <a:latin typeface="Arial"/>
                <a:cs typeface="Arial"/>
              </a:rPr>
              <a:t>or</a:t>
            </a:r>
            <a:r>
              <a:rPr sz="2325" b="1" kern="0" spc="11" dirty="0">
                <a:solidFill>
                  <a:sysClr val="windowText" lastClr="000000"/>
                </a:solidFill>
                <a:latin typeface="Arial"/>
                <a:cs typeface="Arial"/>
              </a:rPr>
              <a:t> </a:t>
            </a:r>
            <a:r>
              <a:rPr sz="2325" b="1" kern="0" spc="-63" dirty="0">
                <a:solidFill>
                  <a:sysClr val="windowText" lastClr="000000"/>
                </a:solidFill>
                <a:latin typeface="Arial"/>
                <a:cs typeface="Arial"/>
              </a:rPr>
              <a:t>is</a:t>
            </a:r>
            <a:r>
              <a:rPr sz="2325" b="1" kern="0" dirty="0">
                <a:solidFill>
                  <a:sysClr val="windowText" lastClr="000000"/>
                </a:solidFill>
                <a:latin typeface="Arial"/>
                <a:cs typeface="Arial"/>
              </a:rPr>
              <a:t> a </a:t>
            </a:r>
            <a:r>
              <a:rPr sz="2325" b="1" kern="0" spc="-85" dirty="0">
                <a:solidFill>
                  <a:sysClr val="windowText" lastClr="000000"/>
                </a:solidFill>
                <a:latin typeface="Arial"/>
                <a:cs typeface="Arial"/>
              </a:rPr>
              <a:t>hybrid</a:t>
            </a:r>
            <a:r>
              <a:rPr sz="2325" b="1" kern="0" dirty="0">
                <a:solidFill>
                  <a:sysClr val="windowText" lastClr="000000"/>
                </a:solidFill>
                <a:latin typeface="Arial"/>
                <a:cs typeface="Arial"/>
              </a:rPr>
              <a:t> </a:t>
            </a:r>
            <a:r>
              <a:rPr sz="2325" b="1" kern="0" spc="-53" dirty="0">
                <a:solidFill>
                  <a:sysClr val="windowText" lastClr="000000"/>
                </a:solidFill>
                <a:latin typeface="Arial"/>
                <a:cs typeface="Arial"/>
              </a:rPr>
              <a:t>AI-</a:t>
            </a:r>
            <a:r>
              <a:rPr sz="2325" b="1" kern="0" spc="-21" dirty="0">
                <a:solidFill>
                  <a:sysClr val="windowText" lastClr="000000"/>
                </a:solidFill>
                <a:latin typeface="Arial"/>
                <a:cs typeface="Arial"/>
              </a:rPr>
              <a:t>human</a:t>
            </a:r>
            <a:r>
              <a:rPr sz="2325" b="1" kern="0" spc="11" dirty="0">
                <a:solidFill>
                  <a:sysClr val="windowText" lastClr="000000"/>
                </a:solidFill>
                <a:latin typeface="Arial"/>
                <a:cs typeface="Arial"/>
              </a:rPr>
              <a:t> </a:t>
            </a:r>
            <a:r>
              <a:rPr sz="2325" b="1" kern="0" spc="-116" dirty="0">
                <a:solidFill>
                  <a:sysClr val="windowText" lastClr="000000"/>
                </a:solidFill>
                <a:latin typeface="Arial"/>
                <a:cs typeface="Arial"/>
              </a:rPr>
              <a:t>approach</a:t>
            </a:r>
            <a:r>
              <a:rPr sz="2325" b="1" kern="0" dirty="0">
                <a:solidFill>
                  <a:sysClr val="windowText" lastClr="000000"/>
                </a:solidFill>
                <a:latin typeface="Arial"/>
                <a:cs typeface="Arial"/>
              </a:rPr>
              <a:t> the </a:t>
            </a:r>
            <a:r>
              <a:rPr sz="2325" b="1" kern="0" spc="-21" dirty="0">
                <a:solidFill>
                  <a:sysClr val="windowText" lastClr="000000"/>
                </a:solidFill>
                <a:latin typeface="Arial"/>
                <a:cs typeface="Arial"/>
              </a:rPr>
              <a:t>optimal</a:t>
            </a:r>
            <a:r>
              <a:rPr sz="2325" b="1" kern="0" dirty="0">
                <a:solidFill>
                  <a:sysClr val="windowText" lastClr="000000"/>
                </a:solidFill>
                <a:latin typeface="Arial"/>
                <a:cs typeface="Arial"/>
              </a:rPr>
              <a:t> </a:t>
            </a:r>
            <a:r>
              <a:rPr sz="2325" b="1" kern="0" spc="-21" dirty="0">
                <a:solidFill>
                  <a:sysClr val="windowText" lastClr="000000"/>
                </a:solidFill>
                <a:latin typeface="Arial"/>
                <a:cs typeface="Arial"/>
              </a:rPr>
              <a:t>future?</a:t>
            </a:r>
            <a:endParaRPr sz="2325" kern="0">
              <a:solidFill>
                <a:sysClr val="windowText" lastClr="000000"/>
              </a:solidFill>
              <a:latin typeface="Arial"/>
              <a:cs typeface="Arial"/>
            </a:endParaRP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47108-6BB6-B5AF-2EAC-9404499FEB4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DBA657F-651B-85CC-F60A-A1A9D38480DD}"/>
              </a:ext>
            </a:extLst>
          </p:cNvPr>
          <p:cNvSpPr txBox="1">
            <a:spLocks noGrp="1"/>
          </p:cNvSpPr>
          <p:nvPr>
            <p:ph type="title"/>
          </p:nvPr>
        </p:nvSpPr>
        <p:spPr>
          <a:xfrm>
            <a:off x="-2881181" y="267752"/>
            <a:ext cx="14020800" cy="694207"/>
          </a:xfrm>
          <a:prstGeom prst="rect">
            <a:avLst/>
          </a:prstGeom>
        </p:spPr>
        <p:txBody>
          <a:bodyPr vert="horz" wrap="square" lIns="0" tIns="16933" rIns="0" bIns="0" rtlCol="0" anchor="ctr">
            <a:spAutoFit/>
          </a:bodyPr>
          <a:lstStyle/>
          <a:p>
            <a:pPr marL="3360336">
              <a:lnSpc>
                <a:spcPct val="100000"/>
              </a:lnSpc>
              <a:spcBef>
                <a:spcPts val="133"/>
              </a:spcBef>
            </a:pPr>
            <a:r>
              <a:rPr dirty="0"/>
              <a:t>What</a:t>
            </a:r>
            <a:r>
              <a:rPr spc="-53" dirty="0"/>
              <a:t> </a:t>
            </a:r>
            <a:r>
              <a:rPr dirty="0"/>
              <a:t>is</a:t>
            </a:r>
            <a:r>
              <a:rPr spc="-47" dirty="0"/>
              <a:t> </a:t>
            </a:r>
            <a:r>
              <a:rPr spc="-13" dirty="0"/>
              <a:t>“agent”?</a:t>
            </a:r>
          </a:p>
        </p:txBody>
      </p:sp>
      <p:pic>
        <p:nvPicPr>
          <p:cNvPr id="3" name="object 3">
            <a:extLst>
              <a:ext uri="{FF2B5EF4-FFF2-40B4-BE49-F238E27FC236}">
                <a16:creationId xmlns:a16="http://schemas.microsoft.com/office/drawing/2014/main" id="{8F69E833-9A5C-6E11-FA59-3DB2DCC4F1B8}"/>
              </a:ext>
            </a:extLst>
          </p:cNvPr>
          <p:cNvPicPr/>
          <p:nvPr/>
        </p:nvPicPr>
        <p:blipFill>
          <a:blip r:embed="rId2" cstate="print"/>
          <a:stretch>
            <a:fillRect/>
          </a:stretch>
        </p:blipFill>
        <p:spPr>
          <a:xfrm>
            <a:off x="2507457" y="3159423"/>
            <a:ext cx="846667" cy="846665"/>
          </a:xfrm>
          <a:prstGeom prst="rect">
            <a:avLst/>
          </a:prstGeom>
        </p:spPr>
      </p:pic>
      <p:pic>
        <p:nvPicPr>
          <p:cNvPr id="4" name="object 4">
            <a:extLst>
              <a:ext uri="{FF2B5EF4-FFF2-40B4-BE49-F238E27FC236}">
                <a16:creationId xmlns:a16="http://schemas.microsoft.com/office/drawing/2014/main" id="{7A2F8272-1D45-EC79-5E3C-F3E27C525344}"/>
              </a:ext>
            </a:extLst>
          </p:cNvPr>
          <p:cNvPicPr/>
          <p:nvPr/>
        </p:nvPicPr>
        <p:blipFill>
          <a:blip r:embed="rId3" cstate="print"/>
          <a:stretch>
            <a:fillRect/>
          </a:stretch>
        </p:blipFill>
        <p:spPr>
          <a:xfrm>
            <a:off x="5315467" y="3153098"/>
            <a:ext cx="846667" cy="846663"/>
          </a:xfrm>
          <a:prstGeom prst="rect">
            <a:avLst/>
          </a:prstGeom>
        </p:spPr>
      </p:pic>
      <p:grpSp>
        <p:nvGrpSpPr>
          <p:cNvPr id="5" name="object 5">
            <a:extLst>
              <a:ext uri="{FF2B5EF4-FFF2-40B4-BE49-F238E27FC236}">
                <a16:creationId xmlns:a16="http://schemas.microsoft.com/office/drawing/2014/main" id="{0C7B5679-E72C-7916-7385-B2613EEB91C1}"/>
              </a:ext>
            </a:extLst>
          </p:cNvPr>
          <p:cNvGrpSpPr/>
          <p:nvPr/>
        </p:nvGrpSpPr>
        <p:grpSpPr>
          <a:xfrm>
            <a:off x="3646483" y="3248718"/>
            <a:ext cx="1376680" cy="264160"/>
            <a:chOff x="4055765" y="1336907"/>
            <a:chExt cx="1032510" cy="198120"/>
          </a:xfrm>
        </p:grpSpPr>
        <p:pic>
          <p:nvPicPr>
            <p:cNvPr id="6" name="object 6">
              <a:extLst>
                <a:ext uri="{FF2B5EF4-FFF2-40B4-BE49-F238E27FC236}">
                  <a16:creationId xmlns:a16="http://schemas.microsoft.com/office/drawing/2014/main" id="{9E30F7FA-D0CA-D3A0-6171-210EAE9A90B8}"/>
                </a:ext>
              </a:extLst>
            </p:cNvPr>
            <p:cNvPicPr/>
            <p:nvPr/>
          </p:nvPicPr>
          <p:blipFill>
            <a:blip r:embed="rId4" cstate="print"/>
            <a:stretch>
              <a:fillRect/>
            </a:stretch>
          </p:blipFill>
          <p:spPr>
            <a:xfrm>
              <a:off x="4055765" y="1336907"/>
              <a:ext cx="1032470" cy="198120"/>
            </a:xfrm>
            <a:prstGeom prst="rect">
              <a:avLst/>
            </a:prstGeom>
          </p:spPr>
        </p:pic>
        <p:sp>
          <p:nvSpPr>
            <p:cNvPr id="7" name="object 7">
              <a:extLst>
                <a:ext uri="{FF2B5EF4-FFF2-40B4-BE49-F238E27FC236}">
                  <a16:creationId xmlns:a16="http://schemas.microsoft.com/office/drawing/2014/main" id="{2430FCF6-8B4F-2738-5072-D1A0F5ED4FEE}"/>
                </a:ext>
              </a:extLst>
            </p:cNvPr>
            <p:cNvSpPr/>
            <p:nvPr/>
          </p:nvSpPr>
          <p:spPr>
            <a:xfrm>
              <a:off x="4093865" y="1415967"/>
              <a:ext cx="847090" cy="0"/>
            </a:xfrm>
            <a:custGeom>
              <a:avLst/>
              <a:gdLst/>
              <a:ahLst/>
              <a:cxnLst/>
              <a:rect l="l" t="t" r="r" b="b"/>
              <a:pathLst>
                <a:path w="847089">
                  <a:moveTo>
                    <a:pt x="0" y="0"/>
                  </a:moveTo>
                  <a:lnTo>
                    <a:pt x="834350" y="0"/>
                  </a:lnTo>
                  <a:lnTo>
                    <a:pt x="847050" y="0"/>
                  </a:lnTo>
                </a:path>
              </a:pathLst>
            </a:custGeom>
            <a:ln w="25400">
              <a:solidFill>
                <a:srgbClr val="333398"/>
              </a:solidFill>
            </a:ln>
          </p:spPr>
          <p:txBody>
            <a:bodyPr wrap="square" lIns="0" tIns="0" rIns="0" bIns="0" rtlCol="0"/>
            <a:lstStyle/>
            <a:p>
              <a:endParaRPr sz="2400"/>
            </a:p>
          </p:txBody>
        </p:sp>
        <p:sp>
          <p:nvSpPr>
            <p:cNvPr id="8" name="object 8">
              <a:extLst>
                <a:ext uri="{FF2B5EF4-FFF2-40B4-BE49-F238E27FC236}">
                  <a16:creationId xmlns:a16="http://schemas.microsoft.com/office/drawing/2014/main" id="{712BE3E4-BA81-8A9C-2DE0-2D44E1C0BEE1}"/>
                </a:ext>
              </a:extLst>
            </p:cNvPr>
            <p:cNvSpPr/>
            <p:nvPr/>
          </p:nvSpPr>
          <p:spPr>
            <a:xfrm>
              <a:off x="4928214" y="1355007"/>
              <a:ext cx="121920" cy="121920"/>
            </a:xfrm>
            <a:custGeom>
              <a:avLst/>
              <a:gdLst/>
              <a:ahLst/>
              <a:cxnLst/>
              <a:rect l="l" t="t" r="r" b="b"/>
              <a:pathLst>
                <a:path w="121920" h="121919">
                  <a:moveTo>
                    <a:pt x="0" y="0"/>
                  </a:moveTo>
                  <a:lnTo>
                    <a:pt x="0" y="121920"/>
                  </a:lnTo>
                  <a:lnTo>
                    <a:pt x="121919" y="60960"/>
                  </a:lnTo>
                  <a:lnTo>
                    <a:pt x="0" y="0"/>
                  </a:lnTo>
                  <a:close/>
                </a:path>
              </a:pathLst>
            </a:custGeom>
            <a:solidFill>
              <a:srgbClr val="333398"/>
            </a:solidFill>
          </p:spPr>
          <p:txBody>
            <a:bodyPr wrap="square" lIns="0" tIns="0" rIns="0" bIns="0" rtlCol="0"/>
            <a:lstStyle/>
            <a:p>
              <a:endParaRPr sz="2400"/>
            </a:p>
          </p:txBody>
        </p:sp>
      </p:grpSp>
      <p:grpSp>
        <p:nvGrpSpPr>
          <p:cNvPr id="9" name="object 9">
            <a:extLst>
              <a:ext uri="{FF2B5EF4-FFF2-40B4-BE49-F238E27FC236}">
                <a16:creationId xmlns:a16="http://schemas.microsoft.com/office/drawing/2014/main" id="{62301A31-DBB1-808B-D6AA-2CDF44377ABF}"/>
              </a:ext>
            </a:extLst>
          </p:cNvPr>
          <p:cNvGrpSpPr/>
          <p:nvPr/>
        </p:nvGrpSpPr>
        <p:grpSpPr>
          <a:xfrm>
            <a:off x="3646483" y="3587384"/>
            <a:ext cx="1376680" cy="264160"/>
            <a:chOff x="4055765" y="1590907"/>
            <a:chExt cx="1032510" cy="198120"/>
          </a:xfrm>
        </p:grpSpPr>
        <p:pic>
          <p:nvPicPr>
            <p:cNvPr id="10" name="object 10">
              <a:extLst>
                <a:ext uri="{FF2B5EF4-FFF2-40B4-BE49-F238E27FC236}">
                  <a16:creationId xmlns:a16="http://schemas.microsoft.com/office/drawing/2014/main" id="{680E5419-37F7-A559-C361-87FF8F8B500A}"/>
                </a:ext>
              </a:extLst>
            </p:cNvPr>
            <p:cNvPicPr/>
            <p:nvPr/>
          </p:nvPicPr>
          <p:blipFill>
            <a:blip r:embed="rId5" cstate="print"/>
            <a:stretch>
              <a:fillRect/>
            </a:stretch>
          </p:blipFill>
          <p:spPr>
            <a:xfrm>
              <a:off x="4055765" y="1590907"/>
              <a:ext cx="1032470" cy="198120"/>
            </a:xfrm>
            <a:prstGeom prst="rect">
              <a:avLst/>
            </a:prstGeom>
          </p:spPr>
        </p:pic>
        <p:sp>
          <p:nvSpPr>
            <p:cNvPr id="11" name="object 11">
              <a:extLst>
                <a:ext uri="{FF2B5EF4-FFF2-40B4-BE49-F238E27FC236}">
                  <a16:creationId xmlns:a16="http://schemas.microsoft.com/office/drawing/2014/main" id="{1B134EC7-114E-44ED-CD03-5B69E6EF6596}"/>
                </a:ext>
              </a:extLst>
            </p:cNvPr>
            <p:cNvSpPr/>
            <p:nvPr/>
          </p:nvSpPr>
          <p:spPr>
            <a:xfrm>
              <a:off x="4203085" y="1669967"/>
              <a:ext cx="847090" cy="0"/>
            </a:xfrm>
            <a:custGeom>
              <a:avLst/>
              <a:gdLst/>
              <a:ahLst/>
              <a:cxnLst/>
              <a:rect l="l" t="t" r="r" b="b"/>
              <a:pathLst>
                <a:path w="847089">
                  <a:moveTo>
                    <a:pt x="0" y="0"/>
                  </a:moveTo>
                  <a:lnTo>
                    <a:pt x="12699" y="0"/>
                  </a:lnTo>
                  <a:lnTo>
                    <a:pt x="847050" y="0"/>
                  </a:lnTo>
                </a:path>
              </a:pathLst>
            </a:custGeom>
            <a:ln w="25400">
              <a:solidFill>
                <a:srgbClr val="333398"/>
              </a:solidFill>
            </a:ln>
          </p:spPr>
          <p:txBody>
            <a:bodyPr wrap="square" lIns="0" tIns="0" rIns="0" bIns="0" rtlCol="0"/>
            <a:lstStyle/>
            <a:p>
              <a:endParaRPr sz="2400"/>
            </a:p>
          </p:txBody>
        </p:sp>
        <p:sp>
          <p:nvSpPr>
            <p:cNvPr id="12" name="object 12">
              <a:extLst>
                <a:ext uri="{FF2B5EF4-FFF2-40B4-BE49-F238E27FC236}">
                  <a16:creationId xmlns:a16="http://schemas.microsoft.com/office/drawing/2014/main" id="{1B19432B-863B-9668-C2BD-165458B2C400}"/>
                </a:ext>
              </a:extLst>
            </p:cNvPr>
            <p:cNvSpPr/>
            <p:nvPr/>
          </p:nvSpPr>
          <p:spPr>
            <a:xfrm>
              <a:off x="4093865" y="1609007"/>
              <a:ext cx="121920" cy="121920"/>
            </a:xfrm>
            <a:custGeom>
              <a:avLst/>
              <a:gdLst/>
              <a:ahLst/>
              <a:cxnLst/>
              <a:rect l="l" t="t" r="r" b="b"/>
              <a:pathLst>
                <a:path w="121920" h="121919">
                  <a:moveTo>
                    <a:pt x="121919" y="0"/>
                  </a:moveTo>
                  <a:lnTo>
                    <a:pt x="0" y="60960"/>
                  </a:lnTo>
                  <a:lnTo>
                    <a:pt x="121919" y="121920"/>
                  </a:lnTo>
                  <a:lnTo>
                    <a:pt x="121919" y="0"/>
                  </a:lnTo>
                  <a:close/>
                </a:path>
              </a:pathLst>
            </a:custGeom>
            <a:solidFill>
              <a:srgbClr val="333398"/>
            </a:solidFill>
          </p:spPr>
          <p:txBody>
            <a:bodyPr wrap="square" lIns="0" tIns="0" rIns="0" bIns="0" rtlCol="0"/>
            <a:lstStyle/>
            <a:p>
              <a:endParaRPr sz="2400"/>
            </a:p>
          </p:txBody>
        </p:sp>
      </p:grpSp>
      <p:sp>
        <p:nvSpPr>
          <p:cNvPr id="13" name="object 13">
            <a:extLst>
              <a:ext uri="{FF2B5EF4-FFF2-40B4-BE49-F238E27FC236}">
                <a16:creationId xmlns:a16="http://schemas.microsoft.com/office/drawing/2014/main" id="{CADE31F3-225C-884F-0C84-CF7D01123897}"/>
              </a:ext>
            </a:extLst>
          </p:cNvPr>
          <p:cNvSpPr txBox="1"/>
          <p:nvPr/>
        </p:nvSpPr>
        <p:spPr>
          <a:xfrm>
            <a:off x="-1124537" y="2947326"/>
            <a:ext cx="9135533" cy="1330278"/>
          </a:xfrm>
          <a:prstGeom prst="rect">
            <a:avLst/>
          </a:prstGeom>
        </p:spPr>
        <p:txBody>
          <a:bodyPr vert="horz" wrap="square" lIns="0" tIns="16933" rIns="0" bIns="0" rtlCol="0">
            <a:spAutoFit/>
          </a:bodyPr>
          <a:lstStyle/>
          <a:p>
            <a:pPr marL="1766103" algn="ctr">
              <a:spcBef>
                <a:spcPts val="133"/>
              </a:spcBef>
            </a:pPr>
            <a:r>
              <a:rPr sz="2400" spc="-13" dirty="0">
                <a:latin typeface="Calibri"/>
                <a:cs typeface="Calibri"/>
              </a:rPr>
              <a:t>Action</a:t>
            </a:r>
            <a:endParaRPr sz="2400" dirty="0">
              <a:latin typeface="Calibri"/>
              <a:cs typeface="Calibri"/>
            </a:endParaRPr>
          </a:p>
          <a:p>
            <a:pPr>
              <a:spcBef>
                <a:spcPts val="1627"/>
              </a:spcBef>
            </a:pPr>
            <a:endParaRPr sz="2400" dirty="0">
              <a:latin typeface="Calibri"/>
              <a:cs typeface="Calibri"/>
            </a:endParaRPr>
          </a:p>
          <a:p>
            <a:pPr marL="1766103" algn="ctr"/>
            <a:r>
              <a:rPr sz="2400" spc="-13" dirty="0">
                <a:latin typeface="Calibri"/>
                <a:cs typeface="Calibri"/>
              </a:rPr>
              <a:t>Observation</a:t>
            </a:r>
            <a:endParaRPr sz="2400" dirty="0">
              <a:latin typeface="Calibri"/>
              <a:cs typeface="Calibri"/>
            </a:endParaRPr>
          </a:p>
        </p:txBody>
      </p:sp>
      <p:sp>
        <p:nvSpPr>
          <p:cNvPr id="22" name="TextBox 21">
            <a:extLst>
              <a:ext uri="{FF2B5EF4-FFF2-40B4-BE49-F238E27FC236}">
                <a16:creationId xmlns:a16="http://schemas.microsoft.com/office/drawing/2014/main" id="{7B5C1A2E-CD34-E098-F723-83EAB0D31DCA}"/>
              </a:ext>
            </a:extLst>
          </p:cNvPr>
          <p:cNvSpPr txBox="1"/>
          <p:nvPr/>
        </p:nvSpPr>
        <p:spPr>
          <a:xfrm>
            <a:off x="2507457" y="4046771"/>
            <a:ext cx="949684" cy="461665"/>
          </a:xfrm>
          <a:prstGeom prst="rect">
            <a:avLst/>
          </a:prstGeom>
          <a:noFill/>
        </p:spPr>
        <p:txBody>
          <a:bodyPr wrap="none" rtlCol="0">
            <a:spAutoFit/>
          </a:bodyPr>
          <a:lstStyle/>
          <a:p>
            <a:r>
              <a:rPr lang="en-US" sz="2400" dirty="0"/>
              <a:t>Agent</a:t>
            </a:r>
          </a:p>
        </p:txBody>
      </p:sp>
      <p:sp>
        <p:nvSpPr>
          <p:cNvPr id="23" name="TextBox 22">
            <a:extLst>
              <a:ext uri="{FF2B5EF4-FFF2-40B4-BE49-F238E27FC236}">
                <a16:creationId xmlns:a16="http://schemas.microsoft.com/office/drawing/2014/main" id="{B6CE7940-5D00-6153-C8E0-6C598366F0AA}"/>
              </a:ext>
            </a:extLst>
          </p:cNvPr>
          <p:cNvSpPr txBox="1"/>
          <p:nvPr/>
        </p:nvSpPr>
        <p:spPr>
          <a:xfrm>
            <a:off x="5418484" y="3931355"/>
            <a:ext cx="664093" cy="461665"/>
          </a:xfrm>
          <a:prstGeom prst="rect">
            <a:avLst/>
          </a:prstGeom>
          <a:noFill/>
        </p:spPr>
        <p:txBody>
          <a:bodyPr wrap="none" rtlCol="0">
            <a:spAutoFit/>
          </a:bodyPr>
          <a:lstStyle/>
          <a:p>
            <a:r>
              <a:rPr lang="en-US" sz="2400" dirty="0"/>
              <a:t>Env</a:t>
            </a:r>
          </a:p>
        </p:txBody>
      </p:sp>
      <p:sp>
        <p:nvSpPr>
          <p:cNvPr id="24" name="Left Brace 23">
            <a:extLst>
              <a:ext uri="{FF2B5EF4-FFF2-40B4-BE49-F238E27FC236}">
                <a16:creationId xmlns:a16="http://schemas.microsoft.com/office/drawing/2014/main" id="{29A8FEB7-7E0C-5FC3-2329-DC5E671D6C85}"/>
              </a:ext>
            </a:extLst>
          </p:cNvPr>
          <p:cNvSpPr/>
          <p:nvPr/>
        </p:nvSpPr>
        <p:spPr>
          <a:xfrm>
            <a:off x="6231925" y="2252273"/>
            <a:ext cx="506627" cy="27184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8B6D4D21-5231-0DDC-42FD-D52558DFA294}"/>
              </a:ext>
            </a:extLst>
          </p:cNvPr>
          <p:cNvSpPr txBox="1"/>
          <p:nvPr/>
        </p:nvSpPr>
        <p:spPr>
          <a:xfrm>
            <a:off x="6761923" y="2032519"/>
            <a:ext cx="2847959" cy="461665"/>
          </a:xfrm>
          <a:prstGeom prst="rect">
            <a:avLst/>
          </a:prstGeom>
          <a:noFill/>
        </p:spPr>
        <p:txBody>
          <a:bodyPr wrap="none" rtlCol="0">
            <a:spAutoFit/>
          </a:bodyPr>
          <a:lstStyle/>
          <a:p>
            <a:r>
              <a:rPr lang="en-US" sz="2400" dirty="0"/>
              <a:t>Physical Env: robots</a:t>
            </a:r>
          </a:p>
        </p:txBody>
      </p:sp>
      <p:sp>
        <p:nvSpPr>
          <p:cNvPr id="26" name="TextBox 25">
            <a:extLst>
              <a:ext uri="{FF2B5EF4-FFF2-40B4-BE49-F238E27FC236}">
                <a16:creationId xmlns:a16="http://schemas.microsoft.com/office/drawing/2014/main" id="{A4944280-A566-3B17-341D-8D86725F6571}"/>
              </a:ext>
            </a:extLst>
          </p:cNvPr>
          <p:cNvSpPr txBox="1"/>
          <p:nvPr/>
        </p:nvSpPr>
        <p:spPr>
          <a:xfrm>
            <a:off x="6714434" y="3284665"/>
            <a:ext cx="2611484" cy="461665"/>
          </a:xfrm>
          <a:prstGeom prst="rect">
            <a:avLst/>
          </a:prstGeom>
          <a:noFill/>
        </p:spPr>
        <p:txBody>
          <a:bodyPr wrap="none" rtlCol="0">
            <a:spAutoFit/>
          </a:bodyPr>
          <a:lstStyle/>
          <a:p>
            <a:r>
              <a:rPr lang="en-US" sz="2400" dirty="0"/>
              <a:t>Digital Env: games</a:t>
            </a:r>
          </a:p>
        </p:txBody>
      </p:sp>
      <p:sp>
        <p:nvSpPr>
          <p:cNvPr id="27" name="TextBox 26">
            <a:extLst>
              <a:ext uri="{FF2B5EF4-FFF2-40B4-BE49-F238E27FC236}">
                <a16:creationId xmlns:a16="http://schemas.microsoft.com/office/drawing/2014/main" id="{9601B01E-DBE7-6487-BEE7-99544760211F}"/>
              </a:ext>
            </a:extLst>
          </p:cNvPr>
          <p:cNvSpPr txBox="1"/>
          <p:nvPr/>
        </p:nvSpPr>
        <p:spPr>
          <a:xfrm>
            <a:off x="6784259" y="4635304"/>
            <a:ext cx="3107967" cy="461665"/>
          </a:xfrm>
          <a:prstGeom prst="rect">
            <a:avLst/>
          </a:prstGeom>
          <a:noFill/>
        </p:spPr>
        <p:txBody>
          <a:bodyPr wrap="none" rtlCol="0">
            <a:spAutoFit/>
          </a:bodyPr>
          <a:lstStyle/>
          <a:p>
            <a:r>
              <a:rPr lang="en-US" sz="2400" dirty="0"/>
              <a:t>Human Env: chatbots </a:t>
            </a:r>
          </a:p>
        </p:txBody>
      </p:sp>
      <p:sp>
        <p:nvSpPr>
          <p:cNvPr id="17" name="Right Brace 16">
            <a:extLst>
              <a:ext uri="{FF2B5EF4-FFF2-40B4-BE49-F238E27FC236}">
                <a16:creationId xmlns:a16="http://schemas.microsoft.com/office/drawing/2014/main" id="{BF5A4B95-D62A-FFB8-BDF5-CC3F0B24FBE0}"/>
              </a:ext>
            </a:extLst>
          </p:cNvPr>
          <p:cNvSpPr/>
          <p:nvPr/>
        </p:nvSpPr>
        <p:spPr>
          <a:xfrm>
            <a:off x="2068597" y="2252273"/>
            <a:ext cx="392011" cy="2844696"/>
          </a:xfrm>
          <a:prstGeom prst="rightBrace">
            <a:avLst>
              <a:gd name="adj1" fmla="val 5055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316FAF95-6040-4D16-1FB2-CBCEF2D3FFB5}"/>
              </a:ext>
            </a:extLst>
          </p:cNvPr>
          <p:cNvSpPr txBox="1"/>
          <p:nvPr/>
        </p:nvSpPr>
        <p:spPr>
          <a:xfrm>
            <a:off x="252172" y="2005543"/>
            <a:ext cx="1269771" cy="461665"/>
          </a:xfrm>
          <a:prstGeom prst="rect">
            <a:avLst/>
          </a:prstGeom>
          <a:noFill/>
        </p:spPr>
        <p:txBody>
          <a:bodyPr wrap="none" rtlCol="0">
            <a:spAutoFit/>
          </a:bodyPr>
          <a:lstStyle/>
          <a:p>
            <a:r>
              <a:rPr lang="en-US" sz="2400" dirty="0"/>
              <a:t>Memory</a:t>
            </a:r>
          </a:p>
        </p:txBody>
      </p:sp>
      <p:sp>
        <p:nvSpPr>
          <p:cNvPr id="19" name="TextBox 18">
            <a:extLst>
              <a:ext uri="{FF2B5EF4-FFF2-40B4-BE49-F238E27FC236}">
                <a16:creationId xmlns:a16="http://schemas.microsoft.com/office/drawing/2014/main" id="{429FC585-A799-03DF-C706-B62235495F77}"/>
              </a:ext>
            </a:extLst>
          </p:cNvPr>
          <p:cNvSpPr txBox="1"/>
          <p:nvPr/>
        </p:nvSpPr>
        <p:spPr>
          <a:xfrm>
            <a:off x="70531" y="3380683"/>
            <a:ext cx="2041040" cy="830997"/>
          </a:xfrm>
          <a:prstGeom prst="rect">
            <a:avLst/>
          </a:prstGeom>
          <a:noFill/>
        </p:spPr>
        <p:txBody>
          <a:bodyPr wrap="square" rtlCol="0">
            <a:spAutoFit/>
          </a:bodyPr>
          <a:lstStyle/>
          <a:p>
            <a:r>
              <a:rPr lang="en-US" sz="2400" dirty="0"/>
              <a:t>Computation/ think</a:t>
            </a:r>
          </a:p>
        </p:txBody>
      </p:sp>
      <p:sp>
        <p:nvSpPr>
          <p:cNvPr id="20" name="TextBox 19">
            <a:extLst>
              <a:ext uri="{FF2B5EF4-FFF2-40B4-BE49-F238E27FC236}">
                <a16:creationId xmlns:a16="http://schemas.microsoft.com/office/drawing/2014/main" id="{D5F044AE-94BC-B16F-7C71-645DAF0B0926}"/>
              </a:ext>
            </a:extLst>
          </p:cNvPr>
          <p:cNvSpPr txBox="1"/>
          <p:nvPr/>
        </p:nvSpPr>
        <p:spPr>
          <a:xfrm>
            <a:off x="326697" y="4757722"/>
            <a:ext cx="1272528" cy="461665"/>
          </a:xfrm>
          <a:prstGeom prst="rect">
            <a:avLst/>
          </a:prstGeom>
          <a:noFill/>
        </p:spPr>
        <p:txBody>
          <a:bodyPr wrap="none" rtlCol="0">
            <a:spAutoFit/>
          </a:bodyPr>
          <a:lstStyle/>
          <a:p>
            <a:r>
              <a:rPr lang="en-US" sz="2400" dirty="0"/>
              <a:t>Tool use</a:t>
            </a:r>
          </a:p>
        </p:txBody>
      </p:sp>
      <p:pic>
        <p:nvPicPr>
          <p:cNvPr id="21" name="object 5">
            <a:extLst>
              <a:ext uri="{FF2B5EF4-FFF2-40B4-BE49-F238E27FC236}">
                <a16:creationId xmlns:a16="http://schemas.microsoft.com/office/drawing/2014/main" id="{CF5A7E85-22A1-B40B-64B2-E0B209824300}"/>
              </a:ext>
            </a:extLst>
          </p:cNvPr>
          <p:cNvPicPr/>
          <p:nvPr/>
        </p:nvPicPr>
        <p:blipFill>
          <a:blip r:embed="rId6" cstate="print"/>
          <a:stretch>
            <a:fillRect/>
          </a:stretch>
        </p:blipFill>
        <p:spPr>
          <a:xfrm>
            <a:off x="9742335" y="1114398"/>
            <a:ext cx="2449665" cy="1463638"/>
          </a:xfrm>
          <a:prstGeom prst="rect">
            <a:avLst/>
          </a:prstGeom>
        </p:spPr>
      </p:pic>
      <p:pic>
        <p:nvPicPr>
          <p:cNvPr id="28" name="object 3">
            <a:extLst>
              <a:ext uri="{FF2B5EF4-FFF2-40B4-BE49-F238E27FC236}">
                <a16:creationId xmlns:a16="http://schemas.microsoft.com/office/drawing/2014/main" id="{677C2CF4-DF17-234E-79AC-0665F677CA9A}"/>
              </a:ext>
            </a:extLst>
          </p:cNvPr>
          <p:cNvPicPr/>
          <p:nvPr/>
        </p:nvPicPr>
        <p:blipFill>
          <a:blip r:embed="rId7" cstate="print"/>
          <a:stretch>
            <a:fillRect/>
          </a:stretch>
        </p:blipFill>
        <p:spPr>
          <a:xfrm>
            <a:off x="9742335" y="2813966"/>
            <a:ext cx="2449665" cy="1463638"/>
          </a:xfrm>
          <a:prstGeom prst="rect">
            <a:avLst/>
          </a:prstGeom>
        </p:spPr>
      </p:pic>
      <p:pic>
        <p:nvPicPr>
          <p:cNvPr id="29" name="object 6">
            <a:extLst>
              <a:ext uri="{FF2B5EF4-FFF2-40B4-BE49-F238E27FC236}">
                <a16:creationId xmlns:a16="http://schemas.microsoft.com/office/drawing/2014/main" id="{F7ACFD53-07BA-0E86-78BE-B5009D068AFB}"/>
              </a:ext>
            </a:extLst>
          </p:cNvPr>
          <p:cNvPicPr/>
          <p:nvPr/>
        </p:nvPicPr>
        <p:blipFill>
          <a:blip r:embed="rId8" cstate="print"/>
          <a:stretch>
            <a:fillRect/>
          </a:stretch>
        </p:blipFill>
        <p:spPr>
          <a:xfrm>
            <a:off x="9742335" y="4442705"/>
            <a:ext cx="2449665" cy="1342431"/>
          </a:xfrm>
          <a:prstGeom prst="rect">
            <a:avLst/>
          </a:prstGeom>
        </p:spPr>
      </p:pic>
    </p:spTree>
    <p:extLst>
      <p:ext uri="{BB962C8B-B14F-4D97-AF65-F5344CB8AC3E}">
        <p14:creationId xmlns:p14="http://schemas.microsoft.com/office/powerpoint/2010/main" val="210052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59B8-30F0-0B3E-EFFA-A64340854E4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609175-15ED-04FD-8778-892EFE795C59}"/>
              </a:ext>
            </a:extLst>
          </p:cNvPr>
          <p:cNvSpPr txBox="1"/>
          <p:nvPr/>
        </p:nvSpPr>
        <p:spPr>
          <a:xfrm>
            <a:off x="3101648" y="2960481"/>
            <a:ext cx="5667770" cy="707886"/>
          </a:xfrm>
          <a:prstGeom prst="rect">
            <a:avLst/>
          </a:prstGeom>
          <a:noFill/>
        </p:spPr>
        <p:txBody>
          <a:bodyPr wrap="none" rtlCol="0">
            <a:spAutoFit/>
          </a:bodyPr>
          <a:lstStyle/>
          <a:p>
            <a:r>
              <a:rPr lang="en-US" altLang="zh-CN" sz="4000" dirty="0"/>
              <a:t>1</a:t>
            </a:r>
            <a:r>
              <a:rPr lang="zh-CN" altLang="en-US" sz="4000" dirty="0"/>
              <a:t> </a:t>
            </a:r>
            <a:r>
              <a:rPr lang="en-US" altLang="zh-CN" sz="4000" dirty="0"/>
              <a:t>v</a:t>
            </a:r>
            <a:r>
              <a:rPr lang="zh-CN" altLang="en-US" sz="4000" dirty="0"/>
              <a:t> </a:t>
            </a:r>
            <a:r>
              <a:rPr lang="en-US" altLang="zh-CN" sz="4000" dirty="0"/>
              <a:t>1</a:t>
            </a:r>
            <a:r>
              <a:rPr lang="zh-CN" altLang="en-US" sz="4000" dirty="0"/>
              <a:t> </a:t>
            </a:r>
            <a:r>
              <a:rPr lang="en-US" altLang="zh-CN" sz="4000" dirty="0"/>
              <a:t>Project</a:t>
            </a:r>
            <a:r>
              <a:rPr lang="zh-CN" altLang="en-US" sz="4000" dirty="0"/>
              <a:t> </a:t>
            </a:r>
            <a:r>
              <a:rPr lang="en-US" altLang="zh-CN" sz="4000" dirty="0"/>
              <a:t>Discussion</a:t>
            </a:r>
            <a:r>
              <a:rPr lang="zh-CN" altLang="en-US" sz="4000" dirty="0"/>
              <a:t> </a:t>
            </a:r>
            <a:endParaRPr lang="en-US" sz="4000" dirty="0"/>
          </a:p>
        </p:txBody>
      </p:sp>
    </p:spTree>
    <p:extLst>
      <p:ext uri="{BB962C8B-B14F-4D97-AF65-F5344CB8AC3E}">
        <p14:creationId xmlns:p14="http://schemas.microsoft.com/office/powerpoint/2010/main" val="2865038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052C6-8779-EEB5-86E2-D6A4CF5A929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FFDA9E5-8FB2-F30D-A91D-269C092747B7}"/>
              </a:ext>
            </a:extLst>
          </p:cNvPr>
          <p:cNvSpPr txBox="1">
            <a:spLocks noGrp="1"/>
          </p:cNvSpPr>
          <p:nvPr>
            <p:ph type="title"/>
          </p:nvPr>
        </p:nvSpPr>
        <p:spPr>
          <a:xfrm>
            <a:off x="-3255181" y="181586"/>
            <a:ext cx="14020800" cy="694207"/>
          </a:xfrm>
          <a:prstGeom prst="rect">
            <a:avLst/>
          </a:prstGeom>
        </p:spPr>
        <p:txBody>
          <a:bodyPr vert="horz" wrap="square" lIns="0" tIns="16933" rIns="0" bIns="0" rtlCol="0" anchor="ctr">
            <a:spAutoFit/>
          </a:bodyPr>
          <a:lstStyle/>
          <a:p>
            <a:pPr marL="3360336">
              <a:lnSpc>
                <a:spcPct val="100000"/>
              </a:lnSpc>
              <a:spcBef>
                <a:spcPts val="133"/>
              </a:spcBef>
            </a:pPr>
            <a:r>
              <a:rPr dirty="0"/>
              <a:t>What</a:t>
            </a:r>
            <a:r>
              <a:rPr spc="-53" dirty="0"/>
              <a:t> </a:t>
            </a:r>
            <a:r>
              <a:rPr dirty="0"/>
              <a:t>is</a:t>
            </a:r>
            <a:r>
              <a:rPr spc="-47" dirty="0"/>
              <a:t> </a:t>
            </a:r>
            <a:r>
              <a:rPr lang="en-US" altLang="zh-CN" spc="-47" dirty="0"/>
              <a:t>a</a:t>
            </a:r>
            <a:r>
              <a:rPr lang="zh-CN" altLang="en-US" spc="-47" dirty="0"/>
              <a:t> </a:t>
            </a:r>
            <a:r>
              <a:rPr spc="-13" dirty="0"/>
              <a:t>“</a:t>
            </a:r>
            <a:r>
              <a:rPr lang="en-US" altLang="zh-CN" spc="-13" dirty="0"/>
              <a:t>multi-</a:t>
            </a:r>
            <a:r>
              <a:rPr spc="-13" dirty="0"/>
              <a:t>agent</a:t>
            </a:r>
            <a:r>
              <a:rPr lang="zh-CN" altLang="en-US" spc="-13" dirty="0"/>
              <a:t> </a:t>
            </a:r>
            <a:r>
              <a:rPr lang="en-US" altLang="zh-CN" spc="-13" dirty="0"/>
              <a:t>system</a:t>
            </a:r>
            <a:r>
              <a:rPr spc="-13" dirty="0"/>
              <a:t>”?</a:t>
            </a:r>
          </a:p>
        </p:txBody>
      </p:sp>
      <p:pic>
        <p:nvPicPr>
          <p:cNvPr id="3" name="object 3">
            <a:extLst>
              <a:ext uri="{FF2B5EF4-FFF2-40B4-BE49-F238E27FC236}">
                <a16:creationId xmlns:a16="http://schemas.microsoft.com/office/drawing/2014/main" id="{9ABC074A-9C84-F423-F79B-75D21EC61125}"/>
              </a:ext>
            </a:extLst>
          </p:cNvPr>
          <p:cNvPicPr/>
          <p:nvPr/>
        </p:nvPicPr>
        <p:blipFill>
          <a:blip r:embed="rId2" cstate="print"/>
          <a:stretch>
            <a:fillRect/>
          </a:stretch>
        </p:blipFill>
        <p:spPr>
          <a:xfrm>
            <a:off x="301286" y="2891671"/>
            <a:ext cx="392011" cy="353455"/>
          </a:xfrm>
          <a:prstGeom prst="rect">
            <a:avLst/>
          </a:prstGeom>
        </p:spPr>
      </p:pic>
      <p:pic>
        <p:nvPicPr>
          <p:cNvPr id="4" name="object 4">
            <a:extLst>
              <a:ext uri="{FF2B5EF4-FFF2-40B4-BE49-F238E27FC236}">
                <a16:creationId xmlns:a16="http://schemas.microsoft.com/office/drawing/2014/main" id="{3BB7EFAD-27EF-FF1E-4E67-98A754CF24C0}"/>
              </a:ext>
            </a:extLst>
          </p:cNvPr>
          <p:cNvPicPr/>
          <p:nvPr/>
        </p:nvPicPr>
        <p:blipFill>
          <a:blip r:embed="rId3" cstate="print"/>
          <a:stretch>
            <a:fillRect/>
          </a:stretch>
        </p:blipFill>
        <p:spPr>
          <a:xfrm>
            <a:off x="3109296" y="2885346"/>
            <a:ext cx="846667" cy="846663"/>
          </a:xfrm>
          <a:prstGeom prst="rect">
            <a:avLst/>
          </a:prstGeom>
        </p:spPr>
      </p:pic>
      <p:grpSp>
        <p:nvGrpSpPr>
          <p:cNvPr id="5" name="object 5">
            <a:extLst>
              <a:ext uri="{FF2B5EF4-FFF2-40B4-BE49-F238E27FC236}">
                <a16:creationId xmlns:a16="http://schemas.microsoft.com/office/drawing/2014/main" id="{DD5CC793-B0F4-630F-9EB3-7A71C94B3FDF}"/>
              </a:ext>
            </a:extLst>
          </p:cNvPr>
          <p:cNvGrpSpPr/>
          <p:nvPr/>
        </p:nvGrpSpPr>
        <p:grpSpPr>
          <a:xfrm>
            <a:off x="1440312" y="2980966"/>
            <a:ext cx="1376680" cy="264160"/>
            <a:chOff x="4055765" y="1336907"/>
            <a:chExt cx="1032510" cy="198120"/>
          </a:xfrm>
        </p:grpSpPr>
        <p:pic>
          <p:nvPicPr>
            <p:cNvPr id="6" name="object 6">
              <a:extLst>
                <a:ext uri="{FF2B5EF4-FFF2-40B4-BE49-F238E27FC236}">
                  <a16:creationId xmlns:a16="http://schemas.microsoft.com/office/drawing/2014/main" id="{3090C878-98A4-5CBB-F7D9-ADDF251F652E}"/>
                </a:ext>
              </a:extLst>
            </p:cNvPr>
            <p:cNvPicPr/>
            <p:nvPr/>
          </p:nvPicPr>
          <p:blipFill>
            <a:blip r:embed="rId4" cstate="print"/>
            <a:stretch>
              <a:fillRect/>
            </a:stretch>
          </p:blipFill>
          <p:spPr>
            <a:xfrm>
              <a:off x="4055765" y="1336907"/>
              <a:ext cx="1032470" cy="198120"/>
            </a:xfrm>
            <a:prstGeom prst="rect">
              <a:avLst/>
            </a:prstGeom>
          </p:spPr>
        </p:pic>
        <p:sp>
          <p:nvSpPr>
            <p:cNvPr id="7" name="object 7">
              <a:extLst>
                <a:ext uri="{FF2B5EF4-FFF2-40B4-BE49-F238E27FC236}">
                  <a16:creationId xmlns:a16="http://schemas.microsoft.com/office/drawing/2014/main" id="{ECA5EF1C-1829-A81B-16DA-667AA99734D8}"/>
                </a:ext>
              </a:extLst>
            </p:cNvPr>
            <p:cNvSpPr/>
            <p:nvPr/>
          </p:nvSpPr>
          <p:spPr>
            <a:xfrm>
              <a:off x="4093865" y="1415967"/>
              <a:ext cx="847090" cy="0"/>
            </a:xfrm>
            <a:custGeom>
              <a:avLst/>
              <a:gdLst/>
              <a:ahLst/>
              <a:cxnLst/>
              <a:rect l="l" t="t" r="r" b="b"/>
              <a:pathLst>
                <a:path w="847089">
                  <a:moveTo>
                    <a:pt x="0" y="0"/>
                  </a:moveTo>
                  <a:lnTo>
                    <a:pt x="834350" y="0"/>
                  </a:lnTo>
                  <a:lnTo>
                    <a:pt x="847050" y="0"/>
                  </a:lnTo>
                </a:path>
              </a:pathLst>
            </a:custGeom>
            <a:ln w="25400">
              <a:solidFill>
                <a:srgbClr val="333398"/>
              </a:solidFill>
            </a:ln>
          </p:spPr>
          <p:txBody>
            <a:bodyPr wrap="square" lIns="0" tIns="0" rIns="0" bIns="0" rtlCol="0"/>
            <a:lstStyle/>
            <a:p>
              <a:endParaRPr sz="2400"/>
            </a:p>
          </p:txBody>
        </p:sp>
        <p:sp>
          <p:nvSpPr>
            <p:cNvPr id="8" name="object 8">
              <a:extLst>
                <a:ext uri="{FF2B5EF4-FFF2-40B4-BE49-F238E27FC236}">
                  <a16:creationId xmlns:a16="http://schemas.microsoft.com/office/drawing/2014/main" id="{70B9963F-8693-0697-4705-BE096EE9949E}"/>
                </a:ext>
              </a:extLst>
            </p:cNvPr>
            <p:cNvSpPr/>
            <p:nvPr/>
          </p:nvSpPr>
          <p:spPr>
            <a:xfrm>
              <a:off x="4928214" y="1355007"/>
              <a:ext cx="121920" cy="121920"/>
            </a:xfrm>
            <a:custGeom>
              <a:avLst/>
              <a:gdLst/>
              <a:ahLst/>
              <a:cxnLst/>
              <a:rect l="l" t="t" r="r" b="b"/>
              <a:pathLst>
                <a:path w="121920" h="121919">
                  <a:moveTo>
                    <a:pt x="0" y="0"/>
                  </a:moveTo>
                  <a:lnTo>
                    <a:pt x="0" y="121920"/>
                  </a:lnTo>
                  <a:lnTo>
                    <a:pt x="121919" y="60960"/>
                  </a:lnTo>
                  <a:lnTo>
                    <a:pt x="0" y="0"/>
                  </a:lnTo>
                  <a:close/>
                </a:path>
              </a:pathLst>
            </a:custGeom>
            <a:solidFill>
              <a:srgbClr val="333398"/>
            </a:solidFill>
          </p:spPr>
          <p:txBody>
            <a:bodyPr wrap="square" lIns="0" tIns="0" rIns="0" bIns="0" rtlCol="0"/>
            <a:lstStyle/>
            <a:p>
              <a:endParaRPr sz="2400"/>
            </a:p>
          </p:txBody>
        </p:sp>
      </p:grpSp>
      <p:grpSp>
        <p:nvGrpSpPr>
          <p:cNvPr id="9" name="object 9">
            <a:extLst>
              <a:ext uri="{FF2B5EF4-FFF2-40B4-BE49-F238E27FC236}">
                <a16:creationId xmlns:a16="http://schemas.microsoft.com/office/drawing/2014/main" id="{A5D0F1E2-2E88-2B5C-B3E6-C62853122ED0}"/>
              </a:ext>
            </a:extLst>
          </p:cNvPr>
          <p:cNvGrpSpPr/>
          <p:nvPr/>
        </p:nvGrpSpPr>
        <p:grpSpPr>
          <a:xfrm>
            <a:off x="1440312" y="3319632"/>
            <a:ext cx="1376680" cy="264160"/>
            <a:chOff x="4055765" y="1590907"/>
            <a:chExt cx="1032510" cy="198120"/>
          </a:xfrm>
        </p:grpSpPr>
        <p:pic>
          <p:nvPicPr>
            <p:cNvPr id="10" name="object 10">
              <a:extLst>
                <a:ext uri="{FF2B5EF4-FFF2-40B4-BE49-F238E27FC236}">
                  <a16:creationId xmlns:a16="http://schemas.microsoft.com/office/drawing/2014/main" id="{ED59D488-CA20-47BA-28D0-A05F311FE5AA}"/>
                </a:ext>
              </a:extLst>
            </p:cNvPr>
            <p:cNvPicPr/>
            <p:nvPr/>
          </p:nvPicPr>
          <p:blipFill>
            <a:blip r:embed="rId5" cstate="print"/>
            <a:stretch>
              <a:fillRect/>
            </a:stretch>
          </p:blipFill>
          <p:spPr>
            <a:xfrm>
              <a:off x="4055765" y="1590907"/>
              <a:ext cx="1032470" cy="198120"/>
            </a:xfrm>
            <a:prstGeom prst="rect">
              <a:avLst/>
            </a:prstGeom>
          </p:spPr>
        </p:pic>
        <p:sp>
          <p:nvSpPr>
            <p:cNvPr id="11" name="object 11">
              <a:extLst>
                <a:ext uri="{FF2B5EF4-FFF2-40B4-BE49-F238E27FC236}">
                  <a16:creationId xmlns:a16="http://schemas.microsoft.com/office/drawing/2014/main" id="{5583D276-F10A-347E-20DC-7ED1ACB1B68C}"/>
                </a:ext>
              </a:extLst>
            </p:cNvPr>
            <p:cNvSpPr/>
            <p:nvPr/>
          </p:nvSpPr>
          <p:spPr>
            <a:xfrm>
              <a:off x="4203085" y="1669967"/>
              <a:ext cx="847090" cy="0"/>
            </a:xfrm>
            <a:custGeom>
              <a:avLst/>
              <a:gdLst/>
              <a:ahLst/>
              <a:cxnLst/>
              <a:rect l="l" t="t" r="r" b="b"/>
              <a:pathLst>
                <a:path w="847089">
                  <a:moveTo>
                    <a:pt x="0" y="0"/>
                  </a:moveTo>
                  <a:lnTo>
                    <a:pt x="12699" y="0"/>
                  </a:lnTo>
                  <a:lnTo>
                    <a:pt x="847050" y="0"/>
                  </a:lnTo>
                </a:path>
              </a:pathLst>
            </a:custGeom>
            <a:ln w="25400">
              <a:solidFill>
                <a:srgbClr val="333398"/>
              </a:solidFill>
            </a:ln>
          </p:spPr>
          <p:txBody>
            <a:bodyPr wrap="square" lIns="0" tIns="0" rIns="0" bIns="0" rtlCol="0"/>
            <a:lstStyle/>
            <a:p>
              <a:endParaRPr sz="2400"/>
            </a:p>
          </p:txBody>
        </p:sp>
        <p:sp>
          <p:nvSpPr>
            <p:cNvPr id="12" name="object 12">
              <a:extLst>
                <a:ext uri="{FF2B5EF4-FFF2-40B4-BE49-F238E27FC236}">
                  <a16:creationId xmlns:a16="http://schemas.microsoft.com/office/drawing/2014/main" id="{61100923-2D84-26B7-9F95-694AD4720702}"/>
                </a:ext>
              </a:extLst>
            </p:cNvPr>
            <p:cNvSpPr/>
            <p:nvPr/>
          </p:nvSpPr>
          <p:spPr>
            <a:xfrm>
              <a:off x="4093865" y="1609007"/>
              <a:ext cx="121920" cy="121920"/>
            </a:xfrm>
            <a:custGeom>
              <a:avLst/>
              <a:gdLst/>
              <a:ahLst/>
              <a:cxnLst/>
              <a:rect l="l" t="t" r="r" b="b"/>
              <a:pathLst>
                <a:path w="121920" h="121919">
                  <a:moveTo>
                    <a:pt x="121919" y="0"/>
                  </a:moveTo>
                  <a:lnTo>
                    <a:pt x="0" y="60960"/>
                  </a:lnTo>
                  <a:lnTo>
                    <a:pt x="121919" y="121920"/>
                  </a:lnTo>
                  <a:lnTo>
                    <a:pt x="121919" y="0"/>
                  </a:lnTo>
                  <a:close/>
                </a:path>
              </a:pathLst>
            </a:custGeom>
            <a:solidFill>
              <a:srgbClr val="333398"/>
            </a:solidFill>
          </p:spPr>
          <p:txBody>
            <a:bodyPr wrap="square" lIns="0" tIns="0" rIns="0" bIns="0" rtlCol="0"/>
            <a:lstStyle/>
            <a:p>
              <a:endParaRPr sz="2400"/>
            </a:p>
          </p:txBody>
        </p:sp>
      </p:grpSp>
      <p:sp>
        <p:nvSpPr>
          <p:cNvPr id="22" name="TextBox 21">
            <a:extLst>
              <a:ext uri="{FF2B5EF4-FFF2-40B4-BE49-F238E27FC236}">
                <a16:creationId xmlns:a16="http://schemas.microsoft.com/office/drawing/2014/main" id="{CB4AA270-DA51-1F12-267A-93D0A2FBCC85}"/>
              </a:ext>
            </a:extLst>
          </p:cNvPr>
          <p:cNvSpPr txBox="1"/>
          <p:nvPr/>
        </p:nvSpPr>
        <p:spPr>
          <a:xfrm>
            <a:off x="46997" y="3984791"/>
            <a:ext cx="1846724" cy="461665"/>
          </a:xfrm>
          <a:prstGeom prst="rect">
            <a:avLst/>
          </a:prstGeom>
          <a:noFill/>
        </p:spPr>
        <p:txBody>
          <a:bodyPr wrap="none" rtlCol="0">
            <a:spAutoFit/>
          </a:bodyPr>
          <a:lstStyle/>
          <a:p>
            <a:r>
              <a:rPr lang="en-US" altLang="zh-CN" sz="2400" dirty="0"/>
              <a:t>Multi-agents</a:t>
            </a:r>
            <a:endParaRPr lang="en-US" sz="2400" dirty="0"/>
          </a:p>
        </p:txBody>
      </p:sp>
      <p:sp>
        <p:nvSpPr>
          <p:cNvPr id="23" name="TextBox 22">
            <a:extLst>
              <a:ext uri="{FF2B5EF4-FFF2-40B4-BE49-F238E27FC236}">
                <a16:creationId xmlns:a16="http://schemas.microsoft.com/office/drawing/2014/main" id="{B3871AA3-DFC5-6837-CA34-DE510456F5B0}"/>
              </a:ext>
            </a:extLst>
          </p:cNvPr>
          <p:cNvSpPr txBox="1"/>
          <p:nvPr/>
        </p:nvSpPr>
        <p:spPr>
          <a:xfrm>
            <a:off x="3216276" y="3996233"/>
            <a:ext cx="664093" cy="461665"/>
          </a:xfrm>
          <a:prstGeom prst="rect">
            <a:avLst/>
          </a:prstGeom>
          <a:noFill/>
        </p:spPr>
        <p:txBody>
          <a:bodyPr wrap="none" rtlCol="0">
            <a:spAutoFit/>
          </a:bodyPr>
          <a:lstStyle/>
          <a:p>
            <a:r>
              <a:rPr lang="en-US" sz="2400" dirty="0"/>
              <a:t>Env</a:t>
            </a:r>
          </a:p>
        </p:txBody>
      </p:sp>
      <p:sp>
        <p:nvSpPr>
          <p:cNvPr id="24" name="Left Brace 23">
            <a:extLst>
              <a:ext uri="{FF2B5EF4-FFF2-40B4-BE49-F238E27FC236}">
                <a16:creationId xmlns:a16="http://schemas.microsoft.com/office/drawing/2014/main" id="{15B155B2-775D-C8B1-14A6-8FAFCAB1066F}"/>
              </a:ext>
            </a:extLst>
          </p:cNvPr>
          <p:cNvSpPr/>
          <p:nvPr/>
        </p:nvSpPr>
        <p:spPr>
          <a:xfrm>
            <a:off x="4037512" y="1315137"/>
            <a:ext cx="506627" cy="512920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5011466A-8671-C975-7B28-6225EABAC77C}"/>
              </a:ext>
            </a:extLst>
          </p:cNvPr>
          <p:cNvSpPr txBox="1"/>
          <p:nvPr/>
        </p:nvSpPr>
        <p:spPr>
          <a:xfrm>
            <a:off x="4555183" y="1115355"/>
            <a:ext cx="2267287" cy="830997"/>
          </a:xfrm>
          <a:prstGeom prst="rect">
            <a:avLst/>
          </a:prstGeom>
          <a:noFill/>
        </p:spPr>
        <p:txBody>
          <a:bodyPr wrap="none" rtlCol="0">
            <a:spAutoFit/>
          </a:bodyPr>
          <a:lstStyle/>
          <a:p>
            <a:r>
              <a:rPr lang="en-US" sz="2400" dirty="0"/>
              <a:t>Physical Env: </a:t>
            </a:r>
          </a:p>
          <a:p>
            <a:r>
              <a:rPr lang="en-US" altLang="zh-CN" sz="2400" dirty="0"/>
              <a:t>Swarm</a:t>
            </a:r>
            <a:r>
              <a:rPr lang="zh-CN" altLang="en-US" sz="2400" dirty="0"/>
              <a:t> </a:t>
            </a:r>
            <a:r>
              <a:rPr lang="en-US" sz="2400" dirty="0"/>
              <a:t>robot</a:t>
            </a:r>
            <a:r>
              <a:rPr lang="en-US" altLang="zh-CN" sz="2400" dirty="0"/>
              <a:t>ics</a:t>
            </a:r>
            <a:endParaRPr lang="en-US" sz="2400" dirty="0"/>
          </a:p>
        </p:txBody>
      </p:sp>
      <p:sp>
        <p:nvSpPr>
          <p:cNvPr id="26" name="TextBox 25">
            <a:extLst>
              <a:ext uri="{FF2B5EF4-FFF2-40B4-BE49-F238E27FC236}">
                <a16:creationId xmlns:a16="http://schemas.microsoft.com/office/drawing/2014/main" id="{BC0B8019-C327-CC40-04CE-FC2B68D0BEE8}"/>
              </a:ext>
            </a:extLst>
          </p:cNvPr>
          <p:cNvSpPr txBox="1"/>
          <p:nvPr/>
        </p:nvSpPr>
        <p:spPr>
          <a:xfrm>
            <a:off x="4508263" y="3016913"/>
            <a:ext cx="4009174" cy="2308324"/>
          </a:xfrm>
          <a:prstGeom prst="rect">
            <a:avLst/>
          </a:prstGeom>
          <a:noFill/>
        </p:spPr>
        <p:txBody>
          <a:bodyPr wrap="none" rtlCol="0">
            <a:spAutoFit/>
          </a:bodyPr>
          <a:lstStyle/>
          <a:p>
            <a:r>
              <a:rPr lang="en-US" sz="2400" dirty="0"/>
              <a:t>Digital Env: </a:t>
            </a:r>
          </a:p>
          <a:p>
            <a:r>
              <a:rPr lang="en-US" altLang="zh-CN" sz="2400" dirty="0"/>
              <a:t>Agent-based</a:t>
            </a:r>
            <a:r>
              <a:rPr lang="zh-CN" altLang="en-US" sz="2400" dirty="0"/>
              <a:t> </a:t>
            </a:r>
            <a:r>
              <a:rPr lang="en-US" altLang="zh-CN" sz="2400" dirty="0"/>
              <a:t>Modeling</a:t>
            </a:r>
            <a:r>
              <a:rPr lang="zh-CN" altLang="en-US" sz="2400" dirty="0"/>
              <a:t> </a:t>
            </a:r>
            <a:r>
              <a:rPr lang="en-US" altLang="zh-CN" sz="2400" dirty="0"/>
              <a:t>(ABM)</a:t>
            </a:r>
          </a:p>
          <a:p>
            <a:r>
              <a:rPr lang="en-US" altLang="zh-CN" sz="2400" dirty="0"/>
              <a:t>Complex</a:t>
            </a:r>
            <a:r>
              <a:rPr lang="zh-CN" altLang="en-US" sz="2400" dirty="0"/>
              <a:t> </a:t>
            </a:r>
            <a:r>
              <a:rPr lang="en-US" altLang="zh-CN" sz="2400" dirty="0"/>
              <a:t>systems</a:t>
            </a:r>
          </a:p>
          <a:p>
            <a:r>
              <a:rPr lang="en-US" altLang="zh-CN" sz="2400" dirty="0"/>
              <a:t>Game</a:t>
            </a:r>
            <a:r>
              <a:rPr lang="zh-CN" altLang="en-US" sz="2400" dirty="0"/>
              <a:t> </a:t>
            </a:r>
            <a:r>
              <a:rPr lang="en-US" altLang="zh-CN" sz="2400" dirty="0"/>
              <a:t>theory</a:t>
            </a:r>
          </a:p>
          <a:p>
            <a:r>
              <a:rPr lang="en-US" altLang="zh-CN" sz="2400" dirty="0"/>
              <a:t>Multi-agent</a:t>
            </a:r>
            <a:r>
              <a:rPr lang="zh-CN" altLang="en-US" sz="2400" dirty="0"/>
              <a:t> </a:t>
            </a:r>
            <a:r>
              <a:rPr lang="en-US" altLang="zh-CN" sz="2400" dirty="0"/>
              <a:t>RL</a:t>
            </a:r>
          </a:p>
          <a:p>
            <a:r>
              <a:rPr lang="en-US" altLang="zh-CN" sz="2400" dirty="0"/>
              <a:t>Comp</a:t>
            </a:r>
            <a:r>
              <a:rPr lang="zh-CN" altLang="en-US" sz="2400" dirty="0"/>
              <a:t> </a:t>
            </a:r>
            <a:r>
              <a:rPr lang="en-US" altLang="zh-CN" sz="2400" dirty="0"/>
              <a:t>social</a:t>
            </a:r>
            <a:r>
              <a:rPr lang="zh-CN" altLang="en-US" sz="2400" dirty="0"/>
              <a:t> </a:t>
            </a:r>
            <a:r>
              <a:rPr lang="en-US" altLang="zh-CN" sz="2400" dirty="0"/>
              <a:t>science</a:t>
            </a:r>
            <a:r>
              <a:rPr lang="zh-CN" altLang="en-US" sz="2400" dirty="0"/>
              <a:t> </a:t>
            </a:r>
            <a:endParaRPr lang="en-US" sz="2400" dirty="0"/>
          </a:p>
        </p:txBody>
      </p:sp>
      <p:sp>
        <p:nvSpPr>
          <p:cNvPr id="27" name="TextBox 26">
            <a:extLst>
              <a:ext uri="{FF2B5EF4-FFF2-40B4-BE49-F238E27FC236}">
                <a16:creationId xmlns:a16="http://schemas.microsoft.com/office/drawing/2014/main" id="{A5E594D8-0C5B-F8BF-D04D-9DEF62E72923}"/>
              </a:ext>
            </a:extLst>
          </p:cNvPr>
          <p:cNvSpPr txBox="1"/>
          <p:nvPr/>
        </p:nvSpPr>
        <p:spPr>
          <a:xfrm>
            <a:off x="4625688" y="5582611"/>
            <a:ext cx="1863139" cy="1200329"/>
          </a:xfrm>
          <a:prstGeom prst="rect">
            <a:avLst/>
          </a:prstGeom>
          <a:noFill/>
        </p:spPr>
        <p:txBody>
          <a:bodyPr wrap="none" rtlCol="0">
            <a:spAutoFit/>
          </a:bodyPr>
          <a:lstStyle/>
          <a:p>
            <a:r>
              <a:rPr lang="en-US" sz="2400" dirty="0"/>
              <a:t>Human Env: </a:t>
            </a:r>
          </a:p>
          <a:p>
            <a:r>
              <a:rPr lang="en-US" altLang="zh-CN" sz="2400" dirty="0"/>
              <a:t>Sociology</a:t>
            </a:r>
          </a:p>
          <a:p>
            <a:r>
              <a:rPr lang="en-US" sz="2400" dirty="0"/>
              <a:t>psychology</a:t>
            </a:r>
          </a:p>
        </p:txBody>
      </p:sp>
      <p:pic>
        <p:nvPicPr>
          <p:cNvPr id="14" name="object 3">
            <a:extLst>
              <a:ext uri="{FF2B5EF4-FFF2-40B4-BE49-F238E27FC236}">
                <a16:creationId xmlns:a16="http://schemas.microsoft.com/office/drawing/2014/main" id="{E8647BB4-8B6B-9709-754B-CB4CB145A71A}"/>
              </a:ext>
            </a:extLst>
          </p:cNvPr>
          <p:cNvPicPr/>
          <p:nvPr/>
        </p:nvPicPr>
        <p:blipFill>
          <a:blip r:embed="rId2" cstate="print"/>
          <a:stretch>
            <a:fillRect/>
          </a:stretch>
        </p:blipFill>
        <p:spPr>
          <a:xfrm>
            <a:off x="759699" y="2885346"/>
            <a:ext cx="392011" cy="353455"/>
          </a:xfrm>
          <a:prstGeom prst="rect">
            <a:avLst/>
          </a:prstGeom>
        </p:spPr>
      </p:pic>
      <p:pic>
        <p:nvPicPr>
          <p:cNvPr id="15" name="object 3">
            <a:extLst>
              <a:ext uri="{FF2B5EF4-FFF2-40B4-BE49-F238E27FC236}">
                <a16:creationId xmlns:a16="http://schemas.microsoft.com/office/drawing/2014/main" id="{7AADF640-D577-F773-9AF8-978E5EBACE62}"/>
              </a:ext>
            </a:extLst>
          </p:cNvPr>
          <p:cNvPicPr/>
          <p:nvPr/>
        </p:nvPicPr>
        <p:blipFill>
          <a:blip r:embed="rId2" cstate="print"/>
          <a:stretch>
            <a:fillRect/>
          </a:stretch>
        </p:blipFill>
        <p:spPr>
          <a:xfrm>
            <a:off x="321817" y="3332183"/>
            <a:ext cx="392011" cy="353455"/>
          </a:xfrm>
          <a:prstGeom prst="rect">
            <a:avLst/>
          </a:prstGeom>
        </p:spPr>
      </p:pic>
      <p:pic>
        <p:nvPicPr>
          <p:cNvPr id="16" name="object 3">
            <a:extLst>
              <a:ext uri="{FF2B5EF4-FFF2-40B4-BE49-F238E27FC236}">
                <a16:creationId xmlns:a16="http://schemas.microsoft.com/office/drawing/2014/main" id="{3569CC00-2908-9C25-2ED8-9D5241556BB6}"/>
              </a:ext>
            </a:extLst>
          </p:cNvPr>
          <p:cNvPicPr/>
          <p:nvPr/>
        </p:nvPicPr>
        <p:blipFill>
          <a:blip r:embed="rId2" cstate="print"/>
          <a:stretch>
            <a:fillRect/>
          </a:stretch>
        </p:blipFill>
        <p:spPr>
          <a:xfrm>
            <a:off x="774354" y="3351701"/>
            <a:ext cx="392011" cy="353455"/>
          </a:xfrm>
          <a:prstGeom prst="rect">
            <a:avLst/>
          </a:prstGeom>
        </p:spPr>
      </p:pic>
      <p:pic>
        <p:nvPicPr>
          <p:cNvPr id="31" name="Picture 30" descr="A large flock of birds&#10;&#10;AI-generated content may be incorrect.">
            <a:extLst>
              <a:ext uri="{FF2B5EF4-FFF2-40B4-BE49-F238E27FC236}">
                <a16:creationId xmlns:a16="http://schemas.microsoft.com/office/drawing/2014/main" id="{67AE1906-4301-7BDD-1578-94A58367846E}"/>
              </a:ext>
            </a:extLst>
          </p:cNvPr>
          <p:cNvPicPr>
            <a:picLocks noChangeAspect="1"/>
          </p:cNvPicPr>
          <p:nvPr/>
        </p:nvPicPr>
        <p:blipFill>
          <a:blip r:embed="rId6"/>
          <a:stretch>
            <a:fillRect/>
          </a:stretch>
        </p:blipFill>
        <p:spPr>
          <a:xfrm>
            <a:off x="8165322" y="632762"/>
            <a:ext cx="3446106" cy="1966561"/>
          </a:xfrm>
          <a:prstGeom prst="rect">
            <a:avLst/>
          </a:prstGeom>
        </p:spPr>
      </p:pic>
      <p:pic>
        <p:nvPicPr>
          <p:cNvPr id="34" name="Picture 33" descr="A red and blue pattern&#10;&#10;AI-generated content may be incorrect.">
            <a:extLst>
              <a:ext uri="{FF2B5EF4-FFF2-40B4-BE49-F238E27FC236}">
                <a16:creationId xmlns:a16="http://schemas.microsoft.com/office/drawing/2014/main" id="{3032891E-BB5F-3F51-D599-BB0A0557A1A7}"/>
              </a:ext>
            </a:extLst>
          </p:cNvPr>
          <p:cNvPicPr>
            <a:picLocks noChangeAspect="1"/>
          </p:cNvPicPr>
          <p:nvPr/>
        </p:nvPicPr>
        <p:blipFill>
          <a:blip r:embed="rId7"/>
          <a:stretch>
            <a:fillRect/>
          </a:stretch>
        </p:blipFill>
        <p:spPr>
          <a:xfrm>
            <a:off x="8745375" y="2599323"/>
            <a:ext cx="2286000" cy="2311400"/>
          </a:xfrm>
          <a:prstGeom prst="rect">
            <a:avLst/>
          </a:prstGeom>
        </p:spPr>
      </p:pic>
      <p:pic>
        <p:nvPicPr>
          <p:cNvPr id="36" name="Picture 35" descr="A large group of people looking at a magnifying glass&#10;&#10;AI-generated content may be incorrect.">
            <a:extLst>
              <a:ext uri="{FF2B5EF4-FFF2-40B4-BE49-F238E27FC236}">
                <a16:creationId xmlns:a16="http://schemas.microsoft.com/office/drawing/2014/main" id="{9EF84876-980A-1173-4704-355A48B60F09}"/>
              </a:ext>
            </a:extLst>
          </p:cNvPr>
          <p:cNvPicPr>
            <a:picLocks noChangeAspect="1"/>
          </p:cNvPicPr>
          <p:nvPr/>
        </p:nvPicPr>
        <p:blipFill>
          <a:blip r:embed="rId8"/>
          <a:stretch>
            <a:fillRect/>
          </a:stretch>
        </p:blipFill>
        <p:spPr>
          <a:xfrm>
            <a:off x="8117402" y="5029425"/>
            <a:ext cx="3491418" cy="1710731"/>
          </a:xfrm>
          <a:prstGeom prst="rect">
            <a:avLst/>
          </a:prstGeom>
        </p:spPr>
      </p:pic>
      <p:sp>
        <p:nvSpPr>
          <p:cNvPr id="37" name="object 13">
            <a:extLst>
              <a:ext uri="{FF2B5EF4-FFF2-40B4-BE49-F238E27FC236}">
                <a16:creationId xmlns:a16="http://schemas.microsoft.com/office/drawing/2014/main" id="{5C0B71E6-0375-4DC4-B312-77BD02F66DFC}"/>
              </a:ext>
            </a:extLst>
          </p:cNvPr>
          <p:cNvSpPr txBox="1"/>
          <p:nvPr/>
        </p:nvSpPr>
        <p:spPr>
          <a:xfrm>
            <a:off x="-3127455" y="2621122"/>
            <a:ext cx="9135533" cy="1330278"/>
          </a:xfrm>
          <a:prstGeom prst="rect">
            <a:avLst/>
          </a:prstGeom>
        </p:spPr>
        <p:txBody>
          <a:bodyPr vert="horz" wrap="square" lIns="0" tIns="16933" rIns="0" bIns="0" rtlCol="0">
            <a:spAutoFit/>
          </a:bodyPr>
          <a:lstStyle/>
          <a:p>
            <a:pPr marL="1766103" algn="ctr">
              <a:spcBef>
                <a:spcPts val="133"/>
              </a:spcBef>
            </a:pPr>
            <a:r>
              <a:rPr lang="en-US" altLang="zh-CN" sz="2400" spc="-13" dirty="0">
                <a:latin typeface="Calibri"/>
                <a:cs typeface="Calibri"/>
              </a:rPr>
              <a:t>Local</a:t>
            </a:r>
            <a:r>
              <a:rPr lang="zh-CN" altLang="en-US" sz="2400" spc="-13" dirty="0">
                <a:latin typeface="Calibri"/>
                <a:cs typeface="Calibri"/>
              </a:rPr>
              <a:t> </a:t>
            </a:r>
            <a:r>
              <a:rPr lang="en-US" altLang="zh-CN" sz="2400" spc="-13" dirty="0">
                <a:latin typeface="Calibri"/>
                <a:cs typeface="Calibri"/>
              </a:rPr>
              <a:t>a</a:t>
            </a:r>
            <a:r>
              <a:rPr sz="2400" spc="-13" dirty="0">
                <a:latin typeface="Calibri"/>
                <a:cs typeface="Calibri"/>
              </a:rPr>
              <a:t>ction</a:t>
            </a:r>
            <a:r>
              <a:rPr lang="en-US" altLang="zh-CN" sz="2400" spc="-13" dirty="0">
                <a:latin typeface="Calibri"/>
                <a:cs typeface="Calibri"/>
              </a:rPr>
              <a:t>s</a:t>
            </a:r>
            <a:endParaRPr sz="2400" dirty="0">
              <a:latin typeface="Calibri"/>
              <a:cs typeface="Calibri"/>
            </a:endParaRPr>
          </a:p>
          <a:p>
            <a:pPr>
              <a:spcBef>
                <a:spcPts val="1627"/>
              </a:spcBef>
            </a:pPr>
            <a:endParaRPr sz="2400" dirty="0">
              <a:latin typeface="Calibri"/>
              <a:cs typeface="Calibri"/>
            </a:endParaRPr>
          </a:p>
          <a:p>
            <a:pPr marL="1766103" algn="ctr"/>
            <a:r>
              <a:rPr lang="en-US" altLang="zh-CN" sz="2400" spc="-13" dirty="0">
                <a:latin typeface="Calibri"/>
                <a:cs typeface="Calibri"/>
              </a:rPr>
              <a:t>Local</a:t>
            </a:r>
            <a:r>
              <a:rPr lang="zh-CN" altLang="en-US" sz="2400" spc="-13" dirty="0">
                <a:latin typeface="Calibri"/>
                <a:cs typeface="Calibri"/>
              </a:rPr>
              <a:t> </a:t>
            </a:r>
            <a:r>
              <a:rPr lang="en-US" altLang="zh-CN" sz="2400" spc="-13" dirty="0">
                <a:latin typeface="Calibri"/>
                <a:cs typeface="Calibri"/>
              </a:rPr>
              <a:t>o</a:t>
            </a:r>
            <a:r>
              <a:rPr sz="2400" spc="-13" dirty="0">
                <a:latin typeface="Calibri"/>
                <a:cs typeface="Calibri"/>
              </a:rPr>
              <a:t>bservation</a:t>
            </a:r>
            <a:r>
              <a:rPr lang="en-US" altLang="zh-CN" sz="2400" spc="-13" dirty="0">
                <a:latin typeface="Calibri"/>
                <a:cs typeface="Calibri"/>
              </a:rPr>
              <a:t>s</a:t>
            </a:r>
            <a:endParaRPr sz="2400" dirty="0">
              <a:latin typeface="Calibri"/>
              <a:cs typeface="Calibri"/>
            </a:endParaRPr>
          </a:p>
        </p:txBody>
      </p:sp>
    </p:spTree>
    <p:extLst>
      <p:ext uri="{BB962C8B-B14F-4D97-AF65-F5344CB8AC3E}">
        <p14:creationId xmlns:p14="http://schemas.microsoft.com/office/powerpoint/2010/main" val="3217054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BEE4D-1931-3DAA-89F4-D68ADCD4863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3916D38-0916-C758-4DAC-5F21EB0A0296}"/>
              </a:ext>
            </a:extLst>
          </p:cNvPr>
          <p:cNvSpPr txBox="1">
            <a:spLocks noGrp="1"/>
          </p:cNvSpPr>
          <p:nvPr>
            <p:ph type="title"/>
          </p:nvPr>
        </p:nvSpPr>
        <p:spPr>
          <a:xfrm>
            <a:off x="-3255181" y="181586"/>
            <a:ext cx="14020800" cy="694207"/>
          </a:xfrm>
          <a:prstGeom prst="rect">
            <a:avLst/>
          </a:prstGeom>
        </p:spPr>
        <p:txBody>
          <a:bodyPr vert="horz" wrap="square" lIns="0" tIns="16933" rIns="0" bIns="0" rtlCol="0" anchor="ctr">
            <a:spAutoFit/>
          </a:bodyPr>
          <a:lstStyle/>
          <a:p>
            <a:pPr marL="3360336">
              <a:lnSpc>
                <a:spcPct val="100000"/>
              </a:lnSpc>
              <a:spcBef>
                <a:spcPts val="133"/>
              </a:spcBef>
            </a:pPr>
            <a:r>
              <a:rPr dirty="0"/>
              <a:t>What</a:t>
            </a:r>
            <a:r>
              <a:rPr spc="-53" dirty="0"/>
              <a:t> </a:t>
            </a:r>
            <a:r>
              <a:rPr dirty="0"/>
              <a:t>is</a:t>
            </a:r>
            <a:r>
              <a:rPr spc="-47" dirty="0"/>
              <a:t> </a:t>
            </a:r>
            <a:r>
              <a:rPr lang="en-US" altLang="zh-CN" spc="-47" dirty="0"/>
              <a:t>a</a:t>
            </a:r>
            <a:r>
              <a:rPr lang="zh-CN" altLang="en-US" spc="-47" dirty="0"/>
              <a:t> </a:t>
            </a:r>
            <a:r>
              <a:rPr spc="-13" dirty="0"/>
              <a:t>“</a:t>
            </a:r>
            <a:r>
              <a:rPr lang="en-US" altLang="zh-CN" spc="-13" dirty="0"/>
              <a:t>multi-</a:t>
            </a:r>
            <a:r>
              <a:rPr spc="-13" dirty="0"/>
              <a:t>agent</a:t>
            </a:r>
            <a:r>
              <a:rPr lang="zh-CN" altLang="en-US" spc="-13" dirty="0"/>
              <a:t> </a:t>
            </a:r>
            <a:r>
              <a:rPr lang="en-US" altLang="zh-CN" spc="-13" dirty="0"/>
              <a:t>system</a:t>
            </a:r>
            <a:r>
              <a:rPr spc="-13" dirty="0"/>
              <a:t>”?</a:t>
            </a:r>
          </a:p>
        </p:txBody>
      </p:sp>
      <p:pic>
        <p:nvPicPr>
          <p:cNvPr id="3" name="object 3">
            <a:extLst>
              <a:ext uri="{FF2B5EF4-FFF2-40B4-BE49-F238E27FC236}">
                <a16:creationId xmlns:a16="http://schemas.microsoft.com/office/drawing/2014/main" id="{F33F7001-0A47-A820-56D4-67AF9BAD6AC8}"/>
              </a:ext>
            </a:extLst>
          </p:cNvPr>
          <p:cNvPicPr/>
          <p:nvPr/>
        </p:nvPicPr>
        <p:blipFill>
          <a:blip r:embed="rId2" cstate="print"/>
          <a:stretch>
            <a:fillRect/>
          </a:stretch>
        </p:blipFill>
        <p:spPr>
          <a:xfrm>
            <a:off x="301286" y="2891671"/>
            <a:ext cx="392011" cy="353455"/>
          </a:xfrm>
          <a:prstGeom prst="rect">
            <a:avLst/>
          </a:prstGeom>
        </p:spPr>
      </p:pic>
      <p:pic>
        <p:nvPicPr>
          <p:cNvPr id="4" name="object 4">
            <a:extLst>
              <a:ext uri="{FF2B5EF4-FFF2-40B4-BE49-F238E27FC236}">
                <a16:creationId xmlns:a16="http://schemas.microsoft.com/office/drawing/2014/main" id="{803EDEA8-BDC5-5BDC-CFA8-1B18D3793707}"/>
              </a:ext>
            </a:extLst>
          </p:cNvPr>
          <p:cNvPicPr/>
          <p:nvPr/>
        </p:nvPicPr>
        <p:blipFill>
          <a:blip r:embed="rId3" cstate="print"/>
          <a:stretch>
            <a:fillRect/>
          </a:stretch>
        </p:blipFill>
        <p:spPr>
          <a:xfrm>
            <a:off x="3109296" y="2885346"/>
            <a:ext cx="846667" cy="846663"/>
          </a:xfrm>
          <a:prstGeom prst="rect">
            <a:avLst/>
          </a:prstGeom>
        </p:spPr>
      </p:pic>
      <p:grpSp>
        <p:nvGrpSpPr>
          <p:cNvPr id="5" name="object 5">
            <a:extLst>
              <a:ext uri="{FF2B5EF4-FFF2-40B4-BE49-F238E27FC236}">
                <a16:creationId xmlns:a16="http://schemas.microsoft.com/office/drawing/2014/main" id="{6E8FE6BC-4B38-582A-7CEA-BCA52B842EC5}"/>
              </a:ext>
            </a:extLst>
          </p:cNvPr>
          <p:cNvGrpSpPr/>
          <p:nvPr/>
        </p:nvGrpSpPr>
        <p:grpSpPr>
          <a:xfrm>
            <a:off x="1440312" y="2980966"/>
            <a:ext cx="1376680" cy="264160"/>
            <a:chOff x="4055765" y="1336907"/>
            <a:chExt cx="1032510" cy="198120"/>
          </a:xfrm>
        </p:grpSpPr>
        <p:pic>
          <p:nvPicPr>
            <p:cNvPr id="6" name="object 6">
              <a:extLst>
                <a:ext uri="{FF2B5EF4-FFF2-40B4-BE49-F238E27FC236}">
                  <a16:creationId xmlns:a16="http://schemas.microsoft.com/office/drawing/2014/main" id="{D1F96400-F4C6-E1C9-FF99-7CBA775D6671}"/>
                </a:ext>
              </a:extLst>
            </p:cNvPr>
            <p:cNvPicPr/>
            <p:nvPr/>
          </p:nvPicPr>
          <p:blipFill>
            <a:blip r:embed="rId4" cstate="print"/>
            <a:stretch>
              <a:fillRect/>
            </a:stretch>
          </p:blipFill>
          <p:spPr>
            <a:xfrm>
              <a:off x="4055765" y="1336907"/>
              <a:ext cx="1032470" cy="198120"/>
            </a:xfrm>
            <a:prstGeom prst="rect">
              <a:avLst/>
            </a:prstGeom>
          </p:spPr>
        </p:pic>
        <p:sp>
          <p:nvSpPr>
            <p:cNvPr id="7" name="object 7">
              <a:extLst>
                <a:ext uri="{FF2B5EF4-FFF2-40B4-BE49-F238E27FC236}">
                  <a16:creationId xmlns:a16="http://schemas.microsoft.com/office/drawing/2014/main" id="{54EC69C6-8B3B-AF9E-5AF0-11F350F02F0B}"/>
                </a:ext>
              </a:extLst>
            </p:cNvPr>
            <p:cNvSpPr/>
            <p:nvPr/>
          </p:nvSpPr>
          <p:spPr>
            <a:xfrm>
              <a:off x="4093865" y="1415967"/>
              <a:ext cx="847090" cy="0"/>
            </a:xfrm>
            <a:custGeom>
              <a:avLst/>
              <a:gdLst/>
              <a:ahLst/>
              <a:cxnLst/>
              <a:rect l="l" t="t" r="r" b="b"/>
              <a:pathLst>
                <a:path w="847089">
                  <a:moveTo>
                    <a:pt x="0" y="0"/>
                  </a:moveTo>
                  <a:lnTo>
                    <a:pt x="834350" y="0"/>
                  </a:lnTo>
                  <a:lnTo>
                    <a:pt x="847050" y="0"/>
                  </a:lnTo>
                </a:path>
              </a:pathLst>
            </a:custGeom>
            <a:ln w="25400">
              <a:solidFill>
                <a:srgbClr val="333398"/>
              </a:solidFill>
            </a:ln>
          </p:spPr>
          <p:txBody>
            <a:bodyPr wrap="square" lIns="0" tIns="0" rIns="0" bIns="0" rtlCol="0"/>
            <a:lstStyle/>
            <a:p>
              <a:endParaRPr sz="2400"/>
            </a:p>
          </p:txBody>
        </p:sp>
        <p:sp>
          <p:nvSpPr>
            <p:cNvPr id="8" name="object 8">
              <a:extLst>
                <a:ext uri="{FF2B5EF4-FFF2-40B4-BE49-F238E27FC236}">
                  <a16:creationId xmlns:a16="http://schemas.microsoft.com/office/drawing/2014/main" id="{00262D72-04BB-496C-167A-986DB220DED7}"/>
                </a:ext>
              </a:extLst>
            </p:cNvPr>
            <p:cNvSpPr/>
            <p:nvPr/>
          </p:nvSpPr>
          <p:spPr>
            <a:xfrm>
              <a:off x="4928214" y="1355007"/>
              <a:ext cx="121920" cy="121920"/>
            </a:xfrm>
            <a:custGeom>
              <a:avLst/>
              <a:gdLst/>
              <a:ahLst/>
              <a:cxnLst/>
              <a:rect l="l" t="t" r="r" b="b"/>
              <a:pathLst>
                <a:path w="121920" h="121919">
                  <a:moveTo>
                    <a:pt x="0" y="0"/>
                  </a:moveTo>
                  <a:lnTo>
                    <a:pt x="0" y="121920"/>
                  </a:lnTo>
                  <a:lnTo>
                    <a:pt x="121919" y="60960"/>
                  </a:lnTo>
                  <a:lnTo>
                    <a:pt x="0" y="0"/>
                  </a:lnTo>
                  <a:close/>
                </a:path>
              </a:pathLst>
            </a:custGeom>
            <a:solidFill>
              <a:srgbClr val="333398"/>
            </a:solidFill>
          </p:spPr>
          <p:txBody>
            <a:bodyPr wrap="square" lIns="0" tIns="0" rIns="0" bIns="0" rtlCol="0"/>
            <a:lstStyle/>
            <a:p>
              <a:endParaRPr sz="2400"/>
            </a:p>
          </p:txBody>
        </p:sp>
      </p:grpSp>
      <p:grpSp>
        <p:nvGrpSpPr>
          <p:cNvPr id="9" name="object 9">
            <a:extLst>
              <a:ext uri="{FF2B5EF4-FFF2-40B4-BE49-F238E27FC236}">
                <a16:creationId xmlns:a16="http://schemas.microsoft.com/office/drawing/2014/main" id="{BB259233-0431-38AC-D1AA-8E0E39207DDF}"/>
              </a:ext>
            </a:extLst>
          </p:cNvPr>
          <p:cNvGrpSpPr/>
          <p:nvPr/>
        </p:nvGrpSpPr>
        <p:grpSpPr>
          <a:xfrm>
            <a:off x="1440312" y="3319632"/>
            <a:ext cx="1376680" cy="264160"/>
            <a:chOff x="4055765" y="1590907"/>
            <a:chExt cx="1032510" cy="198120"/>
          </a:xfrm>
        </p:grpSpPr>
        <p:pic>
          <p:nvPicPr>
            <p:cNvPr id="10" name="object 10">
              <a:extLst>
                <a:ext uri="{FF2B5EF4-FFF2-40B4-BE49-F238E27FC236}">
                  <a16:creationId xmlns:a16="http://schemas.microsoft.com/office/drawing/2014/main" id="{190E531E-42DD-56F8-5A80-F51DA59B5233}"/>
                </a:ext>
              </a:extLst>
            </p:cNvPr>
            <p:cNvPicPr/>
            <p:nvPr/>
          </p:nvPicPr>
          <p:blipFill>
            <a:blip r:embed="rId5" cstate="print"/>
            <a:stretch>
              <a:fillRect/>
            </a:stretch>
          </p:blipFill>
          <p:spPr>
            <a:xfrm>
              <a:off x="4055765" y="1590907"/>
              <a:ext cx="1032470" cy="198120"/>
            </a:xfrm>
            <a:prstGeom prst="rect">
              <a:avLst/>
            </a:prstGeom>
          </p:spPr>
        </p:pic>
        <p:sp>
          <p:nvSpPr>
            <p:cNvPr id="11" name="object 11">
              <a:extLst>
                <a:ext uri="{FF2B5EF4-FFF2-40B4-BE49-F238E27FC236}">
                  <a16:creationId xmlns:a16="http://schemas.microsoft.com/office/drawing/2014/main" id="{A50D767F-A873-83B0-1F09-6FFB67CEFAEE}"/>
                </a:ext>
              </a:extLst>
            </p:cNvPr>
            <p:cNvSpPr/>
            <p:nvPr/>
          </p:nvSpPr>
          <p:spPr>
            <a:xfrm>
              <a:off x="4203085" y="1669967"/>
              <a:ext cx="847090" cy="0"/>
            </a:xfrm>
            <a:custGeom>
              <a:avLst/>
              <a:gdLst/>
              <a:ahLst/>
              <a:cxnLst/>
              <a:rect l="l" t="t" r="r" b="b"/>
              <a:pathLst>
                <a:path w="847089">
                  <a:moveTo>
                    <a:pt x="0" y="0"/>
                  </a:moveTo>
                  <a:lnTo>
                    <a:pt x="12699" y="0"/>
                  </a:lnTo>
                  <a:lnTo>
                    <a:pt x="847050" y="0"/>
                  </a:lnTo>
                </a:path>
              </a:pathLst>
            </a:custGeom>
            <a:ln w="25400">
              <a:solidFill>
                <a:srgbClr val="333398"/>
              </a:solidFill>
            </a:ln>
          </p:spPr>
          <p:txBody>
            <a:bodyPr wrap="square" lIns="0" tIns="0" rIns="0" bIns="0" rtlCol="0"/>
            <a:lstStyle/>
            <a:p>
              <a:endParaRPr sz="2400"/>
            </a:p>
          </p:txBody>
        </p:sp>
        <p:sp>
          <p:nvSpPr>
            <p:cNvPr id="12" name="object 12">
              <a:extLst>
                <a:ext uri="{FF2B5EF4-FFF2-40B4-BE49-F238E27FC236}">
                  <a16:creationId xmlns:a16="http://schemas.microsoft.com/office/drawing/2014/main" id="{0B094952-8690-388A-7A1E-7F92935017C2}"/>
                </a:ext>
              </a:extLst>
            </p:cNvPr>
            <p:cNvSpPr/>
            <p:nvPr/>
          </p:nvSpPr>
          <p:spPr>
            <a:xfrm>
              <a:off x="4093865" y="1609007"/>
              <a:ext cx="121920" cy="121920"/>
            </a:xfrm>
            <a:custGeom>
              <a:avLst/>
              <a:gdLst/>
              <a:ahLst/>
              <a:cxnLst/>
              <a:rect l="l" t="t" r="r" b="b"/>
              <a:pathLst>
                <a:path w="121920" h="121919">
                  <a:moveTo>
                    <a:pt x="121919" y="0"/>
                  </a:moveTo>
                  <a:lnTo>
                    <a:pt x="0" y="60960"/>
                  </a:lnTo>
                  <a:lnTo>
                    <a:pt x="121919" y="121920"/>
                  </a:lnTo>
                  <a:lnTo>
                    <a:pt x="121919" y="0"/>
                  </a:lnTo>
                  <a:close/>
                </a:path>
              </a:pathLst>
            </a:custGeom>
            <a:solidFill>
              <a:srgbClr val="333398"/>
            </a:solidFill>
          </p:spPr>
          <p:txBody>
            <a:bodyPr wrap="square" lIns="0" tIns="0" rIns="0" bIns="0" rtlCol="0"/>
            <a:lstStyle/>
            <a:p>
              <a:endParaRPr sz="2400"/>
            </a:p>
          </p:txBody>
        </p:sp>
      </p:grpSp>
      <p:sp>
        <p:nvSpPr>
          <p:cNvPr id="13" name="object 13">
            <a:extLst>
              <a:ext uri="{FF2B5EF4-FFF2-40B4-BE49-F238E27FC236}">
                <a16:creationId xmlns:a16="http://schemas.microsoft.com/office/drawing/2014/main" id="{669D8B45-8D1E-7E5C-6F2F-63905B7291F3}"/>
              </a:ext>
            </a:extLst>
          </p:cNvPr>
          <p:cNvSpPr txBox="1"/>
          <p:nvPr/>
        </p:nvSpPr>
        <p:spPr>
          <a:xfrm>
            <a:off x="-3255181" y="2564063"/>
            <a:ext cx="9135533" cy="1330278"/>
          </a:xfrm>
          <a:prstGeom prst="rect">
            <a:avLst/>
          </a:prstGeom>
        </p:spPr>
        <p:txBody>
          <a:bodyPr vert="horz" wrap="square" lIns="0" tIns="16933" rIns="0" bIns="0" rtlCol="0">
            <a:spAutoFit/>
          </a:bodyPr>
          <a:lstStyle/>
          <a:p>
            <a:pPr marL="1766103" algn="ctr">
              <a:spcBef>
                <a:spcPts val="133"/>
              </a:spcBef>
            </a:pPr>
            <a:r>
              <a:rPr sz="2400" spc="-13" dirty="0">
                <a:latin typeface="Calibri"/>
                <a:cs typeface="Calibri"/>
              </a:rPr>
              <a:t>Action</a:t>
            </a:r>
            <a:r>
              <a:rPr lang="en-US" altLang="zh-CN" sz="2400" spc="-13" dirty="0">
                <a:latin typeface="Calibri"/>
                <a:cs typeface="Calibri"/>
              </a:rPr>
              <a:t>s</a:t>
            </a:r>
            <a:endParaRPr sz="2400" dirty="0">
              <a:latin typeface="Calibri"/>
              <a:cs typeface="Calibri"/>
            </a:endParaRPr>
          </a:p>
          <a:p>
            <a:pPr>
              <a:spcBef>
                <a:spcPts val="1627"/>
              </a:spcBef>
            </a:pPr>
            <a:endParaRPr sz="2400" dirty="0">
              <a:latin typeface="Calibri"/>
              <a:cs typeface="Calibri"/>
            </a:endParaRPr>
          </a:p>
          <a:p>
            <a:pPr marL="1766103" algn="ctr"/>
            <a:r>
              <a:rPr sz="2400" spc="-13" dirty="0">
                <a:latin typeface="Calibri"/>
                <a:cs typeface="Calibri"/>
              </a:rPr>
              <a:t>Observation</a:t>
            </a:r>
            <a:r>
              <a:rPr lang="en-US" altLang="zh-CN" sz="2400" spc="-13" dirty="0">
                <a:latin typeface="Calibri"/>
                <a:cs typeface="Calibri"/>
              </a:rPr>
              <a:t>s</a:t>
            </a:r>
            <a:endParaRPr sz="2400" dirty="0">
              <a:latin typeface="Calibri"/>
              <a:cs typeface="Calibri"/>
            </a:endParaRPr>
          </a:p>
        </p:txBody>
      </p:sp>
      <p:sp>
        <p:nvSpPr>
          <p:cNvPr id="22" name="TextBox 21">
            <a:extLst>
              <a:ext uri="{FF2B5EF4-FFF2-40B4-BE49-F238E27FC236}">
                <a16:creationId xmlns:a16="http://schemas.microsoft.com/office/drawing/2014/main" id="{3C99FF49-0804-1676-4CE0-B581283CD89D}"/>
              </a:ext>
            </a:extLst>
          </p:cNvPr>
          <p:cNvSpPr txBox="1"/>
          <p:nvPr/>
        </p:nvSpPr>
        <p:spPr>
          <a:xfrm>
            <a:off x="46997" y="3984791"/>
            <a:ext cx="1846724" cy="461665"/>
          </a:xfrm>
          <a:prstGeom prst="rect">
            <a:avLst/>
          </a:prstGeom>
          <a:noFill/>
        </p:spPr>
        <p:txBody>
          <a:bodyPr wrap="none" rtlCol="0">
            <a:spAutoFit/>
          </a:bodyPr>
          <a:lstStyle/>
          <a:p>
            <a:r>
              <a:rPr lang="en-US" altLang="zh-CN" sz="2400" dirty="0"/>
              <a:t>Multi-agents</a:t>
            </a:r>
            <a:endParaRPr lang="en-US" sz="2400" dirty="0"/>
          </a:p>
        </p:txBody>
      </p:sp>
      <p:sp>
        <p:nvSpPr>
          <p:cNvPr id="23" name="TextBox 22">
            <a:extLst>
              <a:ext uri="{FF2B5EF4-FFF2-40B4-BE49-F238E27FC236}">
                <a16:creationId xmlns:a16="http://schemas.microsoft.com/office/drawing/2014/main" id="{858066A7-24E7-9088-8DF7-69BA0B173E30}"/>
              </a:ext>
            </a:extLst>
          </p:cNvPr>
          <p:cNvSpPr txBox="1"/>
          <p:nvPr/>
        </p:nvSpPr>
        <p:spPr>
          <a:xfrm>
            <a:off x="3212313" y="3663603"/>
            <a:ext cx="664093" cy="461665"/>
          </a:xfrm>
          <a:prstGeom prst="rect">
            <a:avLst/>
          </a:prstGeom>
          <a:noFill/>
        </p:spPr>
        <p:txBody>
          <a:bodyPr wrap="none" rtlCol="0">
            <a:spAutoFit/>
          </a:bodyPr>
          <a:lstStyle/>
          <a:p>
            <a:r>
              <a:rPr lang="en-US" sz="2400" dirty="0"/>
              <a:t>Env</a:t>
            </a:r>
          </a:p>
        </p:txBody>
      </p:sp>
      <p:sp>
        <p:nvSpPr>
          <p:cNvPr id="24" name="Left Brace 23">
            <a:extLst>
              <a:ext uri="{FF2B5EF4-FFF2-40B4-BE49-F238E27FC236}">
                <a16:creationId xmlns:a16="http://schemas.microsoft.com/office/drawing/2014/main" id="{814120C0-7E33-DB98-0D07-1B489F7D7231}"/>
              </a:ext>
            </a:extLst>
          </p:cNvPr>
          <p:cNvSpPr/>
          <p:nvPr/>
        </p:nvSpPr>
        <p:spPr>
          <a:xfrm>
            <a:off x="4037512" y="1315137"/>
            <a:ext cx="506627" cy="512920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6E263433-B8BE-DAB1-C985-19E2AE7624A0}"/>
              </a:ext>
            </a:extLst>
          </p:cNvPr>
          <p:cNvSpPr txBox="1"/>
          <p:nvPr/>
        </p:nvSpPr>
        <p:spPr>
          <a:xfrm>
            <a:off x="4562025" y="1040913"/>
            <a:ext cx="2267287" cy="830997"/>
          </a:xfrm>
          <a:prstGeom prst="rect">
            <a:avLst/>
          </a:prstGeom>
          <a:noFill/>
        </p:spPr>
        <p:txBody>
          <a:bodyPr wrap="none" rtlCol="0">
            <a:spAutoFit/>
          </a:bodyPr>
          <a:lstStyle/>
          <a:p>
            <a:r>
              <a:rPr lang="en-US" sz="2400" dirty="0"/>
              <a:t>Physical Env: </a:t>
            </a:r>
          </a:p>
          <a:p>
            <a:r>
              <a:rPr lang="en-US" altLang="zh-CN" sz="2400" dirty="0"/>
              <a:t>Swarm</a:t>
            </a:r>
            <a:r>
              <a:rPr lang="zh-CN" altLang="en-US" sz="2400" dirty="0"/>
              <a:t> </a:t>
            </a:r>
            <a:r>
              <a:rPr lang="en-US" sz="2400" dirty="0"/>
              <a:t>robot</a:t>
            </a:r>
            <a:r>
              <a:rPr lang="en-US" altLang="zh-CN" sz="2400" dirty="0"/>
              <a:t>ics</a:t>
            </a:r>
            <a:endParaRPr lang="en-US" sz="2400" dirty="0"/>
          </a:p>
        </p:txBody>
      </p:sp>
      <p:sp>
        <p:nvSpPr>
          <p:cNvPr id="26" name="TextBox 25">
            <a:extLst>
              <a:ext uri="{FF2B5EF4-FFF2-40B4-BE49-F238E27FC236}">
                <a16:creationId xmlns:a16="http://schemas.microsoft.com/office/drawing/2014/main" id="{6EEC4B49-6BF3-498E-4F6C-3A5E78EBE0CB}"/>
              </a:ext>
            </a:extLst>
          </p:cNvPr>
          <p:cNvSpPr txBox="1"/>
          <p:nvPr/>
        </p:nvSpPr>
        <p:spPr>
          <a:xfrm>
            <a:off x="4578151" y="2894696"/>
            <a:ext cx="4009174" cy="2308324"/>
          </a:xfrm>
          <a:prstGeom prst="rect">
            <a:avLst/>
          </a:prstGeom>
          <a:noFill/>
        </p:spPr>
        <p:txBody>
          <a:bodyPr wrap="none" rtlCol="0">
            <a:spAutoFit/>
          </a:bodyPr>
          <a:lstStyle/>
          <a:p>
            <a:r>
              <a:rPr lang="en-US" sz="2400" dirty="0"/>
              <a:t>Digital Env: </a:t>
            </a:r>
          </a:p>
          <a:p>
            <a:r>
              <a:rPr lang="en-US" altLang="zh-CN" sz="2400" dirty="0"/>
              <a:t>Agent-based</a:t>
            </a:r>
            <a:r>
              <a:rPr lang="zh-CN" altLang="en-US" sz="2400" dirty="0"/>
              <a:t> </a:t>
            </a:r>
            <a:r>
              <a:rPr lang="en-US" altLang="zh-CN" sz="2400" dirty="0"/>
              <a:t>Modeling</a:t>
            </a:r>
            <a:r>
              <a:rPr lang="zh-CN" altLang="en-US" sz="2400" dirty="0"/>
              <a:t> </a:t>
            </a:r>
            <a:r>
              <a:rPr lang="en-US" altLang="zh-CN" sz="2400" dirty="0"/>
              <a:t>(ABM)</a:t>
            </a:r>
          </a:p>
          <a:p>
            <a:r>
              <a:rPr lang="en-US" altLang="zh-CN" sz="2400" dirty="0"/>
              <a:t>Complex</a:t>
            </a:r>
            <a:r>
              <a:rPr lang="zh-CN" altLang="en-US" sz="2400" dirty="0"/>
              <a:t> </a:t>
            </a:r>
            <a:r>
              <a:rPr lang="en-US" altLang="zh-CN" sz="2400" dirty="0"/>
              <a:t>systems</a:t>
            </a:r>
          </a:p>
          <a:p>
            <a:r>
              <a:rPr lang="en-US" altLang="zh-CN" sz="2400" dirty="0"/>
              <a:t>Game</a:t>
            </a:r>
            <a:r>
              <a:rPr lang="zh-CN" altLang="en-US" sz="2400" dirty="0"/>
              <a:t> </a:t>
            </a:r>
            <a:r>
              <a:rPr lang="en-US" altLang="zh-CN" sz="2400" dirty="0"/>
              <a:t>theory</a:t>
            </a:r>
          </a:p>
          <a:p>
            <a:r>
              <a:rPr lang="en-US" altLang="zh-CN" sz="2400" dirty="0"/>
              <a:t>Multi-agent</a:t>
            </a:r>
            <a:r>
              <a:rPr lang="zh-CN" altLang="en-US" sz="2400" dirty="0"/>
              <a:t> </a:t>
            </a:r>
            <a:r>
              <a:rPr lang="en-US" altLang="zh-CN" sz="2400" dirty="0"/>
              <a:t>RL</a:t>
            </a:r>
          </a:p>
          <a:p>
            <a:r>
              <a:rPr lang="en-US" altLang="zh-CN" sz="2400" dirty="0"/>
              <a:t>Comp</a:t>
            </a:r>
            <a:r>
              <a:rPr lang="zh-CN" altLang="en-US" sz="2400" dirty="0"/>
              <a:t> </a:t>
            </a:r>
            <a:r>
              <a:rPr lang="en-US" altLang="zh-CN" sz="2400" dirty="0"/>
              <a:t>social</a:t>
            </a:r>
            <a:r>
              <a:rPr lang="zh-CN" altLang="en-US" sz="2400" dirty="0"/>
              <a:t> </a:t>
            </a:r>
            <a:r>
              <a:rPr lang="en-US" altLang="zh-CN" sz="2400" dirty="0"/>
              <a:t>science</a:t>
            </a:r>
            <a:r>
              <a:rPr lang="zh-CN" altLang="en-US" sz="2400" dirty="0"/>
              <a:t> </a:t>
            </a:r>
            <a:endParaRPr lang="en-US" sz="2400" dirty="0"/>
          </a:p>
        </p:txBody>
      </p:sp>
      <p:sp>
        <p:nvSpPr>
          <p:cNvPr id="27" name="TextBox 26">
            <a:extLst>
              <a:ext uri="{FF2B5EF4-FFF2-40B4-BE49-F238E27FC236}">
                <a16:creationId xmlns:a16="http://schemas.microsoft.com/office/drawing/2014/main" id="{20938D9A-5181-68EA-01C0-3F51AABD2FB6}"/>
              </a:ext>
            </a:extLst>
          </p:cNvPr>
          <p:cNvSpPr txBox="1"/>
          <p:nvPr/>
        </p:nvSpPr>
        <p:spPr>
          <a:xfrm>
            <a:off x="4719599" y="5733900"/>
            <a:ext cx="1863139" cy="1200329"/>
          </a:xfrm>
          <a:prstGeom prst="rect">
            <a:avLst/>
          </a:prstGeom>
          <a:noFill/>
        </p:spPr>
        <p:txBody>
          <a:bodyPr wrap="none" rtlCol="0">
            <a:spAutoFit/>
          </a:bodyPr>
          <a:lstStyle/>
          <a:p>
            <a:r>
              <a:rPr lang="en-US" sz="2400" dirty="0"/>
              <a:t>Human Env: </a:t>
            </a:r>
          </a:p>
          <a:p>
            <a:r>
              <a:rPr lang="en-US" altLang="zh-CN" sz="2400" dirty="0"/>
              <a:t>Sociology</a:t>
            </a:r>
          </a:p>
          <a:p>
            <a:r>
              <a:rPr lang="en-US" sz="2400" dirty="0"/>
              <a:t>psychology</a:t>
            </a:r>
          </a:p>
        </p:txBody>
      </p:sp>
      <p:pic>
        <p:nvPicPr>
          <p:cNvPr id="14" name="object 3">
            <a:extLst>
              <a:ext uri="{FF2B5EF4-FFF2-40B4-BE49-F238E27FC236}">
                <a16:creationId xmlns:a16="http://schemas.microsoft.com/office/drawing/2014/main" id="{9C93165D-9D4A-8C5B-3463-3C966CEA22CF}"/>
              </a:ext>
            </a:extLst>
          </p:cNvPr>
          <p:cNvPicPr/>
          <p:nvPr/>
        </p:nvPicPr>
        <p:blipFill>
          <a:blip r:embed="rId2" cstate="print"/>
          <a:stretch>
            <a:fillRect/>
          </a:stretch>
        </p:blipFill>
        <p:spPr>
          <a:xfrm>
            <a:off x="759699" y="2885346"/>
            <a:ext cx="392011" cy="353455"/>
          </a:xfrm>
          <a:prstGeom prst="rect">
            <a:avLst/>
          </a:prstGeom>
        </p:spPr>
      </p:pic>
      <p:pic>
        <p:nvPicPr>
          <p:cNvPr id="15" name="object 3">
            <a:extLst>
              <a:ext uri="{FF2B5EF4-FFF2-40B4-BE49-F238E27FC236}">
                <a16:creationId xmlns:a16="http://schemas.microsoft.com/office/drawing/2014/main" id="{FAC7FD48-6B43-6CD8-0F46-9983F9576A12}"/>
              </a:ext>
            </a:extLst>
          </p:cNvPr>
          <p:cNvPicPr/>
          <p:nvPr/>
        </p:nvPicPr>
        <p:blipFill>
          <a:blip r:embed="rId2" cstate="print"/>
          <a:stretch>
            <a:fillRect/>
          </a:stretch>
        </p:blipFill>
        <p:spPr>
          <a:xfrm>
            <a:off x="321817" y="3332183"/>
            <a:ext cx="392011" cy="353455"/>
          </a:xfrm>
          <a:prstGeom prst="rect">
            <a:avLst/>
          </a:prstGeom>
        </p:spPr>
      </p:pic>
      <p:pic>
        <p:nvPicPr>
          <p:cNvPr id="16" name="object 3">
            <a:extLst>
              <a:ext uri="{FF2B5EF4-FFF2-40B4-BE49-F238E27FC236}">
                <a16:creationId xmlns:a16="http://schemas.microsoft.com/office/drawing/2014/main" id="{2A8BE8EB-47A1-647F-5786-60D3CA8B7697}"/>
              </a:ext>
            </a:extLst>
          </p:cNvPr>
          <p:cNvPicPr/>
          <p:nvPr/>
        </p:nvPicPr>
        <p:blipFill>
          <a:blip r:embed="rId2" cstate="print"/>
          <a:stretch>
            <a:fillRect/>
          </a:stretch>
        </p:blipFill>
        <p:spPr>
          <a:xfrm>
            <a:off x="774354" y="3351701"/>
            <a:ext cx="392011" cy="353455"/>
          </a:xfrm>
          <a:prstGeom prst="rect">
            <a:avLst/>
          </a:prstGeom>
        </p:spPr>
      </p:pic>
      <p:cxnSp>
        <p:nvCxnSpPr>
          <p:cNvPr id="18" name="Straight Arrow Connector 17">
            <a:extLst>
              <a:ext uri="{FF2B5EF4-FFF2-40B4-BE49-F238E27FC236}">
                <a16:creationId xmlns:a16="http://schemas.microsoft.com/office/drawing/2014/main" id="{88E2B32D-16B5-F7F8-FADC-C361162A9078}"/>
              </a:ext>
            </a:extLst>
          </p:cNvPr>
          <p:cNvCxnSpPr/>
          <p:nvPr/>
        </p:nvCxnSpPr>
        <p:spPr>
          <a:xfrm flipH="1" flipV="1">
            <a:off x="5388790" y="1757626"/>
            <a:ext cx="20531" cy="110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0205D06-4386-2B45-5136-B9FB60ECF5F2}"/>
              </a:ext>
            </a:extLst>
          </p:cNvPr>
          <p:cNvSpPr txBox="1"/>
          <p:nvPr/>
        </p:nvSpPr>
        <p:spPr>
          <a:xfrm>
            <a:off x="5455191" y="2124719"/>
            <a:ext cx="1013419" cy="461665"/>
          </a:xfrm>
          <a:prstGeom prst="rect">
            <a:avLst/>
          </a:prstGeom>
          <a:noFill/>
        </p:spPr>
        <p:txBody>
          <a:bodyPr wrap="none" rtlCol="0">
            <a:spAutoFit/>
          </a:bodyPr>
          <a:lstStyle/>
          <a:p>
            <a:r>
              <a:rPr lang="en-US" altLang="zh-CN" sz="2400" dirty="0">
                <a:solidFill>
                  <a:schemeClr val="accent6">
                    <a:lumMod val="75000"/>
                  </a:schemeClr>
                </a:solidFill>
              </a:rPr>
              <a:t>Model</a:t>
            </a:r>
            <a:endParaRPr lang="en-US" sz="2400" dirty="0">
              <a:solidFill>
                <a:schemeClr val="accent6">
                  <a:lumMod val="75000"/>
                </a:schemeClr>
              </a:solidFill>
            </a:endParaRPr>
          </a:p>
        </p:txBody>
      </p:sp>
      <p:cxnSp>
        <p:nvCxnSpPr>
          <p:cNvPr id="20" name="Straight Arrow Connector 19">
            <a:extLst>
              <a:ext uri="{FF2B5EF4-FFF2-40B4-BE49-F238E27FC236}">
                <a16:creationId xmlns:a16="http://schemas.microsoft.com/office/drawing/2014/main" id="{50F18340-161E-3DF4-0CFA-0D83A36B800B}"/>
              </a:ext>
            </a:extLst>
          </p:cNvPr>
          <p:cNvCxnSpPr>
            <a:cxnSpLocks/>
          </p:cNvCxnSpPr>
          <p:nvPr/>
        </p:nvCxnSpPr>
        <p:spPr>
          <a:xfrm>
            <a:off x="5382730" y="5203020"/>
            <a:ext cx="0" cy="610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AB4FC7D-4C5B-9B09-F6E8-8A43B688E3FB}"/>
              </a:ext>
            </a:extLst>
          </p:cNvPr>
          <p:cNvSpPr txBox="1"/>
          <p:nvPr/>
        </p:nvSpPr>
        <p:spPr>
          <a:xfrm>
            <a:off x="5452351" y="5237627"/>
            <a:ext cx="2256643" cy="461665"/>
          </a:xfrm>
          <a:prstGeom prst="rect">
            <a:avLst/>
          </a:prstGeom>
          <a:noFill/>
        </p:spPr>
        <p:txBody>
          <a:bodyPr wrap="none" rtlCol="0">
            <a:spAutoFit/>
          </a:bodyPr>
          <a:lstStyle/>
          <a:p>
            <a:r>
              <a:rPr lang="en-US" altLang="zh-CN" sz="2400" dirty="0">
                <a:solidFill>
                  <a:schemeClr val="accent6">
                    <a:lumMod val="75000"/>
                  </a:schemeClr>
                </a:solidFill>
              </a:rPr>
              <a:t>Inform</a:t>
            </a:r>
            <a:r>
              <a:rPr lang="zh-CN" altLang="en-US" sz="2400" dirty="0">
                <a:solidFill>
                  <a:schemeClr val="accent6">
                    <a:lumMod val="75000"/>
                  </a:schemeClr>
                </a:solidFill>
              </a:rPr>
              <a:t> </a:t>
            </a:r>
            <a:r>
              <a:rPr lang="en-US" altLang="zh-CN" sz="2400" dirty="0">
                <a:solidFill>
                  <a:schemeClr val="accent6">
                    <a:lumMod val="75000"/>
                  </a:schemeClr>
                </a:solidFill>
              </a:rPr>
              <a:t>/</a:t>
            </a:r>
            <a:r>
              <a:rPr lang="zh-CN" altLang="en-US" sz="2400" dirty="0">
                <a:solidFill>
                  <a:schemeClr val="accent6">
                    <a:lumMod val="75000"/>
                  </a:schemeClr>
                </a:solidFill>
              </a:rPr>
              <a:t> </a:t>
            </a:r>
            <a:r>
              <a:rPr lang="en-US" altLang="zh-CN" sz="2400" dirty="0">
                <a:solidFill>
                  <a:schemeClr val="accent6">
                    <a:lumMod val="75000"/>
                  </a:schemeClr>
                </a:solidFill>
              </a:rPr>
              <a:t>Explain</a:t>
            </a:r>
            <a:endParaRPr lang="en-US" sz="2400" dirty="0">
              <a:solidFill>
                <a:schemeClr val="accent6">
                  <a:lumMod val="75000"/>
                </a:schemeClr>
              </a:solidFill>
            </a:endParaRPr>
          </a:p>
        </p:txBody>
      </p:sp>
      <p:pic>
        <p:nvPicPr>
          <p:cNvPr id="33" name="Picture 32" descr="A collage of several buttons&#10;&#10;AI-generated content may be incorrect.">
            <a:extLst>
              <a:ext uri="{FF2B5EF4-FFF2-40B4-BE49-F238E27FC236}">
                <a16:creationId xmlns:a16="http://schemas.microsoft.com/office/drawing/2014/main" id="{81ED1047-13FE-F150-38F3-B302BBDA7B56}"/>
              </a:ext>
            </a:extLst>
          </p:cNvPr>
          <p:cNvPicPr>
            <a:picLocks noChangeAspect="1"/>
          </p:cNvPicPr>
          <p:nvPr/>
        </p:nvPicPr>
        <p:blipFill>
          <a:blip r:embed="rId6"/>
          <a:stretch>
            <a:fillRect/>
          </a:stretch>
        </p:blipFill>
        <p:spPr>
          <a:xfrm>
            <a:off x="8497050" y="279761"/>
            <a:ext cx="2936676" cy="2260907"/>
          </a:xfrm>
          <a:prstGeom prst="rect">
            <a:avLst/>
          </a:prstGeom>
        </p:spPr>
      </p:pic>
      <p:pic>
        <p:nvPicPr>
          <p:cNvPr id="37" name="Picture 36" descr="Map&#10;&#10;Description automatically generated">
            <a:extLst>
              <a:ext uri="{FF2B5EF4-FFF2-40B4-BE49-F238E27FC236}">
                <a16:creationId xmlns:a16="http://schemas.microsoft.com/office/drawing/2014/main" id="{F013754A-3849-E1F5-1DA9-6354CC22FB10}"/>
              </a:ext>
            </a:extLst>
          </p:cNvPr>
          <p:cNvPicPr>
            <a:picLocks noChangeAspect="1"/>
          </p:cNvPicPr>
          <p:nvPr/>
        </p:nvPicPr>
        <p:blipFill rotWithShape="1">
          <a:blip r:embed="rId7">
            <a:extLst>
              <a:ext uri="{28A0092B-C50C-407E-A947-70E740481C1C}">
                <a14:useLocalDpi xmlns:a14="http://schemas.microsoft.com/office/drawing/2010/main" val="0"/>
              </a:ext>
            </a:extLst>
          </a:blip>
          <a:srcRect t="3081"/>
          <a:stretch/>
        </p:blipFill>
        <p:spPr>
          <a:xfrm>
            <a:off x="8985594" y="4977891"/>
            <a:ext cx="2726354" cy="1778000"/>
          </a:xfrm>
          <a:prstGeom prst="rect">
            <a:avLst/>
          </a:prstGeom>
        </p:spPr>
      </p:pic>
      <p:pic>
        <p:nvPicPr>
          <p:cNvPr id="39" name="Picture 38">
            <a:extLst>
              <a:ext uri="{FF2B5EF4-FFF2-40B4-BE49-F238E27FC236}">
                <a16:creationId xmlns:a16="http://schemas.microsoft.com/office/drawing/2014/main" id="{00606262-67FB-6B9C-45EB-49AD20786DBC}"/>
              </a:ext>
            </a:extLst>
          </p:cNvPr>
          <p:cNvPicPr>
            <a:picLocks noChangeAspect="1"/>
          </p:cNvPicPr>
          <p:nvPr/>
        </p:nvPicPr>
        <p:blipFill>
          <a:blip r:embed="rId8"/>
          <a:srcRect b="24927"/>
          <a:stretch/>
        </p:blipFill>
        <p:spPr>
          <a:xfrm>
            <a:off x="8711668" y="2900699"/>
            <a:ext cx="3217543" cy="1847412"/>
          </a:xfrm>
          <a:prstGeom prst="rect">
            <a:avLst/>
          </a:prstGeom>
        </p:spPr>
      </p:pic>
    </p:spTree>
    <p:extLst>
      <p:ext uri="{BB962C8B-B14F-4D97-AF65-F5344CB8AC3E}">
        <p14:creationId xmlns:p14="http://schemas.microsoft.com/office/powerpoint/2010/main" val="293836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lage of different types of buttons&#10;&#10;AI-generated content may be incorrect.">
            <a:extLst>
              <a:ext uri="{FF2B5EF4-FFF2-40B4-BE49-F238E27FC236}">
                <a16:creationId xmlns:a16="http://schemas.microsoft.com/office/drawing/2014/main" id="{4407800A-975C-3A50-2E1D-30CCAECEE3A0}"/>
              </a:ext>
            </a:extLst>
          </p:cNvPr>
          <p:cNvPicPr>
            <a:picLocks noChangeAspect="1"/>
          </p:cNvPicPr>
          <p:nvPr/>
        </p:nvPicPr>
        <p:blipFill>
          <a:blip r:embed="rId2"/>
          <a:stretch>
            <a:fillRect/>
          </a:stretch>
        </p:blipFill>
        <p:spPr>
          <a:xfrm>
            <a:off x="246742" y="217269"/>
            <a:ext cx="9184279" cy="5994400"/>
          </a:xfrm>
          <a:prstGeom prst="rect">
            <a:avLst/>
          </a:prstGeom>
        </p:spPr>
      </p:pic>
      <p:sp>
        <p:nvSpPr>
          <p:cNvPr id="5" name="TextBox 4">
            <a:extLst>
              <a:ext uri="{FF2B5EF4-FFF2-40B4-BE49-F238E27FC236}">
                <a16:creationId xmlns:a16="http://schemas.microsoft.com/office/drawing/2014/main" id="{AEE64850-630A-EF07-E859-6F21B1DE8667}"/>
              </a:ext>
            </a:extLst>
          </p:cNvPr>
          <p:cNvSpPr txBox="1"/>
          <p:nvPr/>
        </p:nvSpPr>
        <p:spPr>
          <a:xfrm>
            <a:off x="246742" y="6211669"/>
            <a:ext cx="6240042" cy="646331"/>
          </a:xfrm>
          <a:prstGeom prst="rect">
            <a:avLst/>
          </a:prstGeom>
          <a:noFill/>
        </p:spPr>
        <p:txBody>
          <a:bodyPr wrap="none" rtlCol="0">
            <a:spAutoFit/>
          </a:bodyPr>
          <a:lstStyle/>
          <a:p>
            <a:r>
              <a:rPr lang="en-US" sz="1800" b="1" dirty="0">
                <a:solidFill>
                  <a:srgbClr val="111111"/>
                </a:solidFill>
                <a:effectLst/>
                <a:latin typeface="XpsfvsTimes"/>
              </a:rPr>
              <a:t>Supervisory control theory applied to swarm robotics </a:t>
            </a:r>
            <a:endParaRPr lang="en-US" dirty="0"/>
          </a:p>
          <a:p>
            <a:r>
              <a:rPr lang="en-US" dirty="0"/>
              <a:t>https://</a:t>
            </a:r>
            <a:r>
              <a:rPr lang="en-US" dirty="0" err="1"/>
              <a:t>link.springer.com</a:t>
            </a:r>
            <a:r>
              <a:rPr lang="en-US" dirty="0"/>
              <a:t>/article/10.1007/s11721-016-0119-0</a:t>
            </a:r>
          </a:p>
        </p:txBody>
      </p:sp>
    </p:spTree>
    <p:extLst>
      <p:ext uri="{BB962C8B-B14F-4D97-AF65-F5344CB8AC3E}">
        <p14:creationId xmlns:p14="http://schemas.microsoft.com/office/powerpoint/2010/main" val="1659837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5032DE-39DD-4E48-B542-A4692AB4374B}"/>
              </a:ext>
            </a:extLst>
          </p:cNvPr>
          <p:cNvPicPr>
            <a:picLocks noChangeAspect="1"/>
          </p:cNvPicPr>
          <p:nvPr/>
        </p:nvPicPr>
        <p:blipFill>
          <a:blip r:embed="rId2"/>
          <a:stretch>
            <a:fillRect/>
          </a:stretch>
        </p:blipFill>
        <p:spPr>
          <a:xfrm>
            <a:off x="427630" y="1491882"/>
            <a:ext cx="4964089" cy="5224818"/>
          </a:xfrm>
          <a:prstGeom prst="rect">
            <a:avLst/>
          </a:prstGeom>
        </p:spPr>
      </p:pic>
      <p:sp>
        <p:nvSpPr>
          <p:cNvPr id="7" name="TextBox 6">
            <a:extLst>
              <a:ext uri="{FF2B5EF4-FFF2-40B4-BE49-F238E27FC236}">
                <a16:creationId xmlns:a16="http://schemas.microsoft.com/office/drawing/2014/main" id="{89F7B0C9-1F4E-A14F-9601-0B4F53277135}"/>
              </a:ext>
            </a:extLst>
          </p:cNvPr>
          <p:cNvSpPr txBox="1"/>
          <p:nvPr/>
        </p:nvSpPr>
        <p:spPr>
          <a:xfrm>
            <a:off x="427630" y="521072"/>
            <a:ext cx="11832974" cy="646331"/>
          </a:xfrm>
          <a:prstGeom prst="rect">
            <a:avLst/>
          </a:prstGeom>
          <a:noFill/>
        </p:spPr>
        <p:txBody>
          <a:bodyPr wrap="square" rtlCol="0">
            <a:spAutoFit/>
          </a:bodyPr>
          <a:lstStyle/>
          <a:p>
            <a:r>
              <a:rPr lang="en-US" sz="3600" dirty="0">
                <a:solidFill>
                  <a:schemeClr val="accent1">
                    <a:lumMod val="75000"/>
                  </a:schemeClr>
                </a:solidFill>
                <a:latin typeface="+mj-lt"/>
              </a:rPr>
              <a:t>Schelling Model</a:t>
            </a:r>
            <a:endParaRPr lang="en-US" sz="3600" dirty="0">
              <a:solidFill>
                <a:schemeClr val="accent1">
                  <a:lumMod val="75000"/>
                </a:schemeClr>
              </a:solidFill>
              <a:effectLst/>
              <a:latin typeface="+mj-lt"/>
            </a:endParaRPr>
          </a:p>
        </p:txBody>
      </p:sp>
      <p:pic>
        <p:nvPicPr>
          <p:cNvPr id="9" name="Picture 8">
            <a:extLst>
              <a:ext uri="{FF2B5EF4-FFF2-40B4-BE49-F238E27FC236}">
                <a16:creationId xmlns:a16="http://schemas.microsoft.com/office/drawing/2014/main" id="{12FFDD71-7F7B-734C-A2AC-6B427C0B1BF6}"/>
              </a:ext>
            </a:extLst>
          </p:cNvPr>
          <p:cNvPicPr>
            <a:picLocks noChangeAspect="1"/>
          </p:cNvPicPr>
          <p:nvPr/>
        </p:nvPicPr>
        <p:blipFill>
          <a:blip r:embed="rId3"/>
          <a:stretch>
            <a:fillRect/>
          </a:stretch>
        </p:blipFill>
        <p:spPr>
          <a:xfrm>
            <a:off x="5682416" y="1366505"/>
            <a:ext cx="6304047" cy="4821428"/>
          </a:xfrm>
          <a:prstGeom prst="rect">
            <a:avLst/>
          </a:prstGeom>
        </p:spPr>
      </p:pic>
    </p:spTree>
    <p:extLst>
      <p:ext uri="{BB962C8B-B14F-4D97-AF65-F5344CB8AC3E}">
        <p14:creationId xmlns:p14="http://schemas.microsoft.com/office/powerpoint/2010/main" val="1865130870"/>
      </p:ext>
    </p:extLst>
  </p:cSld>
  <p:clrMapOvr>
    <a:masterClrMapping/>
  </p:clrMapOvr>
  <mc:AlternateContent xmlns:mc="http://schemas.openxmlformats.org/markup-compatibility/2006" xmlns:p14="http://schemas.microsoft.com/office/powerpoint/2010/main">
    <mc:Choice Requires="p14">
      <p:transition spd="slow" p14:dur="2000" advTm="91648"/>
    </mc:Choice>
    <mc:Fallback xmlns="">
      <p:transition spd="slow" advTm="9164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98EF322F-0531-21D6-4090-D4E4DB54B64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9899" y="660953"/>
            <a:ext cx="7948387" cy="5637226"/>
          </a:xfrm>
          <a:prstGeom prst="rect">
            <a:avLst/>
          </a:prstGeom>
        </p:spPr>
      </p:pic>
    </p:spTree>
    <p:extLst>
      <p:ext uri="{BB962C8B-B14F-4D97-AF65-F5344CB8AC3E}">
        <p14:creationId xmlns:p14="http://schemas.microsoft.com/office/powerpoint/2010/main" val="827808060"/>
      </p:ext>
    </p:extLst>
  </p:cSld>
  <p:clrMapOvr>
    <a:masterClrMapping/>
  </p:clrMapOvr>
  <mc:AlternateContent xmlns:mc="http://schemas.openxmlformats.org/markup-compatibility/2006" xmlns:p14="http://schemas.microsoft.com/office/powerpoint/2010/main">
    <mc:Choice Requires="p14">
      <p:transition spd="slow" p14:dur="2000" advTm="95552"/>
    </mc:Choice>
    <mc:Fallback xmlns="">
      <p:transition spd="slow" advTm="9555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C5CA7-7964-B418-9E61-70A3A84DB49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E5DD166-AA2C-5F66-FB48-13032C262901}"/>
              </a:ext>
            </a:extLst>
          </p:cNvPr>
          <p:cNvSpPr txBox="1">
            <a:spLocks noGrp="1"/>
          </p:cNvSpPr>
          <p:nvPr>
            <p:ph type="title"/>
          </p:nvPr>
        </p:nvSpPr>
        <p:spPr>
          <a:xfrm>
            <a:off x="-3255181" y="181586"/>
            <a:ext cx="14020800" cy="694207"/>
          </a:xfrm>
          <a:prstGeom prst="rect">
            <a:avLst/>
          </a:prstGeom>
        </p:spPr>
        <p:txBody>
          <a:bodyPr vert="horz" wrap="square" lIns="0" tIns="16933" rIns="0" bIns="0" rtlCol="0" anchor="ctr">
            <a:spAutoFit/>
          </a:bodyPr>
          <a:lstStyle/>
          <a:p>
            <a:pPr marL="3360336">
              <a:lnSpc>
                <a:spcPct val="100000"/>
              </a:lnSpc>
              <a:spcBef>
                <a:spcPts val="133"/>
              </a:spcBef>
            </a:pPr>
            <a:r>
              <a:rPr dirty="0"/>
              <a:t>What</a:t>
            </a:r>
            <a:r>
              <a:rPr spc="-53" dirty="0"/>
              <a:t> </a:t>
            </a:r>
            <a:r>
              <a:rPr dirty="0"/>
              <a:t>is</a:t>
            </a:r>
            <a:r>
              <a:rPr spc="-47" dirty="0"/>
              <a:t> </a:t>
            </a:r>
            <a:r>
              <a:rPr lang="en-US" altLang="zh-CN" spc="-47" dirty="0"/>
              <a:t>a</a:t>
            </a:r>
            <a:r>
              <a:rPr lang="zh-CN" altLang="en-US" spc="-47" dirty="0"/>
              <a:t> </a:t>
            </a:r>
            <a:r>
              <a:rPr spc="-13" dirty="0"/>
              <a:t>“</a:t>
            </a:r>
            <a:r>
              <a:rPr lang="en-US" altLang="zh-CN" spc="-13" dirty="0"/>
              <a:t>multi-</a:t>
            </a:r>
            <a:r>
              <a:rPr spc="-13" dirty="0"/>
              <a:t>agent</a:t>
            </a:r>
            <a:r>
              <a:rPr lang="zh-CN" altLang="en-US" spc="-13" dirty="0"/>
              <a:t> </a:t>
            </a:r>
            <a:r>
              <a:rPr lang="en-US" altLang="zh-CN" spc="-13" dirty="0"/>
              <a:t>system</a:t>
            </a:r>
            <a:r>
              <a:rPr spc="-13" dirty="0"/>
              <a:t>”?</a:t>
            </a:r>
          </a:p>
        </p:txBody>
      </p:sp>
      <p:pic>
        <p:nvPicPr>
          <p:cNvPr id="3" name="object 3">
            <a:extLst>
              <a:ext uri="{FF2B5EF4-FFF2-40B4-BE49-F238E27FC236}">
                <a16:creationId xmlns:a16="http://schemas.microsoft.com/office/drawing/2014/main" id="{3BC92636-1FF1-F62C-A043-FC4B7089DDF6}"/>
              </a:ext>
            </a:extLst>
          </p:cNvPr>
          <p:cNvPicPr/>
          <p:nvPr/>
        </p:nvPicPr>
        <p:blipFill>
          <a:blip r:embed="rId2" cstate="print"/>
          <a:stretch>
            <a:fillRect/>
          </a:stretch>
        </p:blipFill>
        <p:spPr>
          <a:xfrm>
            <a:off x="301286" y="2891671"/>
            <a:ext cx="392011" cy="353455"/>
          </a:xfrm>
          <a:prstGeom prst="rect">
            <a:avLst/>
          </a:prstGeom>
        </p:spPr>
      </p:pic>
      <p:pic>
        <p:nvPicPr>
          <p:cNvPr id="4" name="object 4">
            <a:extLst>
              <a:ext uri="{FF2B5EF4-FFF2-40B4-BE49-F238E27FC236}">
                <a16:creationId xmlns:a16="http://schemas.microsoft.com/office/drawing/2014/main" id="{4A2AD155-4DB8-1F94-85A7-70EC695C32AD}"/>
              </a:ext>
            </a:extLst>
          </p:cNvPr>
          <p:cNvPicPr/>
          <p:nvPr/>
        </p:nvPicPr>
        <p:blipFill>
          <a:blip r:embed="rId3" cstate="print"/>
          <a:stretch>
            <a:fillRect/>
          </a:stretch>
        </p:blipFill>
        <p:spPr>
          <a:xfrm>
            <a:off x="3109296" y="2885346"/>
            <a:ext cx="846667" cy="846663"/>
          </a:xfrm>
          <a:prstGeom prst="rect">
            <a:avLst/>
          </a:prstGeom>
        </p:spPr>
      </p:pic>
      <p:grpSp>
        <p:nvGrpSpPr>
          <p:cNvPr id="5" name="object 5">
            <a:extLst>
              <a:ext uri="{FF2B5EF4-FFF2-40B4-BE49-F238E27FC236}">
                <a16:creationId xmlns:a16="http://schemas.microsoft.com/office/drawing/2014/main" id="{13F183B0-DF14-E78A-4079-CA05C203E5B8}"/>
              </a:ext>
            </a:extLst>
          </p:cNvPr>
          <p:cNvGrpSpPr/>
          <p:nvPr/>
        </p:nvGrpSpPr>
        <p:grpSpPr>
          <a:xfrm>
            <a:off x="1440312" y="2980966"/>
            <a:ext cx="1376680" cy="264160"/>
            <a:chOff x="4055765" y="1336907"/>
            <a:chExt cx="1032510" cy="198120"/>
          </a:xfrm>
        </p:grpSpPr>
        <p:pic>
          <p:nvPicPr>
            <p:cNvPr id="6" name="object 6">
              <a:extLst>
                <a:ext uri="{FF2B5EF4-FFF2-40B4-BE49-F238E27FC236}">
                  <a16:creationId xmlns:a16="http://schemas.microsoft.com/office/drawing/2014/main" id="{B63F7564-8AB0-ECD8-5554-6887B6B05E76}"/>
                </a:ext>
              </a:extLst>
            </p:cNvPr>
            <p:cNvPicPr/>
            <p:nvPr/>
          </p:nvPicPr>
          <p:blipFill>
            <a:blip r:embed="rId4" cstate="print"/>
            <a:stretch>
              <a:fillRect/>
            </a:stretch>
          </p:blipFill>
          <p:spPr>
            <a:xfrm>
              <a:off x="4055765" y="1336907"/>
              <a:ext cx="1032470" cy="198120"/>
            </a:xfrm>
            <a:prstGeom prst="rect">
              <a:avLst/>
            </a:prstGeom>
          </p:spPr>
        </p:pic>
        <p:sp>
          <p:nvSpPr>
            <p:cNvPr id="7" name="object 7">
              <a:extLst>
                <a:ext uri="{FF2B5EF4-FFF2-40B4-BE49-F238E27FC236}">
                  <a16:creationId xmlns:a16="http://schemas.microsoft.com/office/drawing/2014/main" id="{54DB29B4-4E80-E7B7-1F49-A5CC31B41875}"/>
                </a:ext>
              </a:extLst>
            </p:cNvPr>
            <p:cNvSpPr/>
            <p:nvPr/>
          </p:nvSpPr>
          <p:spPr>
            <a:xfrm>
              <a:off x="4093865" y="1415967"/>
              <a:ext cx="847090" cy="0"/>
            </a:xfrm>
            <a:custGeom>
              <a:avLst/>
              <a:gdLst/>
              <a:ahLst/>
              <a:cxnLst/>
              <a:rect l="l" t="t" r="r" b="b"/>
              <a:pathLst>
                <a:path w="847089">
                  <a:moveTo>
                    <a:pt x="0" y="0"/>
                  </a:moveTo>
                  <a:lnTo>
                    <a:pt x="834350" y="0"/>
                  </a:lnTo>
                  <a:lnTo>
                    <a:pt x="847050" y="0"/>
                  </a:lnTo>
                </a:path>
              </a:pathLst>
            </a:custGeom>
            <a:ln w="25400">
              <a:solidFill>
                <a:srgbClr val="333398"/>
              </a:solidFill>
            </a:ln>
          </p:spPr>
          <p:txBody>
            <a:bodyPr wrap="square" lIns="0" tIns="0" rIns="0" bIns="0" rtlCol="0"/>
            <a:lstStyle/>
            <a:p>
              <a:endParaRPr sz="2400"/>
            </a:p>
          </p:txBody>
        </p:sp>
        <p:sp>
          <p:nvSpPr>
            <p:cNvPr id="8" name="object 8">
              <a:extLst>
                <a:ext uri="{FF2B5EF4-FFF2-40B4-BE49-F238E27FC236}">
                  <a16:creationId xmlns:a16="http://schemas.microsoft.com/office/drawing/2014/main" id="{29AD5485-D83F-DFE2-251C-2A073E5511EB}"/>
                </a:ext>
              </a:extLst>
            </p:cNvPr>
            <p:cNvSpPr/>
            <p:nvPr/>
          </p:nvSpPr>
          <p:spPr>
            <a:xfrm>
              <a:off x="4928214" y="1355007"/>
              <a:ext cx="121920" cy="121920"/>
            </a:xfrm>
            <a:custGeom>
              <a:avLst/>
              <a:gdLst/>
              <a:ahLst/>
              <a:cxnLst/>
              <a:rect l="l" t="t" r="r" b="b"/>
              <a:pathLst>
                <a:path w="121920" h="121919">
                  <a:moveTo>
                    <a:pt x="0" y="0"/>
                  </a:moveTo>
                  <a:lnTo>
                    <a:pt x="0" y="121920"/>
                  </a:lnTo>
                  <a:lnTo>
                    <a:pt x="121919" y="60960"/>
                  </a:lnTo>
                  <a:lnTo>
                    <a:pt x="0" y="0"/>
                  </a:lnTo>
                  <a:close/>
                </a:path>
              </a:pathLst>
            </a:custGeom>
            <a:solidFill>
              <a:srgbClr val="333398"/>
            </a:solidFill>
          </p:spPr>
          <p:txBody>
            <a:bodyPr wrap="square" lIns="0" tIns="0" rIns="0" bIns="0" rtlCol="0"/>
            <a:lstStyle/>
            <a:p>
              <a:endParaRPr sz="2400"/>
            </a:p>
          </p:txBody>
        </p:sp>
      </p:grpSp>
      <p:grpSp>
        <p:nvGrpSpPr>
          <p:cNvPr id="9" name="object 9">
            <a:extLst>
              <a:ext uri="{FF2B5EF4-FFF2-40B4-BE49-F238E27FC236}">
                <a16:creationId xmlns:a16="http://schemas.microsoft.com/office/drawing/2014/main" id="{D7258B2C-43DE-2019-466C-AAEF162E9BB4}"/>
              </a:ext>
            </a:extLst>
          </p:cNvPr>
          <p:cNvGrpSpPr/>
          <p:nvPr/>
        </p:nvGrpSpPr>
        <p:grpSpPr>
          <a:xfrm>
            <a:off x="1440312" y="3319632"/>
            <a:ext cx="1376680" cy="264160"/>
            <a:chOff x="4055765" y="1590907"/>
            <a:chExt cx="1032510" cy="198120"/>
          </a:xfrm>
        </p:grpSpPr>
        <p:pic>
          <p:nvPicPr>
            <p:cNvPr id="10" name="object 10">
              <a:extLst>
                <a:ext uri="{FF2B5EF4-FFF2-40B4-BE49-F238E27FC236}">
                  <a16:creationId xmlns:a16="http://schemas.microsoft.com/office/drawing/2014/main" id="{85C58836-B787-8911-B2DC-4BB5CFDAD153}"/>
                </a:ext>
              </a:extLst>
            </p:cNvPr>
            <p:cNvPicPr/>
            <p:nvPr/>
          </p:nvPicPr>
          <p:blipFill>
            <a:blip r:embed="rId5" cstate="print"/>
            <a:stretch>
              <a:fillRect/>
            </a:stretch>
          </p:blipFill>
          <p:spPr>
            <a:xfrm>
              <a:off x="4055765" y="1590907"/>
              <a:ext cx="1032470" cy="198120"/>
            </a:xfrm>
            <a:prstGeom prst="rect">
              <a:avLst/>
            </a:prstGeom>
          </p:spPr>
        </p:pic>
        <p:sp>
          <p:nvSpPr>
            <p:cNvPr id="11" name="object 11">
              <a:extLst>
                <a:ext uri="{FF2B5EF4-FFF2-40B4-BE49-F238E27FC236}">
                  <a16:creationId xmlns:a16="http://schemas.microsoft.com/office/drawing/2014/main" id="{8944A671-0CB0-9C1B-0B7F-9BB44CE8085F}"/>
                </a:ext>
              </a:extLst>
            </p:cNvPr>
            <p:cNvSpPr/>
            <p:nvPr/>
          </p:nvSpPr>
          <p:spPr>
            <a:xfrm>
              <a:off x="4203085" y="1669967"/>
              <a:ext cx="847090" cy="0"/>
            </a:xfrm>
            <a:custGeom>
              <a:avLst/>
              <a:gdLst/>
              <a:ahLst/>
              <a:cxnLst/>
              <a:rect l="l" t="t" r="r" b="b"/>
              <a:pathLst>
                <a:path w="847089">
                  <a:moveTo>
                    <a:pt x="0" y="0"/>
                  </a:moveTo>
                  <a:lnTo>
                    <a:pt x="12699" y="0"/>
                  </a:lnTo>
                  <a:lnTo>
                    <a:pt x="847050" y="0"/>
                  </a:lnTo>
                </a:path>
              </a:pathLst>
            </a:custGeom>
            <a:ln w="25400">
              <a:solidFill>
                <a:srgbClr val="333398"/>
              </a:solidFill>
            </a:ln>
          </p:spPr>
          <p:txBody>
            <a:bodyPr wrap="square" lIns="0" tIns="0" rIns="0" bIns="0" rtlCol="0"/>
            <a:lstStyle/>
            <a:p>
              <a:endParaRPr sz="2400"/>
            </a:p>
          </p:txBody>
        </p:sp>
        <p:sp>
          <p:nvSpPr>
            <p:cNvPr id="12" name="object 12">
              <a:extLst>
                <a:ext uri="{FF2B5EF4-FFF2-40B4-BE49-F238E27FC236}">
                  <a16:creationId xmlns:a16="http://schemas.microsoft.com/office/drawing/2014/main" id="{1A9BE427-CD92-4CCE-D31D-8440570F3673}"/>
                </a:ext>
              </a:extLst>
            </p:cNvPr>
            <p:cNvSpPr/>
            <p:nvPr/>
          </p:nvSpPr>
          <p:spPr>
            <a:xfrm>
              <a:off x="4093865" y="1609007"/>
              <a:ext cx="121920" cy="121920"/>
            </a:xfrm>
            <a:custGeom>
              <a:avLst/>
              <a:gdLst/>
              <a:ahLst/>
              <a:cxnLst/>
              <a:rect l="l" t="t" r="r" b="b"/>
              <a:pathLst>
                <a:path w="121920" h="121919">
                  <a:moveTo>
                    <a:pt x="121919" y="0"/>
                  </a:moveTo>
                  <a:lnTo>
                    <a:pt x="0" y="60960"/>
                  </a:lnTo>
                  <a:lnTo>
                    <a:pt x="121919" y="121920"/>
                  </a:lnTo>
                  <a:lnTo>
                    <a:pt x="121919" y="0"/>
                  </a:lnTo>
                  <a:close/>
                </a:path>
              </a:pathLst>
            </a:custGeom>
            <a:solidFill>
              <a:srgbClr val="333398"/>
            </a:solidFill>
          </p:spPr>
          <p:txBody>
            <a:bodyPr wrap="square" lIns="0" tIns="0" rIns="0" bIns="0" rtlCol="0"/>
            <a:lstStyle/>
            <a:p>
              <a:endParaRPr sz="2400"/>
            </a:p>
          </p:txBody>
        </p:sp>
      </p:grpSp>
      <p:sp>
        <p:nvSpPr>
          <p:cNvPr id="22" name="TextBox 21">
            <a:extLst>
              <a:ext uri="{FF2B5EF4-FFF2-40B4-BE49-F238E27FC236}">
                <a16:creationId xmlns:a16="http://schemas.microsoft.com/office/drawing/2014/main" id="{8111EC5D-307F-2DEE-8896-CD7CBCDCE907}"/>
              </a:ext>
            </a:extLst>
          </p:cNvPr>
          <p:cNvSpPr txBox="1"/>
          <p:nvPr/>
        </p:nvSpPr>
        <p:spPr>
          <a:xfrm>
            <a:off x="46997" y="3984791"/>
            <a:ext cx="1846724" cy="461665"/>
          </a:xfrm>
          <a:prstGeom prst="rect">
            <a:avLst/>
          </a:prstGeom>
          <a:noFill/>
        </p:spPr>
        <p:txBody>
          <a:bodyPr wrap="none" rtlCol="0">
            <a:spAutoFit/>
          </a:bodyPr>
          <a:lstStyle/>
          <a:p>
            <a:r>
              <a:rPr lang="en-US" altLang="zh-CN" sz="2400" dirty="0"/>
              <a:t>Multi-agents</a:t>
            </a:r>
            <a:endParaRPr lang="en-US" sz="2400" dirty="0"/>
          </a:p>
        </p:txBody>
      </p:sp>
      <p:sp>
        <p:nvSpPr>
          <p:cNvPr id="23" name="TextBox 22">
            <a:extLst>
              <a:ext uri="{FF2B5EF4-FFF2-40B4-BE49-F238E27FC236}">
                <a16:creationId xmlns:a16="http://schemas.microsoft.com/office/drawing/2014/main" id="{2CD2834E-9142-6240-6A29-5A080D4E28B9}"/>
              </a:ext>
            </a:extLst>
          </p:cNvPr>
          <p:cNvSpPr txBox="1"/>
          <p:nvPr/>
        </p:nvSpPr>
        <p:spPr>
          <a:xfrm>
            <a:off x="3184718" y="3929130"/>
            <a:ext cx="664093" cy="461665"/>
          </a:xfrm>
          <a:prstGeom prst="rect">
            <a:avLst/>
          </a:prstGeom>
          <a:noFill/>
        </p:spPr>
        <p:txBody>
          <a:bodyPr wrap="none" rtlCol="0">
            <a:spAutoFit/>
          </a:bodyPr>
          <a:lstStyle/>
          <a:p>
            <a:r>
              <a:rPr lang="en-US" sz="2400" dirty="0"/>
              <a:t>Env</a:t>
            </a:r>
          </a:p>
        </p:txBody>
      </p:sp>
      <p:sp>
        <p:nvSpPr>
          <p:cNvPr id="24" name="Left Brace 23">
            <a:extLst>
              <a:ext uri="{FF2B5EF4-FFF2-40B4-BE49-F238E27FC236}">
                <a16:creationId xmlns:a16="http://schemas.microsoft.com/office/drawing/2014/main" id="{3AD9BFC4-A83D-9514-4580-E24EB01125D0}"/>
              </a:ext>
            </a:extLst>
          </p:cNvPr>
          <p:cNvSpPr/>
          <p:nvPr/>
        </p:nvSpPr>
        <p:spPr>
          <a:xfrm>
            <a:off x="4037512" y="1315137"/>
            <a:ext cx="506627" cy="512920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84ED6A1D-634A-A4FC-71D0-B71BEC8D80BB}"/>
              </a:ext>
            </a:extLst>
          </p:cNvPr>
          <p:cNvSpPr txBox="1"/>
          <p:nvPr/>
        </p:nvSpPr>
        <p:spPr>
          <a:xfrm>
            <a:off x="4562025" y="1040913"/>
            <a:ext cx="2267287" cy="830997"/>
          </a:xfrm>
          <a:prstGeom prst="rect">
            <a:avLst/>
          </a:prstGeom>
          <a:noFill/>
        </p:spPr>
        <p:txBody>
          <a:bodyPr wrap="none" rtlCol="0">
            <a:spAutoFit/>
          </a:bodyPr>
          <a:lstStyle/>
          <a:p>
            <a:r>
              <a:rPr lang="en-US" sz="2400" dirty="0"/>
              <a:t>Physical Env: </a:t>
            </a:r>
          </a:p>
          <a:p>
            <a:r>
              <a:rPr lang="en-US" altLang="zh-CN" sz="2400" dirty="0"/>
              <a:t>Swarm</a:t>
            </a:r>
            <a:r>
              <a:rPr lang="zh-CN" altLang="en-US" sz="2400" dirty="0"/>
              <a:t> </a:t>
            </a:r>
            <a:r>
              <a:rPr lang="en-US" sz="2400" dirty="0"/>
              <a:t>robot</a:t>
            </a:r>
            <a:r>
              <a:rPr lang="en-US" altLang="zh-CN" sz="2400" dirty="0"/>
              <a:t>ics</a:t>
            </a:r>
            <a:endParaRPr lang="en-US" sz="2400" dirty="0"/>
          </a:p>
        </p:txBody>
      </p:sp>
      <p:sp>
        <p:nvSpPr>
          <p:cNvPr id="26" name="TextBox 25">
            <a:extLst>
              <a:ext uri="{FF2B5EF4-FFF2-40B4-BE49-F238E27FC236}">
                <a16:creationId xmlns:a16="http://schemas.microsoft.com/office/drawing/2014/main" id="{7D9C190D-E687-685C-F82A-B513CF1017A1}"/>
              </a:ext>
            </a:extLst>
          </p:cNvPr>
          <p:cNvSpPr txBox="1"/>
          <p:nvPr/>
        </p:nvSpPr>
        <p:spPr>
          <a:xfrm>
            <a:off x="4578151" y="2894696"/>
            <a:ext cx="4009174" cy="2308324"/>
          </a:xfrm>
          <a:prstGeom prst="rect">
            <a:avLst/>
          </a:prstGeom>
          <a:noFill/>
        </p:spPr>
        <p:txBody>
          <a:bodyPr wrap="none" rtlCol="0">
            <a:spAutoFit/>
          </a:bodyPr>
          <a:lstStyle/>
          <a:p>
            <a:r>
              <a:rPr lang="en-US" sz="2400" dirty="0"/>
              <a:t>Digital Env: </a:t>
            </a:r>
          </a:p>
          <a:p>
            <a:r>
              <a:rPr lang="en-US" altLang="zh-CN" sz="2400" dirty="0"/>
              <a:t>Agent-based</a:t>
            </a:r>
            <a:r>
              <a:rPr lang="zh-CN" altLang="en-US" sz="2400" dirty="0"/>
              <a:t> </a:t>
            </a:r>
            <a:r>
              <a:rPr lang="en-US" altLang="zh-CN" sz="2400" dirty="0"/>
              <a:t>Modeling</a:t>
            </a:r>
            <a:r>
              <a:rPr lang="zh-CN" altLang="en-US" sz="2400" dirty="0"/>
              <a:t> </a:t>
            </a:r>
            <a:r>
              <a:rPr lang="en-US" altLang="zh-CN" sz="2400" dirty="0"/>
              <a:t>(ABM)</a:t>
            </a:r>
          </a:p>
          <a:p>
            <a:r>
              <a:rPr lang="en-US" altLang="zh-CN" sz="2400" dirty="0"/>
              <a:t>Complex</a:t>
            </a:r>
            <a:r>
              <a:rPr lang="zh-CN" altLang="en-US" sz="2400" dirty="0"/>
              <a:t> </a:t>
            </a:r>
            <a:r>
              <a:rPr lang="en-US" altLang="zh-CN" sz="2400" dirty="0"/>
              <a:t>systems</a:t>
            </a:r>
          </a:p>
          <a:p>
            <a:r>
              <a:rPr lang="en-US" altLang="zh-CN" sz="2400" dirty="0"/>
              <a:t>Game</a:t>
            </a:r>
            <a:r>
              <a:rPr lang="zh-CN" altLang="en-US" sz="2400" dirty="0"/>
              <a:t> </a:t>
            </a:r>
            <a:r>
              <a:rPr lang="en-US" altLang="zh-CN" sz="2400" dirty="0"/>
              <a:t>theory</a:t>
            </a:r>
          </a:p>
          <a:p>
            <a:r>
              <a:rPr lang="en-US" altLang="zh-CN" sz="2400" dirty="0"/>
              <a:t>Multi-agent</a:t>
            </a:r>
            <a:r>
              <a:rPr lang="zh-CN" altLang="en-US" sz="2400" dirty="0"/>
              <a:t> </a:t>
            </a:r>
            <a:r>
              <a:rPr lang="en-US" altLang="zh-CN" sz="2400" dirty="0"/>
              <a:t>RL</a:t>
            </a:r>
          </a:p>
          <a:p>
            <a:r>
              <a:rPr lang="en-US" altLang="zh-CN" sz="2400" dirty="0"/>
              <a:t>Comp</a:t>
            </a:r>
            <a:r>
              <a:rPr lang="zh-CN" altLang="en-US" sz="2400" dirty="0"/>
              <a:t> </a:t>
            </a:r>
            <a:r>
              <a:rPr lang="en-US" altLang="zh-CN" sz="2400" dirty="0"/>
              <a:t>social</a:t>
            </a:r>
            <a:r>
              <a:rPr lang="zh-CN" altLang="en-US" sz="2400" dirty="0"/>
              <a:t> </a:t>
            </a:r>
            <a:r>
              <a:rPr lang="en-US" altLang="zh-CN" sz="2400" dirty="0"/>
              <a:t>science</a:t>
            </a:r>
            <a:r>
              <a:rPr lang="zh-CN" altLang="en-US" sz="2400" dirty="0"/>
              <a:t> </a:t>
            </a:r>
            <a:endParaRPr lang="en-US" sz="2400" dirty="0"/>
          </a:p>
        </p:txBody>
      </p:sp>
      <p:sp>
        <p:nvSpPr>
          <p:cNvPr id="27" name="TextBox 26">
            <a:extLst>
              <a:ext uri="{FF2B5EF4-FFF2-40B4-BE49-F238E27FC236}">
                <a16:creationId xmlns:a16="http://schemas.microsoft.com/office/drawing/2014/main" id="{693509A9-EBB4-1165-F3D9-9E4D7A197479}"/>
              </a:ext>
            </a:extLst>
          </p:cNvPr>
          <p:cNvSpPr txBox="1"/>
          <p:nvPr/>
        </p:nvSpPr>
        <p:spPr>
          <a:xfrm>
            <a:off x="4719599" y="5733900"/>
            <a:ext cx="1863139" cy="1200329"/>
          </a:xfrm>
          <a:prstGeom prst="rect">
            <a:avLst/>
          </a:prstGeom>
          <a:noFill/>
        </p:spPr>
        <p:txBody>
          <a:bodyPr wrap="none" rtlCol="0">
            <a:spAutoFit/>
          </a:bodyPr>
          <a:lstStyle/>
          <a:p>
            <a:r>
              <a:rPr lang="en-US" sz="2400" dirty="0"/>
              <a:t>Human Env: </a:t>
            </a:r>
          </a:p>
          <a:p>
            <a:r>
              <a:rPr lang="en-US" altLang="zh-CN" sz="2400" dirty="0"/>
              <a:t>Sociology</a:t>
            </a:r>
          </a:p>
          <a:p>
            <a:r>
              <a:rPr lang="en-US" sz="2400" dirty="0"/>
              <a:t>psychology</a:t>
            </a:r>
          </a:p>
        </p:txBody>
      </p:sp>
      <p:pic>
        <p:nvPicPr>
          <p:cNvPr id="14" name="object 3">
            <a:extLst>
              <a:ext uri="{FF2B5EF4-FFF2-40B4-BE49-F238E27FC236}">
                <a16:creationId xmlns:a16="http://schemas.microsoft.com/office/drawing/2014/main" id="{00D865D9-741E-FF2E-52AA-C009E8F87F18}"/>
              </a:ext>
            </a:extLst>
          </p:cNvPr>
          <p:cNvPicPr/>
          <p:nvPr/>
        </p:nvPicPr>
        <p:blipFill>
          <a:blip r:embed="rId2" cstate="print"/>
          <a:stretch>
            <a:fillRect/>
          </a:stretch>
        </p:blipFill>
        <p:spPr>
          <a:xfrm>
            <a:off x="759699" y="2885346"/>
            <a:ext cx="392011" cy="353455"/>
          </a:xfrm>
          <a:prstGeom prst="rect">
            <a:avLst/>
          </a:prstGeom>
        </p:spPr>
      </p:pic>
      <p:pic>
        <p:nvPicPr>
          <p:cNvPr id="15" name="object 3">
            <a:extLst>
              <a:ext uri="{FF2B5EF4-FFF2-40B4-BE49-F238E27FC236}">
                <a16:creationId xmlns:a16="http://schemas.microsoft.com/office/drawing/2014/main" id="{0DFC2566-82C2-6A18-B82C-14A7CE7504D4}"/>
              </a:ext>
            </a:extLst>
          </p:cNvPr>
          <p:cNvPicPr/>
          <p:nvPr/>
        </p:nvPicPr>
        <p:blipFill>
          <a:blip r:embed="rId2" cstate="print"/>
          <a:stretch>
            <a:fillRect/>
          </a:stretch>
        </p:blipFill>
        <p:spPr>
          <a:xfrm>
            <a:off x="321817" y="3332183"/>
            <a:ext cx="392011" cy="353455"/>
          </a:xfrm>
          <a:prstGeom prst="rect">
            <a:avLst/>
          </a:prstGeom>
        </p:spPr>
      </p:pic>
      <p:pic>
        <p:nvPicPr>
          <p:cNvPr id="16" name="object 3">
            <a:extLst>
              <a:ext uri="{FF2B5EF4-FFF2-40B4-BE49-F238E27FC236}">
                <a16:creationId xmlns:a16="http://schemas.microsoft.com/office/drawing/2014/main" id="{381F3DF2-9890-C591-A87D-CE677E6E8A54}"/>
              </a:ext>
            </a:extLst>
          </p:cNvPr>
          <p:cNvPicPr/>
          <p:nvPr/>
        </p:nvPicPr>
        <p:blipFill>
          <a:blip r:embed="rId2" cstate="print"/>
          <a:stretch>
            <a:fillRect/>
          </a:stretch>
        </p:blipFill>
        <p:spPr>
          <a:xfrm>
            <a:off x="774354" y="3351701"/>
            <a:ext cx="392011" cy="353455"/>
          </a:xfrm>
          <a:prstGeom prst="rect">
            <a:avLst/>
          </a:prstGeom>
        </p:spPr>
      </p:pic>
      <p:cxnSp>
        <p:nvCxnSpPr>
          <p:cNvPr id="18" name="Straight Arrow Connector 17">
            <a:extLst>
              <a:ext uri="{FF2B5EF4-FFF2-40B4-BE49-F238E27FC236}">
                <a16:creationId xmlns:a16="http://schemas.microsoft.com/office/drawing/2014/main" id="{A836FDF7-F47E-3DF9-CA4F-1421B0FE65F4}"/>
              </a:ext>
            </a:extLst>
          </p:cNvPr>
          <p:cNvCxnSpPr/>
          <p:nvPr/>
        </p:nvCxnSpPr>
        <p:spPr>
          <a:xfrm flipH="1" flipV="1">
            <a:off x="5388790" y="1757626"/>
            <a:ext cx="20531" cy="110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C2FACE8-ED0C-7B98-02E3-0DC47E389722}"/>
              </a:ext>
            </a:extLst>
          </p:cNvPr>
          <p:cNvSpPr txBox="1"/>
          <p:nvPr/>
        </p:nvSpPr>
        <p:spPr>
          <a:xfrm>
            <a:off x="5455191" y="2124719"/>
            <a:ext cx="1013419" cy="461665"/>
          </a:xfrm>
          <a:prstGeom prst="rect">
            <a:avLst/>
          </a:prstGeom>
          <a:noFill/>
        </p:spPr>
        <p:txBody>
          <a:bodyPr wrap="none" rtlCol="0">
            <a:spAutoFit/>
          </a:bodyPr>
          <a:lstStyle/>
          <a:p>
            <a:r>
              <a:rPr lang="en-US" altLang="zh-CN" sz="2400" dirty="0">
                <a:solidFill>
                  <a:schemeClr val="accent6">
                    <a:lumMod val="75000"/>
                  </a:schemeClr>
                </a:solidFill>
              </a:rPr>
              <a:t>Model</a:t>
            </a:r>
            <a:endParaRPr lang="en-US" sz="2400" dirty="0">
              <a:solidFill>
                <a:schemeClr val="accent6">
                  <a:lumMod val="75000"/>
                </a:schemeClr>
              </a:solidFill>
            </a:endParaRPr>
          </a:p>
        </p:txBody>
      </p:sp>
      <p:cxnSp>
        <p:nvCxnSpPr>
          <p:cNvPr id="20" name="Straight Arrow Connector 19">
            <a:extLst>
              <a:ext uri="{FF2B5EF4-FFF2-40B4-BE49-F238E27FC236}">
                <a16:creationId xmlns:a16="http://schemas.microsoft.com/office/drawing/2014/main" id="{7785469C-EDAC-5974-AA17-81247AD7A5FA}"/>
              </a:ext>
            </a:extLst>
          </p:cNvPr>
          <p:cNvCxnSpPr>
            <a:cxnSpLocks/>
          </p:cNvCxnSpPr>
          <p:nvPr/>
        </p:nvCxnSpPr>
        <p:spPr>
          <a:xfrm>
            <a:off x="5382730" y="5203020"/>
            <a:ext cx="0" cy="610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E8E996D-EEDD-5895-F428-2DA9A73D022B}"/>
              </a:ext>
            </a:extLst>
          </p:cNvPr>
          <p:cNvSpPr txBox="1"/>
          <p:nvPr/>
        </p:nvSpPr>
        <p:spPr>
          <a:xfrm>
            <a:off x="5452351" y="5237627"/>
            <a:ext cx="2256643" cy="461665"/>
          </a:xfrm>
          <a:prstGeom prst="rect">
            <a:avLst/>
          </a:prstGeom>
          <a:noFill/>
        </p:spPr>
        <p:txBody>
          <a:bodyPr wrap="none" rtlCol="0">
            <a:spAutoFit/>
          </a:bodyPr>
          <a:lstStyle/>
          <a:p>
            <a:r>
              <a:rPr lang="en-US" altLang="zh-CN" sz="2400" dirty="0">
                <a:solidFill>
                  <a:schemeClr val="accent6">
                    <a:lumMod val="75000"/>
                  </a:schemeClr>
                </a:solidFill>
              </a:rPr>
              <a:t>Inform</a:t>
            </a:r>
            <a:r>
              <a:rPr lang="zh-CN" altLang="en-US" sz="2400" dirty="0">
                <a:solidFill>
                  <a:schemeClr val="accent6">
                    <a:lumMod val="75000"/>
                  </a:schemeClr>
                </a:solidFill>
              </a:rPr>
              <a:t> </a:t>
            </a:r>
            <a:r>
              <a:rPr lang="en-US" altLang="zh-CN" sz="2400" dirty="0">
                <a:solidFill>
                  <a:schemeClr val="accent6">
                    <a:lumMod val="75000"/>
                  </a:schemeClr>
                </a:solidFill>
              </a:rPr>
              <a:t>/</a:t>
            </a:r>
            <a:r>
              <a:rPr lang="zh-CN" altLang="en-US" sz="2400" dirty="0">
                <a:solidFill>
                  <a:schemeClr val="accent6">
                    <a:lumMod val="75000"/>
                  </a:schemeClr>
                </a:solidFill>
              </a:rPr>
              <a:t> </a:t>
            </a:r>
            <a:r>
              <a:rPr lang="en-US" altLang="zh-CN" sz="2400" dirty="0">
                <a:solidFill>
                  <a:schemeClr val="accent6">
                    <a:lumMod val="75000"/>
                  </a:schemeClr>
                </a:solidFill>
              </a:rPr>
              <a:t>Explain</a:t>
            </a:r>
            <a:endParaRPr lang="en-US" sz="2400" dirty="0">
              <a:solidFill>
                <a:schemeClr val="accent6">
                  <a:lumMod val="75000"/>
                </a:schemeClr>
              </a:solidFill>
            </a:endParaRPr>
          </a:p>
        </p:txBody>
      </p:sp>
      <p:pic>
        <p:nvPicPr>
          <p:cNvPr id="33" name="Picture 32" descr="A collage of several buttons&#10;&#10;AI-generated content may be incorrect.">
            <a:extLst>
              <a:ext uri="{FF2B5EF4-FFF2-40B4-BE49-F238E27FC236}">
                <a16:creationId xmlns:a16="http://schemas.microsoft.com/office/drawing/2014/main" id="{FEF640FB-DF0F-9285-04EE-A195A4193B0B}"/>
              </a:ext>
            </a:extLst>
          </p:cNvPr>
          <p:cNvPicPr>
            <a:picLocks noChangeAspect="1"/>
          </p:cNvPicPr>
          <p:nvPr/>
        </p:nvPicPr>
        <p:blipFill>
          <a:blip r:embed="rId6"/>
          <a:stretch>
            <a:fillRect/>
          </a:stretch>
        </p:blipFill>
        <p:spPr>
          <a:xfrm>
            <a:off x="9713517" y="788727"/>
            <a:ext cx="2139976" cy="1647538"/>
          </a:xfrm>
          <a:prstGeom prst="rect">
            <a:avLst/>
          </a:prstGeom>
        </p:spPr>
      </p:pic>
      <p:pic>
        <p:nvPicPr>
          <p:cNvPr id="37" name="Picture 36" descr="Map&#10;&#10;Description automatically generated">
            <a:extLst>
              <a:ext uri="{FF2B5EF4-FFF2-40B4-BE49-F238E27FC236}">
                <a16:creationId xmlns:a16="http://schemas.microsoft.com/office/drawing/2014/main" id="{43FDB789-0373-A249-EAE0-A6961A1F5376}"/>
              </a:ext>
            </a:extLst>
          </p:cNvPr>
          <p:cNvPicPr>
            <a:picLocks noChangeAspect="1"/>
          </p:cNvPicPr>
          <p:nvPr/>
        </p:nvPicPr>
        <p:blipFill rotWithShape="1">
          <a:blip r:embed="rId7">
            <a:extLst>
              <a:ext uri="{28A0092B-C50C-407E-A947-70E740481C1C}">
                <a14:useLocalDpi xmlns:a14="http://schemas.microsoft.com/office/drawing/2010/main" val="0"/>
              </a:ext>
            </a:extLst>
          </a:blip>
          <a:srcRect t="3081"/>
          <a:stretch/>
        </p:blipFill>
        <p:spPr>
          <a:xfrm>
            <a:off x="9715880" y="5194532"/>
            <a:ext cx="2262575" cy="1475545"/>
          </a:xfrm>
          <a:prstGeom prst="rect">
            <a:avLst/>
          </a:prstGeom>
        </p:spPr>
      </p:pic>
      <p:pic>
        <p:nvPicPr>
          <p:cNvPr id="39" name="Picture 38">
            <a:extLst>
              <a:ext uri="{FF2B5EF4-FFF2-40B4-BE49-F238E27FC236}">
                <a16:creationId xmlns:a16="http://schemas.microsoft.com/office/drawing/2014/main" id="{8A754BAD-87BD-E06C-0475-807EF4E4DB18}"/>
              </a:ext>
            </a:extLst>
          </p:cNvPr>
          <p:cNvPicPr>
            <a:picLocks noChangeAspect="1"/>
          </p:cNvPicPr>
          <p:nvPr/>
        </p:nvPicPr>
        <p:blipFill>
          <a:blip r:embed="rId8"/>
          <a:srcRect b="24927"/>
          <a:stretch/>
        </p:blipFill>
        <p:spPr>
          <a:xfrm>
            <a:off x="9572255" y="3043406"/>
            <a:ext cx="2504841" cy="1438201"/>
          </a:xfrm>
          <a:prstGeom prst="rect">
            <a:avLst/>
          </a:prstGeom>
        </p:spPr>
      </p:pic>
      <p:cxnSp>
        <p:nvCxnSpPr>
          <p:cNvPr id="28" name="Straight Arrow Connector 27">
            <a:extLst>
              <a:ext uri="{FF2B5EF4-FFF2-40B4-BE49-F238E27FC236}">
                <a16:creationId xmlns:a16="http://schemas.microsoft.com/office/drawing/2014/main" id="{975A997C-C8D4-91AB-61A9-70D712BC6377}"/>
              </a:ext>
            </a:extLst>
          </p:cNvPr>
          <p:cNvCxnSpPr>
            <a:cxnSpLocks/>
            <a:stCxn id="31" idx="2"/>
          </p:cNvCxnSpPr>
          <p:nvPr/>
        </p:nvCxnSpPr>
        <p:spPr>
          <a:xfrm>
            <a:off x="8612449" y="2078626"/>
            <a:ext cx="750" cy="3553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671E294-6F00-BB0E-9E2D-DEC4C935F53E}"/>
              </a:ext>
            </a:extLst>
          </p:cNvPr>
          <p:cNvSpPr txBox="1"/>
          <p:nvPr/>
        </p:nvSpPr>
        <p:spPr>
          <a:xfrm>
            <a:off x="7358757" y="5699292"/>
            <a:ext cx="2504841" cy="1200329"/>
          </a:xfrm>
          <a:prstGeom prst="rect">
            <a:avLst/>
          </a:prstGeom>
          <a:noFill/>
        </p:spPr>
        <p:txBody>
          <a:bodyPr wrap="square" rtlCol="0">
            <a:spAutoFit/>
          </a:bodyPr>
          <a:lstStyle/>
          <a:p>
            <a:r>
              <a:rPr lang="en-US" altLang="zh-CN" sz="2400" dirty="0">
                <a:solidFill>
                  <a:schemeClr val="accent6">
                    <a:lumMod val="75000"/>
                  </a:schemeClr>
                </a:solidFill>
              </a:rPr>
              <a:t>Less</a:t>
            </a:r>
            <a:r>
              <a:rPr lang="zh-CN" altLang="en-US" sz="2400" dirty="0">
                <a:solidFill>
                  <a:schemeClr val="accent6">
                    <a:lumMod val="75000"/>
                  </a:schemeClr>
                </a:solidFill>
              </a:rPr>
              <a:t> </a:t>
            </a:r>
            <a:r>
              <a:rPr lang="en-US" altLang="zh-CN" sz="2400" dirty="0">
                <a:solidFill>
                  <a:schemeClr val="accent6">
                    <a:lumMod val="75000"/>
                  </a:schemeClr>
                </a:solidFill>
              </a:rPr>
              <a:t>controllable</a:t>
            </a:r>
            <a:r>
              <a:rPr lang="zh-CN" altLang="en-US" sz="2400" dirty="0">
                <a:solidFill>
                  <a:schemeClr val="accent6">
                    <a:lumMod val="75000"/>
                  </a:schemeClr>
                </a:solidFill>
              </a:rPr>
              <a:t> </a:t>
            </a:r>
            <a:r>
              <a:rPr lang="en-US" altLang="zh-CN" sz="2400" dirty="0">
                <a:solidFill>
                  <a:schemeClr val="accent6">
                    <a:lumMod val="75000"/>
                  </a:schemeClr>
                </a:solidFill>
              </a:rPr>
              <a:t>agents</a:t>
            </a:r>
          </a:p>
          <a:p>
            <a:r>
              <a:rPr lang="en-US" altLang="zh-CN" sz="2400" dirty="0">
                <a:solidFill>
                  <a:schemeClr val="accent6">
                    <a:lumMod val="75000"/>
                  </a:schemeClr>
                </a:solidFill>
              </a:rPr>
              <a:t>More</a:t>
            </a:r>
            <a:r>
              <a:rPr lang="zh-CN" altLang="en-US" sz="2400" dirty="0">
                <a:solidFill>
                  <a:schemeClr val="accent6">
                    <a:lumMod val="75000"/>
                  </a:schemeClr>
                </a:solidFill>
              </a:rPr>
              <a:t> </a:t>
            </a:r>
            <a:r>
              <a:rPr lang="en-US" altLang="zh-CN" sz="2400" dirty="0">
                <a:solidFill>
                  <a:schemeClr val="accent6">
                    <a:lumMod val="75000"/>
                  </a:schemeClr>
                </a:solidFill>
              </a:rPr>
              <a:t>complex</a:t>
            </a:r>
            <a:endParaRPr lang="en-US" sz="2400" dirty="0">
              <a:solidFill>
                <a:schemeClr val="accent6">
                  <a:lumMod val="75000"/>
                </a:schemeClr>
              </a:solidFill>
            </a:endParaRPr>
          </a:p>
        </p:txBody>
      </p:sp>
      <p:sp>
        <p:nvSpPr>
          <p:cNvPr id="31" name="TextBox 30">
            <a:extLst>
              <a:ext uri="{FF2B5EF4-FFF2-40B4-BE49-F238E27FC236}">
                <a16:creationId xmlns:a16="http://schemas.microsoft.com/office/drawing/2014/main" id="{6444E246-A327-4D08-8F39-2B7E33EAE50B}"/>
              </a:ext>
            </a:extLst>
          </p:cNvPr>
          <p:cNvSpPr txBox="1"/>
          <p:nvPr/>
        </p:nvSpPr>
        <p:spPr>
          <a:xfrm>
            <a:off x="7268141" y="878297"/>
            <a:ext cx="2688615" cy="1200329"/>
          </a:xfrm>
          <a:prstGeom prst="rect">
            <a:avLst/>
          </a:prstGeom>
          <a:noFill/>
        </p:spPr>
        <p:txBody>
          <a:bodyPr wrap="square" rtlCol="0">
            <a:spAutoFit/>
          </a:bodyPr>
          <a:lstStyle/>
          <a:p>
            <a:r>
              <a:rPr lang="en-US" altLang="zh-CN" sz="2400" dirty="0">
                <a:solidFill>
                  <a:schemeClr val="accent6">
                    <a:lumMod val="75000"/>
                  </a:schemeClr>
                </a:solidFill>
              </a:rPr>
              <a:t>More</a:t>
            </a:r>
            <a:r>
              <a:rPr lang="zh-CN" altLang="en-US" sz="2400" dirty="0">
                <a:solidFill>
                  <a:schemeClr val="accent6">
                    <a:lumMod val="75000"/>
                  </a:schemeClr>
                </a:solidFill>
              </a:rPr>
              <a:t> </a:t>
            </a:r>
            <a:r>
              <a:rPr lang="en-US" altLang="zh-CN" sz="2400" dirty="0">
                <a:solidFill>
                  <a:schemeClr val="accent6">
                    <a:lumMod val="75000"/>
                  </a:schemeClr>
                </a:solidFill>
              </a:rPr>
              <a:t>controllable</a:t>
            </a:r>
            <a:r>
              <a:rPr lang="zh-CN" altLang="en-US" sz="2400" dirty="0">
                <a:solidFill>
                  <a:schemeClr val="accent6">
                    <a:lumMod val="75000"/>
                  </a:schemeClr>
                </a:solidFill>
              </a:rPr>
              <a:t> </a:t>
            </a:r>
            <a:r>
              <a:rPr lang="en-US" altLang="zh-CN" sz="2400" dirty="0">
                <a:solidFill>
                  <a:schemeClr val="accent6">
                    <a:lumMod val="75000"/>
                  </a:schemeClr>
                </a:solidFill>
              </a:rPr>
              <a:t>agents</a:t>
            </a:r>
          </a:p>
          <a:p>
            <a:r>
              <a:rPr lang="en-US" altLang="zh-CN" sz="2400" dirty="0">
                <a:solidFill>
                  <a:schemeClr val="accent6">
                    <a:lumMod val="75000"/>
                  </a:schemeClr>
                </a:solidFill>
              </a:rPr>
              <a:t>less</a:t>
            </a:r>
            <a:r>
              <a:rPr lang="zh-CN" altLang="en-US" sz="2400" dirty="0">
                <a:solidFill>
                  <a:schemeClr val="accent6">
                    <a:lumMod val="75000"/>
                  </a:schemeClr>
                </a:solidFill>
              </a:rPr>
              <a:t> </a:t>
            </a:r>
            <a:r>
              <a:rPr lang="en-US" altLang="zh-CN" sz="2400" dirty="0">
                <a:solidFill>
                  <a:schemeClr val="accent6">
                    <a:lumMod val="75000"/>
                  </a:schemeClr>
                </a:solidFill>
              </a:rPr>
              <a:t>complex</a:t>
            </a:r>
            <a:r>
              <a:rPr lang="zh-CN" altLang="en-US" sz="2400" dirty="0">
                <a:solidFill>
                  <a:schemeClr val="accent6">
                    <a:lumMod val="75000"/>
                  </a:schemeClr>
                </a:solidFill>
              </a:rPr>
              <a:t> </a:t>
            </a:r>
            <a:endParaRPr lang="en-US" sz="2400" dirty="0">
              <a:solidFill>
                <a:schemeClr val="accent6">
                  <a:lumMod val="75000"/>
                </a:schemeClr>
              </a:solidFill>
            </a:endParaRPr>
          </a:p>
        </p:txBody>
      </p:sp>
      <p:sp>
        <p:nvSpPr>
          <p:cNvPr id="35" name="object 13">
            <a:extLst>
              <a:ext uri="{FF2B5EF4-FFF2-40B4-BE49-F238E27FC236}">
                <a16:creationId xmlns:a16="http://schemas.microsoft.com/office/drawing/2014/main" id="{128C2160-E7C9-E916-1E88-B9DAF0DE3DCA}"/>
              </a:ext>
            </a:extLst>
          </p:cNvPr>
          <p:cNvSpPr txBox="1"/>
          <p:nvPr/>
        </p:nvSpPr>
        <p:spPr>
          <a:xfrm>
            <a:off x="-3255181" y="2660910"/>
            <a:ext cx="9135533" cy="1330278"/>
          </a:xfrm>
          <a:prstGeom prst="rect">
            <a:avLst/>
          </a:prstGeom>
        </p:spPr>
        <p:txBody>
          <a:bodyPr vert="horz" wrap="square" lIns="0" tIns="16933" rIns="0" bIns="0" rtlCol="0">
            <a:spAutoFit/>
          </a:bodyPr>
          <a:lstStyle/>
          <a:p>
            <a:pPr marL="1766103" algn="ctr">
              <a:spcBef>
                <a:spcPts val="133"/>
              </a:spcBef>
            </a:pPr>
            <a:r>
              <a:rPr lang="en-US" altLang="zh-CN" sz="2400" spc="-13" dirty="0">
                <a:latin typeface="Calibri"/>
                <a:cs typeface="Calibri"/>
              </a:rPr>
              <a:t>Local</a:t>
            </a:r>
            <a:r>
              <a:rPr lang="zh-CN" altLang="en-US" sz="2400" spc="-13" dirty="0">
                <a:latin typeface="Calibri"/>
                <a:cs typeface="Calibri"/>
              </a:rPr>
              <a:t> </a:t>
            </a:r>
            <a:r>
              <a:rPr lang="en-US" altLang="zh-CN" sz="2400" spc="-13" dirty="0">
                <a:latin typeface="Calibri"/>
                <a:cs typeface="Calibri"/>
              </a:rPr>
              <a:t>a</a:t>
            </a:r>
            <a:r>
              <a:rPr sz="2400" spc="-13" dirty="0">
                <a:latin typeface="Calibri"/>
                <a:cs typeface="Calibri"/>
              </a:rPr>
              <a:t>ction</a:t>
            </a:r>
            <a:r>
              <a:rPr lang="en-US" altLang="zh-CN" sz="2400" spc="-13" dirty="0">
                <a:latin typeface="Calibri"/>
                <a:cs typeface="Calibri"/>
              </a:rPr>
              <a:t>s</a:t>
            </a:r>
            <a:endParaRPr sz="2400" dirty="0">
              <a:latin typeface="Calibri"/>
              <a:cs typeface="Calibri"/>
            </a:endParaRPr>
          </a:p>
          <a:p>
            <a:pPr>
              <a:spcBef>
                <a:spcPts val="1627"/>
              </a:spcBef>
            </a:pPr>
            <a:endParaRPr sz="2400" dirty="0">
              <a:latin typeface="Calibri"/>
              <a:cs typeface="Calibri"/>
            </a:endParaRPr>
          </a:p>
          <a:p>
            <a:pPr marL="1766103" algn="ctr"/>
            <a:r>
              <a:rPr lang="en-US" altLang="zh-CN" sz="2400" spc="-13" dirty="0">
                <a:latin typeface="Calibri"/>
                <a:cs typeface="Calibri"/>
              </a:rPr>
              <a:t>Local</a:t>
            </a:r>
            <a:r>
              <a:rPr lang="zh-CN" altLang="en-US" sz="2400" spc="-13" dirty="0">
                <a:latin typeface="Calibri"/>
                <a:cs typeface="Calibri"/>
              </a:rPr>
              <a:t> </a:t>
            </a:r>
            <a:r>
              <a:rPr lang="en-US" altLang="zh-CN" sz="2400" spc="-13" dirty="0">
                <a:latin typeface="Calibri"/>
                <a:cs typeface="Calibri"/>
              </a:rPr>
              <a:t>o</a:t>
            </a:r>
            <a:r>
              <a:rPr sz="2400" spc="-13" dirty="0">
                <a:latin typeface="Calibri"/>
                <a:cs typeface="Calibri"/>
              </a:rPr>
              <a:t>bservation</a:t>
            </a:r>
            <a:r>
              <a:rPr lang="en-US" altLang="zh-CN" sz="2400" spc="-13" dirty="0">
                <a:latin typeface="Calibri"/>
                <a:cs typeface="Calibri"/>
              </a:rPr>
              <a:t>s</a:t>
            </a:r>
            <a:endParaRPr sz="2400" dirty="0">
              <a:latin typeface="Calibri"/>
              <a:cs typeface="Calibri"/>
            </a:endParaRPr>
          </a:p>
        </p:txBody>
      </p:sp>
    </p:spTree>
    <p:extLst>
      <p:ext uri="{BB962C8B-B14F-4D97-AF65-F5344CB8AC3E}">
        <p14:creationId xmlns:p14="http://schemas.microsoft.com/office/powerpoint/2010/main" val="3142697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B430E-D63A-BFB7-CC14-C12FC652DE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FA4232B-A9F6-0434-EB3C-8F76F6A026B7}"/>
              </a:ext>
            </a:extLst>
          </p:cNvPr>
          <p:cNvSpPr txBox="1">
            <a:spLocks noGrp="1"/>
          </p:cNvSpPr>
          <p:nvPr>
            <p:ph type="title"/>
          </p:nvPr>
        </p:nvSpPr>
        <p:spPr>
          <a:xfrm>
            <a:off x="-816245" y="33308"/>
            <a:ext cx="14020800" cy="694207"/>
          </a:xfrm>
          <a:prstGeom prst="rect">
            <a:avLst/>
          </a:prstGeom>
        </p:spPr>
        <p:txBody>
          <a:bodyPr vert="horz" wrap="square" lIns="0" tIns="16933" rIns="0" bIns="0" rtlCol="0" anchor="ctr">
            <a:spAutoFit/>
          </a:bodyPr>
          <a:lstStyle/>
          <a:p>
            <a:pPr marL="3360336">
              <a:lnSpc>
                <a:spcPct val="100000"/>
              </a:lnSpc>
              <a:spcBef>
                <a:spcPts val="133"/>
              </a:spcBef>
            </a:pPr>
            <a:r>
              <a:rPr dirty="0"/>
              <a:t>What</a:t>
            </a:r>
            <a:r>
              <a:rPr spc="-53" dirty="0"/>
              <a:t> </a:t>
            </a:r>
            <a:r>
              <a:rPr dirty="0"/>
              <a:t>is</a:t>
            </a:r>
            <a:r>
              <a:rPr spc="-47" dirty="0"/>
              <a:t> </a:t>
            </a:r>
            <a:r>
              <a:rPr lang="en-US" altLang="zh-CN" spc="-47" dirty="0"/>
              <a:t>a</a:t>
            </a:r>
            <a:r>
              <a:rPr lang="zh-CN" altLang="en-US" spc="-47" dirty="0"/>
              <a:t> </a:t>
            </a:r>
            <a:r>
              <a:rPr spc="-13" dirty="0"/>
              <a:t>“</a:t>
            </a:r>
            <a:r>
              <a:rPr lang="en-US" altLang="zh-CN" spc="-13" dirty="0"/>
              <a:t>multi-</a:t>
            </a:r>
            <a:r>
              <a:rPr spc="-13" dirty="0"/>
              <a:t>agent</a:t>
            </a:r>
            <a:r>
              <a:rPr lang="zh-CN" altLang="en-US" spc="-13" dirty="0"/>
              <a:t> </a:t>
            </a:r>
            <a:r>
              <a:rPr lang="en-US" altLang="zh-CN" spc="-13" dirty="0"/>
              <a:t>system</a:t>
            </a:r>
            <a:r>
              <a:rPr spc="-13" dirty="0"/>
              <a:t>”?</a:t>
            </a:r>
          </a:p>
        </p:txBody>
      </p:sp>
      <p:pic>
        <p:nvPicPr>
          <p:cNvPr id="3" name="object 3">
            <a:extLst>
              <a:ext uri="{FF2B5EF4-FFF2-40B4-BE49-F238E27FC236}">
                <a16:creationId xmlns:a16="http://schemas.microsoft.com/office/drawing/2014/main" id="{B5A24583-4F42-8477-0CF5-87DD3A7F31AC}"/>
              </a:ext>
            </a:extLst>
          </p:cNvPr>
          <p:cNvPicPr/>
          <p:nvPr/>
        </p:nvPicPr>
        <p:blipFill>
          <a:blip r:embed="rId2" cstate="print"/>
          <a:stretch>
            <a:fillRect/>
          </a:stretch>
        </p:blipFill>
        <p:spPr>
          <a:xfrm>
            <a:off x="4829743" y="2815442"/>
            <a:ext cx="392011" cy="353455"/>
          </a:xfrm>
          <a:prstGeom prst="rect">
            <a:avLst/>
          </a:prstGeom>
        </p:spPr>
      </p:pic>
      <p:pic>
        <p:nvPicPr>
          <p:cNvPr id="4" name="object 4">
            <a:extLst>
              <a:ext uri="{FF2B5EF4-FFF2-40B4-BE49-F238E27FC236}">
                <a16:creationId xmlns:a16="http://schemas.microsoft.com/office/drawing/2014/main" id="{D4C14D8C-F41F-B7C8-5D63-669C50284A49}"/>
              </a:ext>
            </a:extLst>
          </p:cNvPr>
          <p:cNvPicPr/>
          <p:nvPr/>
        </p:nvPicPr>
        <p:blipFill>
          <a:blip r:embed="rId3" cstate="print"/>
          <a:stretch>
            <a:fillRect/>
          </a:stretch>
        </p:blipFill>
        <p:spPr>
          <a:xfrm>
            <a:off x="7637753" y="2809117"/>
            <a:ext cx="846667" cy="846663"/>
          </a:xfrm>
          <a:prstGeom prst="rect">
            <a:avLst/>
          </a:prstGeom>
        </p:spPr>
      </p:pic>
      <p:grpSp>
        <p:nvGrpSpPr>
          <p:cNvPr id="5" name="object 5">
            <a:extLst>
              <a:ext uri="{FF2B5EF4-FFF2-40B4-BE49-F238E27FC236}">
                <a16:creationId xmlns:a16="http://schemas.microsoft.com/office/drawing/2014/main" id="{BE3AAA1D-0951-C0E1-9AB5-83D5568A34F3}"/>
              </a:ext>
            </a:extLst>
          </p:cNvPr>
          <p:cNvGrpSpPr/>
          <p:nvPr/>
        </p:nvGrpSpPr>
        <p:grpSpPr>
          <a:xfrm>
            <a:off x="5968769" y="2904737"/>
            <a:ext cx="1376680" cy="264160"/>
            <a:chOff x="4055765" y="1336907"/>
            <a:chExt cx="1032510" cy="198120"/>
          </a:xfrm>
        </p:grpSpPr>
        <p:pic>
          <p:nvPicPr>
            <p:cNvPr id="6" name="object 6">
              <a:extLst>
                <a:ext uri="{FF2B5EF4-FFF2-40B4-BE49-F238E27FC236}">
                  <a16:creationId xmlns:a16="http://schemas.microsoft.com/office/drawing/2014/main" id="{913149B8-69F9-B637-CEC4-EB047ED41ED1}"/>
                </a:ext>
              </a:extLst>
            </p:cNvPr>
            <p:cNvPicPr/>
            <p:nvPr/>
          </p:nvPicPr>
          <p:blipFill>
            <a:blip r:embed="rId4" cstate="print"/>
            <a:stretch>
              <a:fillRect/>
            </a:stretch>
          </p:blipFill>
          <p:spPr>
            <a:xfrm>
              <a:off x="4055765" y="1336907"/>
              <a:ext cx="1032470" cy="198120"/>
            </a:xfrm>
            <a:prstGeom prst="rect">
              <a:avLst/>
            </a:prstGeom>
          </p:spPr>
        </p:pic>
        <p:sp>
          <p:nvSpPr>
            <p:cNvPr id="7" name="object 7">
              <a:extLst>
                <a:ext uri="{FF2B5EF4-FFF2-40B4-BE49-F238E27FC236}">
                  <a16:creationId xmlns:a16="http://schemas.microsoft.com/office/drawing/2014/main" id="{6DF98686-7556-89DB-AC89-176B8535DE83}"/>
                </a:ext>
              </a:extLst>
            </p:cNvPr>
            <p:cNvSpPr/>
            <p:nvPr/>
          </p:nvSpPr>
          <p:spPr>
            <a:xfrm>
              <a:off x="4093865" y="1415967"/>
              <a:ext cx="847090" cy="0"/>
            </a:xfrm>
            <a:custGeom>
              <a:avLst/>
              <a:gdLst/>
              <a:ahLst/>
              <a:cxnLst/>
              <a:rect l="l" t="t" r="r" b="b"/>
              <a:pathLst>
                <a:path w="847089">
                  <a:moveTo>
                    <a:pt x="0" y="0"/>
                  </a:moveTo>
                  <a:lnTo>
                    <a:pt x="834350" y="0"/>
                  </a:lnTo>
                  <a:lnTo>
                    <a:pt x="847050" y="0"/>
                  </a:lnTo>
                </a:path>
              </a:pathLst>
            </a:custGeom>
            <a:ln w="25400">
              <a:solidFill>
                <a:srgbClr val="333398"/>
              </a:solidFill>
            </a:ln>
          </p:spPr>
          <p:txBody>
            <a:bodyPr wrap="square" lIns="0" tIns="0" rIns="0" bIns="0" rtlCol="0"/>
            <a:lstStyle/>
            <a:p>
              <a:endParaRPr sz="2400"/>
            </a:p>
          </p:txBody>
        </p:sp>
        <p:sp>
          <p:nvSpPr>
            <p:cNvPr id="8" name="object 8">
              <a:extLst>
                <a:ext uri="{FF2B5EF4-FFF2-40B4-BE49-F238E27FC236}">
                  <a16:creationId xmlns:a16="http://schemas.microsoft.com/office/drawing/2014/main" id="{C90B658C-54D0-74C0-7591-EBD882B6ED46}"/>
                </a:ext>
              </a:extLst>
            </p:cNvPr>
            <p:cNvSpPr/>
            <p:nvPr/>
          </p:nvSpPr>
          <p:spPr>
            <a:xfrm>
              <a:off x="4928214" y="1355007"/>
              <a:ext cx="121920" cy="121920"/>
            </a:xfrm>
            <a:custGeom>
              <a:avLst/>
              <a:gdLst/>
              <a:ahLst/>
              <a:cxnLst/>
              <a:rect l="l" t="t" r="r" b="b"/>
              <a:pathLst>
                <a:path w="121920" h="121919">
                  <a:moveTo>
                    <a:pt x="0" y="0"/>
                  </a:moveTo>
                  <a:lnTo>
                    <a:pt x="0" y="121920"/>
                  </a:lnTo>
                  <a:lnTo>
                    <a:pt x="121919" y="60960"/>
                  </a:lnTo>
                  <a:lnTo>
                    <a:pt x="0" y="0"/>
                  </a:lnTo>
                  <a:close/>
                </a:path>
              </a:pathLst>
            </a:custGeom>
            <a:solidFill>
              <a:srgbClr val="333398"/>
            </a:solidFill>
          </p:spPr>
          <p:txBody>
            <a:bodyPr wrap="square" lIns="0" tIns="0" rIns="0" bIns="0" rtlCol="0"/>
            <a:lstStyle/>
            <a:p>
              <a:endParaRPr sz="2400"/>
            </a:p>
          </p:txBody>
        </p:sp>
      </p:grpSp>
      <p:grpSp>
        <p:nvGrpSpPr>
          <p:cNvPr id="9" name="object 9">
            <a:extLst>
              <a:ext uri="{FF2B5EF4-FFF2-40B4-BE49-F238E27FC236}">
                <a16:creationId xmlns:a16="http://schemas.microsoft.com/office/drawing/2014/main" id="{2B309F96-85C4-BA13-C258-A03E1C5E474E}"/>
              </a:ext>
            </a:extLst>
          </p:cNvPr>
          <p:cNvGrpSpPr/>
          <p:nvPr/>
        </p:nvGrpSpPr>
        <p:grpSpPr>
          <a:xfrm>
            <a:off x="5968769" y="3243403"/>
            <a:ext cx="1376680" cy="264160"/>
            <a:chOff x="4055765" y="1590907"/>
            <a:chExt cx="1032510" cy="198120"/>
          </a:xfrm>
        </p:grpSpPr>
        <p:pic>
          <p:nvPicPr>
            <p:cNvPr id="10" name="object 10">
              <a:extLst>
                <a:ext uri="{FF2B5EF4-FFF2-40B4-BE49-F238E27FC236}">
                  <a16:creationId xmlns:a16="http://schemas.microsoft.com/office/drawing/2014/main" id="{53B40EFF-D4A3-C3D9-3835-0983365A003D}"/>
                </a:ext>
              </a:extLst>
            </p:cNvPr>
            <p:cNvPicPr/>
            <p:nvPr/>
          </p:nvPicPr>
          <p:blipFill>
            <a:blip r:embed="rId5" cstate="print"/>
            <a:stretch>
              <a:fillRect/>
            </a:stretch>
          </p:blipFill>
          <p:spPr>
            <a:xfrm>
              <a:off x="4055765" y="1590907"/>
              <a:ext cx="1032470" cy="198120"/>
            </a:xfrm>
            <a:prstGeom prst="rect">
              <a:avLst/>
            </a:prstGeom>
          </p:spPr>
        </p:pic>
        <p:sp>
          <p:nvSpPr>
            <p:cNvPr id="11" name="object 11">
              <a:extLst>
                <a:ext uri="{FF2B5EF4-FFF2-40B4-BE49-F238E27FC236}">
                  <a16:creationId xmlns:a16="http://schemas.microsoft.com/office/drawing/2014/main" id="{FE4E7E4E-2DA1-8247-0ABE-A2AFBAC2E8A6}"/>
                </a:ext>
              </a:extLst>
            </p:cNvPr>
            <p:cNvSpPr/>
            <p:nvPr/>
          </p:nvSpPr>
          <p:spPr>
            <a:xfrm>
              <a:off x="4203085" y="1669967"/>
              <a:ext cx="847090" cy="0"/>
            </a:xfrm>
            <a:custGeom>
              <a:avLst/>
              <a:gdLst/>
              <a:ahLst/>
              <a:cxnLst/>
              <a:rect l="l" t="t" r="r" b="b"/>
              <a:pathLst>
                <a:path w="847089">
                  <a:moveTo>
                    <a:pt x="0" y="0"/>
                  </a:moveTo>
                  <a:lnTo>
                    <a:pt x="12699" y="0"/>
                  </a:lnTo>
                  <a:lnTo>
                    <a:pt x="847050" y="0"/>
                  </a:lnTo>
                </a:path>
              </a:pathLst>
            </a:custGeom>
            <a:ln w="25400">
              <a:solidFill>
                <a:srgbClr val="333398"/>
              </a:solidFill>
            </a:ln>
          </p:spPr>
          <p:txBody>
            <a:bodyPr wrap="square" lIns="0" tIns="0" rIns="0" bIns="0" rtlCol="0"/>
            <a:lstStyle/>
            <a:p>
              <a:endParaRPr sz="2400"/>
            </a:p>
          </p:txBody>
        </p:sp>
        <p:sp>
          <p:nvSpPr>
            <p:cNvPr id="12" name="object 12">
              <a:extLst>
                <a:ext uri="{FF2B5EF4-FFF2-40B4-BE49-F238E27FC236}">
                  <a16:creationId xmlns:a16="http://schemas.microsoft.com/office/drawing/2014/main" id="{021E5DCA-193E-0ACE-1B61-B9B040DC6A29}"/>
                </a:ext>
              </a:extLst>
            </p:cNvPr>
            <p:cNvSpPr/>
            <p:nvPr/>
          </p:nvSpPr>
          <p:spPr>
            <a:xfrm>
              <a:off x="4093865" y="1609007"/>
              <a:ext cx="121920" cy="121920"/>
            </a:xfrm>
            <a:custGeom>
              <a:avLst/>
              <a:gdLst/>
              <a:ahLst/>
              <a:cxnLst/>
              <a:rect l="l" t="t" r="r" b="b"/>
              <a:pathLst>
                <a:path w="121920" h="121919">
                  <a:moveTo>
                    <a:pt x="121919" y="0"/>
                  </a:moveTo>
                  <a:lnTo>
                    <a:pt x="0" y="60960"/>
                  </a:lnTo>
                  <a:lnTo>
                    <a:pt x="121919" y="121920"/>
                  </a:lnTo>
                  <a:lnTo>
                    <a:pt x="121919" y="0"/>
                  </a:lnTo>
                  <a:close/>
                </a:path>
              </a:pathLst>
            </a:custGeom>
            <a:solidFill>
              <a:srgbClr val="333398"/>
            </a:solidFill>
          </p:spPr>
          <p:txBody>
            <a:bodyPr wrap="square" lIns="0" tIns="0" rIns="0" bIns="0" rtlCol="0"/>
            <a:lstStyle/>
            <a:p>
              <a:endParaRPr sz="2400"/>
            </a:p>
          </p:txBody>
        </p:sp>
      </p:grpSp>
      <p:sp>
        <p:nvSpPr>
          <p:cNvPr id="13" name="object 13">
            <a:extLst>
              <a:ext uri="{FF2B5EF4-FFF2-40B4-BE49-F238E27FC236}">
                <a16:creationId xmlns:a16="http://schemas.microsoft.com/office/drawing/2014/main" id="{E551A879-9939-4D8B-8D87-D85A33F5059C}"/>
              </a:ext>
            </a:extLst>
          </p:cNvPr>
          <p:cNvSpPr txBox="1"/>
          <p:nvPr/>
        </p:nvSpPr>
        <p:spPr>
          <a:xfrm>
            <a:off x="1354824" y="2589401"/>
            <a:ext cx="9135533" cy="1330278"/>
          </a:xfrm>
          <a:prstGeom prst="rect">
            <a:avLst/>
          </a:prstGeom>
        </p:spPr>
        <p:txBody>
          <a:bodyPr vert="horz" wrap="square" lIns="0" tIns="16933" rIns="0" bIns="0" rtlCol="0">
            <a:spAutoFit/>
          </a:bodyPr>
          <a:lstStyle/>
          <a:p>
            <a:pPr marL="1766103" algn="ctr">
              <a:spcBef>
                <a:spcPts val="133"/>
              </a:spcBef>
            </a:pPr>
            <a:r>
              <a:rPr lang="en-US" altLang="zh-CN" sz="2400" spc="-13" dirty="0">
                <a:latin typeface="Calibri"/>
                <a:cs typeface="Calibri"/>
              </a:rPr>
              <a:t>Local</a:t>
            </a:r>
            <a:r>
              <a:rPr lang="zh-CN" altLang="en-US" sz="2400" spc="-13" dirty="0">
                <a:latin typeface="Calibri"/>
                <a:cs typeface="Calibri"/>
              </a:rPr>
              <a:t> </a:t>
            </a:r>
            <a:r>
              <a:rPr lang="en-US" altLang="zh-CN" sz="2400" spc="-13" dirty="0">
                <a:latin typeface="Calibri"/>
                <a:cs typeface="Calibri"/>
              </a:rPr>
              <a:t>a</a:t>
            </a:r>
            <a:r>
              <a:rPr sz="2400" spc="-13" dirty="0">
                <a:latin typeface="Calibri"/>
                <a:cs typeface="Calibri"/>
              </a:rPr>
              <a:t>ction</a:t>
            </a:r>
            <a:r>
              <a:rPr lang="en-US" altLang="zh-CN" sz="2400" spc="-13" dirty="0">
                <a:latin typeface="Calibri"/>
                <a:cs typeface="Calibri"/>
              </a:rPr>
              <a:t>s</a:t>
            </a:r>
            <a:endParaRPr sz="2400" dirty="0">
              <a:latin typeface="Calibri"/>
              <a:cs typeface="Calibri"/>
            </a:endParaRPr>
          </a:p>
          <a:p>
            <a:pPr>
              <a:spcBef>
                <a:spcPts val="1627"/>
              </a:spcBef>
            </a:pPr>
            <a:endParaRPr sz="2400" dirty="0">
              <a:latin typeface="Calibri"/>
              <a:cs typeface="Calibri"/>
            </a:endParaRPr>
          </a:p>
          <a:p>
            <a:pPr marL="1766103" algn="ctr"/>
            <a:r>
              <a:rPr lang="en-US" altLang="zh-CN" sz="2400" spc="-13" dirty="0">
                <a:latin typeface="Calibri"/>
                <a:cs typeface="Calibri"/>
              </a:rPr>
              <a:t>Local</a:t>
            </a:r>
            <a:r>
              <a:rPr lang="zh-CN" altLang="en-US" sz="2400" spc="-13" dirty="0">
                <a:latin typeface="Calibri"/>
                <a:cs typeface="Calibri"/>
              </a:rPr>
              <a:t> </a:t>
            </a:r>
            <a:r>
              <a:rPr lang="en-US" altLang="zh-CN" sz="2400" spc="-13" dirty="0">
                <a:latin typeface="Calibri"/>
                <a:cs typeface="Calibri"/>
              </a:rPr>
              <a:t>o</a:t>
            </a:r>
            <a:r>
              <a:rPr sz="2400" spc="-13" dirty="0">
                <a:latin typeface="Calibri"/>
                <a:cs typeface="Calibri"/>
              </a:rPr>
              <a:t>bservation</a:t>
            </a:r>
            <a:r>
              <a:rPr lang="en-US" altLang="zh-CN" sz="2400" spc="-13" dirty="0">
                <a:latin typeface="Calibri"/>
                <a:cs typeface="Calibri"/>
              </a:rPr>
              <a:t>s</a:t>
            </a:r>
            <a:endParaRPr sz="2400" dirty="0">
              <a:latin typeface="Calibri"/>
              <a:cs typeface="Calibri"/>
            </a:endParaRPr>
          </a:p>
        </p:txBody>
      </p:sp>
      <p:sp>
        <p:nvSpPr>
          <p:cNvPr id="22" name="TextBox 21">
            <a:extLst>
              <a:ext uri="{FF2B5EF4-FFF2-40B4-BE49-F238E27FC236}">
                <a16:creationId xmlns:a16="http://schemas.microsoft.com/office/drawing/2014/main" id="{3006F711-00A9-D207-9371-70D5805D3E8E}"/>
              </a:ext>
            </a:extLst>
          </p:cNvPr>
          <p:cNvSpPr txBox="1"/>
          <p:nvPr/>
        </p:nvSpPr>
        <p:spPr>
          <a:xfrm>
            <a:off x="4575454" y="3908562"/>
            <a:ext cx="1846724" cy="461665"/>
          </a:xfrm>
          <a:prstGeom prst="rect">
            <a:avLst/>
          </a:prstGeom>
          <a:noFill/>
        </p:spPr>
        <p:txBody>
          <a:bodyPr wrap="none" rtlCol="0">
            <a:spAutoFit/>
          </a:bodyPr>
          <a:lstStyle/>
          <a:p>
            <a:r>
              <a:rPr lang="en-US" altLang="zh-CN" sz="2400" dirty="0"/>
              <a:t>Multi-agents</a:t>
            </a:r>
            <a:endParaRPr lang="en-US" sz="2400" dirty="0"/>
          </a:p>
        </p:txBody>
      </p:sp>
      <p:sp>
        <p:nvSpPr>
          <p:cNvPr id="23" name="TextBox 22">
            <a:extLst>
              <a:ext uri="{FF2B5EF4-FFF2-40B4-BE49-F238E27FC236}">
                <a16:creationId xmlns:a16="http://schemas.microsoft.com/office/drawing/2014/main" id="{7874C5E9-83D0-4FD9-42DD-ED86A9589529}"/>
              </a:ext>
            </a:extLst>
          </p:cNvPr>
          <p:cNvSpPr txBox="1"/>
          <p:nvPr/>
        </p:nvSpPr>
        <p:spPr>
          <a:xfrm>
            <a:off x="7824622" y="3968019"/>
            <a:ext cx="684514" cy="461665"/>
          </a:xfrm>
          <a:prstGeom prst="rect">
            <a:avLst/>
          </a:prstGeom>
          <a:noFill/>
        </p:spPr>
        <p:txBody>
          <a:bodyPr wrap="square" rtlCol="0">
            <a:spAutoFit/>
          </a:bodyPr>
          <a:lstStyle/>
          <a:p>
            <a:r>
              <a:rPr lang="en-US" sz="2400" dirty="0"/>
              <a:t>Env</a:t>
            </a:r>
          </a:p>
        </p:txBody>
      </p:sp>
      <p:sp>
        <p:nvSpPr>
          <p:cNvPr id="24" name="Left Brace 23">
            <a:extLst>
              <a:ext uri="{FF2B5EF4-FFF2-40B4-BE49-F238E27FC236}">
                <a16:creationId xmlns:a16="http://schemas.microsoft.com/office/drawing/2014/main" id="{4F13FF84-B071-60DA-E2D6-2C25F080FDA1}"/>
              </a:ext>
            </a:extLst>
          </p:cNvPr>
          <p:cNvSpPr/>
          <p:nvPr/>
        </p:nvSpPr>
        <p:spPr>
          <a:xfrm>
            <a:off x="8565969" y="1238908"/>
            <a:ext cx="506627" cy="512920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6950EE2-C0C2-B6C4-5CB5-E355EFA601BF}"/>
              </a:ext>
            </a:extLst>
          </p:cNvPr>
          <p:cNvSpPr txBox="1"/>
          <p:nvPr/>
        </p:nvSpPr>
        <p:spPr>
          <a:xfrm>
            <a:off x="9090482" y="964684"/>
            <a:ext cx="2267287" cy="830997"/>
          </a:xfrm>
          <a:prstGeom prst="rect">
            <a:avLst/>
          </a:prstGeom>
          <a:noFill/>
        </p:spPr>
        <p:txBody>
          <a:bodyPr wrap="none" rtlCol="0">
            <a:spAutoFit/>
          </a:bodyPr>
          <a:lstStyle/>
          <a:p>
            <a:r>
              <a:rPr lang="en-US" sz="2400" dirty="0"/>
              <a:t>Physical Env: </a:t>
            </a:r>
          </a:p>
          <a:p>
            <a:r>
              <a:rPr lang="en-US" altLang="zh-CN" sz="2400" dirty="0"/>
              <a:t>Swarm</a:t>
            </a:r>
            <a:r>
              <a:rPr lang="zh-CN" altLang="en-US" sz="2400" dirty="0"/>
              <a:t> </a:t>
            </a:r>
            <a:r>
              <a:rPr lang="en-US" sz="2400" dirty="0"/>
              <a:t>robot</a:t>
            </a:r>
            <a:r>
              <a:rPr lang="en-US" altLang="zh-CN" sz="2400" dirty="0"/>
              <a:t>ics</a:t>
            </a:r>
            <a:endParaRPr lang="en-US" sz="2400" dirty="0"/>
          </a:p>
        </p:txBody>
      </p:sp>
      <p:sp>
        <p:nvSpPr>
          <p:cNvPr id="26" name="TextBox 25">
            <a:extLst>
              <a:ext uri="{FF2B5EF4-FFF2-40B4-BE49-F238E27FC236}">
                <a16:creationId xmlns:a16="http://schemas.microsoft.com/office/drawing/2014/main" id="{1247B59A-DC18-1809-CA74-5CFEA2D1F1CE}"/>
              </a:ext>
            </a:extLst>
          </p:cNvPr>
          <p:cNvSpPr txBox="1"/>
          <p:nvPr/>
        </p:nvSpPr>
        <p:spPr>
          <a:xfrm>
            <a:off x="9106608" y="2818467"/>
            <a:ext cx="3218895" cy="2308324"/>
          </a:xfrm>
          <a:prstGeom prst="rect">
            <a:avLst/>
          </a:prstGeom>
          <a:noFill/>
        </p:spPr>
        <p:txBody>
          <a:bodyPr wrap="none" rtlCol="0">
            <a:spAutoFit/>
          </a:bodyPr>
          <a:lstStyle/>
          <a:p>
            <a:r>
              <a:rPr lang="en-US" sz="2400" dirty="0"/>
              <a:t>Digital Env: </a:t>
            </a:r>
          </a:p>
          <a:p>
            <a:r>
              <a:rPr lang="en-US" altLang="zh-CN" sz="2400" dirty="0"/>
              <a:t>Agent-based</a:t>
            </a:r>
            <a:r>
              <a:rPr lang="zh-CN" altLang="en-US" sz="2400" dirty="0"/>
              <a:t> </a:t>
            </a:r>
            <a:r>
              <a:rPr lang="en-US" altLang="zh-CN" sz="2400" dirty="0"/>
              <a:t>Modeling</a:t>
            </a:r>
            <a:r>
              <a:rPr lang="zh-CN" altLang="en-US" sz="2400" dirty="0"/>
              <a:t> </a:t>
            </a:r>
            <a:endParaRPr lang="en-US" altLang="zh-CN" sz="2400" dirty="0"/>
          </a:p>
          <a:p>
            <a:r>
              <a:rPr lang="en-US" altLang="zh-CN" sz="2400" dirty="0"/>
              <a:t>Complex</a:t>
            </a:r>
            <a:r>
              <a:rPr lang="zh-CN" altLang="en-US" sz="2400" dirty="0"/>
              <a:t> </a:t>
            </a:r>
            <a:r>
              <a:rPr lang="en-US" altLang="zh-CN" sz="2400" dirty="0"/>
              <a:t>systems</a:t>
            </a:r>
          </a:p>
          <a:p>
            <a:r>
              <a:rPr lang="en-US" altLang="zh-CN" sz="2400" dirty="0"/>
              <a:t>Game</a:t>
            </a:r>
            <a:r>
              <a:rPr lang="zh-CN" altLang="en-US" sz="2400" dirty="0"/>
              <a:t> </a:t>
            </a:r>
            <a:r>
              <a:rPr lang="en-US" altLang="zh-CN" sz="2400" dirty="0"/>
              <a:t>theory</a:t>
            </a:r>
          </a:p>
          <a:p>
            <a:r>
              <a:rPr lang="en-US" altLang="zh-CN" sz="2400" dirty="0"/>
              <a:t>Multi-agent</a:t>
            </a:r>
            <a:r>
              <a:rPr lang="zh-CN" altLang="en-US" sz="2400" dirty="0"/>
              <a:t> </a:t>
            </a:r>
            <a:r>
              <a:rPr lang="en-US" altLang="zh-CN" sz="2400" dirty="0"/>
              <a:t>RL</a:t>
            </a:r>
          </a:p>
          <a:p>
            <a:r>
              <a:rPr lang="en-US" altLang="zh-CN" sz="2400" dirty="0"/>
              <a:t>Comp</a:t>
            </a:r>
            <a:r>
              <a:rPr lang="zh-CN" altLang="en-US" sz="2400" dirty="0"/>
              <a:t> </a:t>
            </a:r>
            <a:r>
              <a:rPr lang="en-US" altLang="zh-CN" sz="2400" dirty="0"/>
              <a:t>social</a:t>
            </a:r>
            <a:r>
              <a:rPr lang="zh-CN" altLang="en-US" sz="2400" dirty="0"/>
              <a:t> </a:t>
            </a:r>
            <a:r>
              <a:rPr lang="en-US" altLang="zh-CN" sz="2400" dirty="0"/>
              <a:t>science</a:t>
            </a:r>
            <a:r>
              <a:rPr lang="zh-CN" altLang="en-US" sz="2400" dirty="0"/>
              <a:t> </a:t>
            </a:r>
            <a:endParaRPr lang="en-US" sz="2400" dirty="0"/>
          </a:p>
        </p:txBody>
      </p:sp>
      <p:sp>
        <p:nvSpPr>
          <p:cNvPr id="27" name="TextBox 26">
            <a:extLst>
              <a:ext uri="{FF2B5EF4-FFF2-40B4-BE49-F238E27FC236}">
                <a16:creationId xmlns:a16="http://schemas.microsoft.com/office/drawing/2014/main" id="{DB311783-B73F-2C4C-3A6E-3DDD48FE3A43}"/>
              </a:ext>
            </a:extLst>
          </p:cNvPr>
          <p:cNvSpPr txBox="1"/>
          <p:nvPr/>
        </p:nvSpPr>
        <p:spPr>
          <a:xfrm>
            <a:off x="9248056" y="5657671"/>
            <a:ext cx="1863139" cy="1200329"/>
          </a:xfrm>
          <a:prstGeom prst="rect">
            <a:avLst/>
          </a:prstGeom>
          <a:noFill/>
        </p:spPr>
        <p:txBody>
          <a:bodyPr wrap="none" rtlCol="0">
            <a:spAutoFit/>
          </a:bodyPr>
          <a:lstStyle/>
          <a:p>
            <a:r>
              <a:rPr lang="en-US" sz="2400" dirty="0"/>
              <a:t>Human Env: </a:t>
            </a:r>
          </a:p>
          <a:p>
            <a:r>
              <a:rPr lang="en-US" altLang="zh-CN" sz="2400" dirty="0"/>
              <a:t>Sociology</a:t>
            </a:r>
          </a:p>
          <a:p>
            <a:r>
              <a:rPr lang="en-US" sz="2400" dirty="0"/>
              <a:t>psychology</a:t>
            </a:r>
          </a:p>
        </p:txBody>
      </p:sp>
      <p:pic>
        <p:nvPicPr>
          <p:cNvPr id="14" name="object 3">
            <a:extLst>
              <a:ext uri="{FF2B5EF4-FFF2-40B4-BE49-F238E27FC236}">
                <a16:creationId xmlns:a16="http://schemas.microsoft.com/office/drawing/2014/main" id="{5E50A405-AA79-5015-657D-07DFA96F639B}"/>
              </a:ext>
            </a:extLst>
          </p:cNvPr>
          <p:cNvPicPr/>
          <p:nvPr/>
        </p:nvPicPr>
        <p:blipFill>
          <a:blip r:embed="rId2" cstate="print"/>
          <a:stretch>
            <a:fillRect/>
          </a:stretch>
        </p:blipFill>
        <p:spPr>
          <a:xfrm>
            <a:off x="5288156" y="2809117"/>
            <a:ext cx="392011" cy="353455"/>
          </a:xfrm>
          <a:prstGeom prst="rect">
            <a:avLst/>
          </a:prstGeom>
        </p:spPr>
      </p:pic>
      <p:pic>
        <p:nvPicPr>
          <p:cNvPr id="15" name="object 3">
            <a:extLst>
              <a:ext uri="{FF2B5EF4-FFF2-40B4-BE49-F238E27FC236}">
                <a16:creationId xmlns:a16="http://schemas.microsoft.com/office/drawing/2014/main" id="{84DEE7C3-0556-19FC-4B7A-7BAF5F8C316B}"/>
              </a:ext>
            </a:extLst>
          </p:cNvPr>
          <p:cNvPicPr/>
          <p:nvPr/>
        </p:nvPicPr>
        <p:blipFill>
          <a:blip r:embed="rId2" cstate="print"/>
          <a:stretch>
            <a:fillRect/>
          </a:stretch>
        </p:blipFill>
        <p:spPr>
          <a:xfrm>
            <a:off x="4850274" y="3255954"/>
            <a:ext cx="392011" cy="353455"/>
          </a:xfrm>
          <a:prstGeom prst="rect">
            <a:avLst/>
          </a:prstGeom>
        </p:spPr>
      </p:pic>
      <p:pic>
        <p:nvPicPr>
          <p:cNvPr id="16" name="object 3">
            <a:extLst>
              <a:ext uri="{FF2B5EF4-FFF2-40B4-BE49-F238E27FC236}">
                <a16:creationId xmlns:a16="http://schemas.microsoft.com/office/drawing/2014/main" id="{B4F3D1F3-55A6-E46F-46C8-D738932E939E}"/>
              </a:ext>
            </a:extLst>
          </p:cNvPr>
          <p:cNvPicPr/>
          <p:nvPr/>
        </p:nvPicPr>
        <p:blipFill>
          <a:blip r:embed="rId2" cstate="print"/>
          <a:stretch>
            <a:fillRect/>
          </a:stretch>
        </p:blipFill>
        <p:spPr>
          <a:xfrm>
            <a:off x="5302811" y="3275472"/>
            <a:ext cx="392011" cy="353455"/>
          </a:xfrm>
          <a:prstGeom prst="rect">
            <a:avLst/>
          </a:prstGeom>
        </p:spPr>
      </p:pic>
      <p:cxnSp>
        <p:nvCxnSpPr>
          <p:cNvPr id="18" name="Straight Arrow Connector 17">
            <a:extLst>
              <a:ext uri="{FF2B5EF4-FFF2-40B4-BE49-F238E27FC236}">
                <a16:creationId xmlns:a16="http://schemas.microsoft.com/office/drawing/2014/main" id="{BD72FEB2-2D75-F341-129C-55F26C3AB400}"/>
              </a:ext>
            </a:extLst>
          </p:cNvPr>
          <p:cNvCxnSpPr/>
          <p:nvPr/>
        </p:nvCxnSpPr>
        <p:spPr>
          <a:xfrm flipH="1" flipV="1">
            <a:off x="9917247" y="1681397"/>
            <a:ext cx="20531" cy="110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B52F199-77D5-E21A-98DF-63D884B04144}"/>
              </a:ext>
            </a:extLst>
          </p:cNvPr>
          <p:cNvSpPr txBox="1"/>
          <p:nvPr/>
        </p:nvSpPr>
        <p:spPr>
          <a:xfrm>
            <a:off x="9983648" y="2048490"/>
            <a:ext cx="1013419" cy="461665"/>
          </a:xfrm>
          <a:prstGeom prst="rect">
            <a:avLst/>
          </a:prstGeom>
          <a:noFill/>
        </p:spPr>
        <p:txBody>
          <a:bodyPr wrap="none" rtlCol="0">
            <a:spAutoFit/>
          </a:bodyPr>
          <a:lstStyle/>
          <a:p>
            <a:r>
              <a:rPr lang="en-US" altLang="zh-CN" sz="2400" dirty="0">
                <a:solidFill>
                  <a:schemeClr val="accent6">
                    <a:lumMod val="75000"/>
                  </a:schemeClr>
                </a:solidFill>
              </a:rPr>
              <a:t>Model</a:t>
            </a:r>
            <a:endParaRPr lang="en-US" sz="2400" dirty="0">
              <a:solidFill>
                <a:schemeClr val="accent6">
                  <a:lumMod val="75000"/>
                </a:schemeClr>
              </a:solidFill>
            </a:endParaRPr>
          </a:p>
        </p:txBody>
      </p:sp>
      <p:cxnSp>
        <p:nvCxnSpPr>
          <p:cNvPr id="20" name="Straight Arrow Connector 19">
            <a:extLst>
              <a:ext uri="{FF2B5EF4-FFF2-40B4-BE49-F238E27FC236}">
                <a16:creationId xmlns:a16="http://schemas.microsoft.com/office/drawing/2014/main" id="{1A8E04A2-D63B-BDAC-3378-477742F33CAE}"/>
              </a:ext>
            </a:extLst>
          </p:cNvPr>
          <p:cNvCxnSpPr>
            <a:cxnSpLocks/>
          </p:cNvCxnSpPr>
          <p:nvPr/>
        </p:nvCxnSpPr>
        <p:spPr>
          <a:xfrm>
            <a:off x="9911187" y="5126791"/>
            <a:ext cx="0" cy="610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2E66D2B5-9817-ECC8-12F2-9195BE2093E3}"/>
              </a:ext>
            </a:extLst>
          </p:cNvPr>
          <p:cNvSpPr txBox="1"/>
          <p:nvPr/>
        </p:nvSpPr>
        <p:spPr>
          <a:xfrm>
            <a:off x="9980808" y="5161398"/>
            <a:ext cx="2256643" cy="461665"/>
          </a:xfrm>
          <a:prstGeom prst="rect">
            <a:avLst/>
          </a:prstGeom>
          <a:noFill/>
        </p:spPr>
        <p:txBody>
          <a:bodyPr wrap="none" rtlCol="0">
            <a:spAutoFit/>
          </a:bodyPr>
          <a:lstStyle/>
          <a:p>
            <a:r>
              <a:rPr lang="en-US" altLang="zh-CN" sz="2400" dirty="0">
                <a:solidFill>
                  <a:schemeClr val="accent6">
                    <a:lumMod val="75000"/>
                  </a:schemeClr>
                </a:solidFill>
              </a:rPr>
              <a:t>Inform</a:t>
            </a:r>
            <a:r>
              <a:rPr lang="zh-CN" altLang="en-US" sz="2400" dirty="0">
                <a:solidFill>
                  <a:schemeClr val="accent6">
                    <a:lumMod val="75000"/>
                  </a:schemeClr>
                </a:solidFill>
              </a:rPr>
              <a:t> </a:t>
            </a:r>
            <a:r>
              <a:rPr lang="en-US" altLang="zh-CN" sz="2400" dirty="0">
                <a:solidFill>
                  <a:schemeClr val="accent6">
                    <a:lumMod val="75000"/>
                  </a:schemeClr>
                </a:solidFill>
              </a:rPr>
              <a:t>/</a:t>
            </a:r>
            <a:r>
              <a:rPr lang="zh-CN" altLang="en-US" sz="2400" dirty="0">
                <a:solidFill>
                  <a:schemeClr val="accent6">
                    <a:lumMod val="75000"/>
                  </a:schemeClr>
                </a:solidFill>
              </a:rPr>
              <a:t> </a:t>
            </a:r>
            <a:r>
              <a:rPr lang="en-US" altLang="zh-CN" sz="2400" dirty="0">
                <a:solidFill>
                  <a:schemeClr val="accent6">
                    <a:lumMod val="75000"/>
                  </a:schemeClr>
                </a:solidFill>
              </a:rPr>
              <a:t>Explain</a:t>
            </a:r>
            <a:endParaRPr lang="en-US" sz="2400" dirty="0">
              <a:solidFill>
                <a:schemeClr val="accent6">
                  <a:lumMod val="75000"/>
                </a:schemeClr>
              </a:solidFill>
            </a:endParaRPr>
          </a:p>
        </p:txBody>
      </p:sp>
      <p:sp>
        <p:nvSpPr>
          <p:cNvPr id="17" name="Right Brace 16">
            <a:extLst>
              <a:ext uri="{FF2B5EF4-FFF2-40B4-BE49-F238E27FC236}">
                <a16:creationId xmlns:a16="http://schemas.microsoft.com/office/drawing/2014/main" id="{15E250EC-0B20-BC31-76C2-A401F434CB19}"/>
              </a:ext>
            </a:extLst>
          </p:cNvPr>
          <p:cNvSpPr/>
          <p:nvPr/>
        </p:nvSpPr>
        <p:spPr>
          <a:xfrm>
            <a:off x="4361854" y="802068"/>
            <a:ext cx="392011" cy="5435417"/>
          </a:xfrm>
          <a:prstGeom prst="rightBrace">
            <a:avLst>
              <a:gd name="adj1" fmla="val 5055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4DD67F7E-6552-4908-0672-36C6B7609407}"/>
              </a:ext>
            </a:extLst>
          </p:cNvPr>
          <p:cNvSpPr txBox="1"/>
          <p:nvPr/>
        </p:nvSpPr>
        <p:spPr>
          <a:xfrm>
            <a:off x="2855408" y="1053441"/>
            <a:ext cx="1269771" cy="461665"/>
          </a:xfrm>
          <a:prstGeom prst="rect">
            <a:avLst/>
          </a:prstGeom>
          <a:noFill/>
        </p:spPr>
        <p:txBody>
          <a:bodyPr wrap="none" rtlCol="0">
            <a:spAutoFit/>
          </a:bodyPr>
          <a:lstStyle/>
          <a:p>
            <a:r>
              <a:rPr lang="en-US" sz="2400" dirty="0"/>
              <a:t>Memory</a:t>
            </a:r>
          </a:p>
        </p:txBody>
      </p:sp>
      <p:sp>
        <p:nvSpPr>
          <p:cNvPr id="32" name="TextBox 31">
            <a:extLst>
              <a:ext uri="{FF2B5EF4-FFF2-40B4-BE49-F238E27FC236}">
                <a16:creationId xmlns:a16="http://schemas.microsoft.com/office/drawing/2014/main" id="{73F09A66-AD3D-87CC-EE61-971D656F7289}"/>
              </a:ext>
            </a:extLst>
          </p:cNvPr>
          <p:cNvSpPr txBox="1"/>
          <p:nvPr/>
        </p:nvSpPr>
        <p:spPr>
          <a:xfrm>
            <a:off x="2472750" y="2149724"/>
            <a:ext cx="2041040" cy="830997"/>
          </a:xfrm>
          <a:prstGeom prst="rect">
            <a:avLst/>
          </a:prstGeom>
          <a:noFill/>
        </p:spPr>
        <p:txBody>
          <a:bodyPr wrap="square" rtlCol="0">
            <a:spAutoFit/>
          </a:bodyPr>
          <a:lstStyle/>
          <a:p>
            <a:r>
              <a:rPr lang="en-US" sz="2400" dirty="0"/>
              <a:t>Computation/ think</a:t>
            </a:r>
          </a:p>
        </p:txBody>
      </p:sp>
      <p:sp>
        <p:nvSpPr>
          <p:cNvPr id="34" name="TextBox 33">
            <a:extLst>
              <a:ext uri="{FF2B5EF4-FFF2-40B4-BE49-F238E27FC236}">
                <a16:creationId xmlns:a16="http://schemas.microsoft.com/office/drawing/2014/main" id="{9D5E8544-81BB-E47B-CAA2-2985EE4AC81A}"/>
              </a:ext>
            </a:extLst>
          </p:cNvPr>
          <p:cNvSpPr txBox="1"/>
          <p:nvPr/>
        </p:nvSpPr>
        <p:spPr>
          <a:xfrm>
            <a:off x="2720558" y="3162572"/>
            <a:ext cx="1272528" cy="461665"/>
          </a:xfrm>
          <a:prstGeom prst="rect">
            <a:avLst/>
          </a:prstGeom>
          <a:noFill/>
        </p:spPr>
        <p:txBody>
          <a:bodyPr wrap="none" rtlCol="0">
            <a:spAutoFit/>
          </a:bodyPr>
          <a:lstStyle/>
          <a:p>
            <a:r>
              <a:rPr lang="en-US" sz="2400" dirty="0"/>
              <a:t>Tool use</a:t>
            </a:r>
          </a:p>
        </p:txBody>
      </p:sp>
      <p:sp>
        <p:nvSpPr>
          <p:cNvPr id="35" name="TextBox 34">
            <a:extLst>
              <a:ext uri="{FF2B5EF4-FFF2-40B4-BE49-F238E27FC236}">
                <a16:creationId xmlns:a16="http://schemas.microsoft.com/office/drawing/2014/main" id="{456BB844-0D3C-092D-A7E2-476F740DFAC7}"/>
              </a:ext>
            </a:extLst>
          </p:cNvPr>
          <p:cNvSpPr txBox="1"/>
          <p:nvPr/>
        </p:nvSpPr>
        <p:spPr>
          <a:xfrm>
            <a:off x="2232966" y="3988564"/>
            <a:ext cx="2342629" cy="830997"/>
          </a:xfrm>
          <a:prstGeom prst="rect">
            <a:avLst/>
          </a:prstGeom>
          <a:noFill/>
        </p:spPr>
        <p:txBody>
          <a:bodyPr wrap="none" rtlCol="0">
            <a:spAutoFit/>
          </a:bodyPr>
          <a:lstStyle/>
          <a:p>
            <a:r>
              <a:rPr lang="en-US" altLang="zh-CN" sz="2400" dirty="0">
                <a:solidFill>
                  <a:srgbClr val="C00000"/>
                </a:solidFill>
              </a:rPr>
              <a:t>Communication</a:t>
            </a:r>
          </a:p>
          <a:p>
            <a:r>
              <a:rPr lang="en-US" altLang="zh-CN" sz="2400" dirty="0">
                <a:solidFill>
                  <a:srgbClr val="C00000"/>
                </a:solidFill>
              </a:rPr>
              <a:t>(a</a:t>
            </a:r>
            <a:r>
              <a:rPr lang="zh-CN" altLang="en-US" sz="2400" dirty="0">
                <a:solidFill>
                  <a:srgbClr val="C00000"/>
                </a:solidFill>
              </a:rPr>
              <a:t> </a:t>
            </a:r>
            <a:r>
              <a:rPr lang="en-US" altLang="zh-CN" sz="2400" dirty="0">
                <a:solidFill>
                  <a:srgbClr val="C00000"/>
                </a:solidFill>
              </a:rPr>
              <a:t>network)</a:t>
            </a:r>
            <a:endParaRPr lang="en-US" sz="2400" dirty="0">
              <a:solidFill>
                <a:srgbClr val="C00000"/>
              </a:solidFill>
            </a:endParaRPr>
          </a:p>
        </p:txBody>
      </p:sp>
      <p:sp>
        <p:nvSpPr>
          <p:cNvPr id="36" name="TextBox 35">
            <a:extLst>
              <a:ext uri="{FF2B5EF4-FFF2-40B4-BE49-F238E27FC236}">
                <a16:creationId xmlns:a16="http://schemas.microsoft.com/office/drawing/2014/main" id="{9F5F21A0-E2E9-4773-245C-105470E65177}"/>
              </a:ext>
            </a:extLst>
          </p:cNvPr>
          <p:cNvSpPr txBox="1"/>
          <p:nvPr/>
        </p:nvSpPr>
        <p:spPr>
          <a:xfrm>
            <a:off x="2351145" y="4957334"/>
            <a:ext cx="1926618" cy="461665"/>
          </a:xfrm>
          <a:prstGeom prst="rect">
            <a:avLst/>
          </a:prstGeom>
          <a:noFill/>
        </p:spPr>
        <p:txBody>
          <a:bodyPr wrap="none" rtlCol="0">
            <a:spAutoFit/>
          </a:bodyPr>
          <a:lstStyle/>
          <a:p>
            <a:r>
              <a:rPr lang="en-US" altLang="zh-CN" sz="2400" dirty="0">
                <a:solidFill>
                  <a:srgbClr val="C00000"/>
                </a:solidFill>
              </a:rPr>
              <a:t>Coordination</a:t>
            </a:r>
            <a:endParaRPr lang="en-US" sz="2400" dirty="0">
              <a:solidFill>
                <a:srgbClr val="C00000"/>
              </a:solidFill>
            </a:endParaRPr>
          </a:p>
        </p:txBody>
      </p:sp>
      <p:sp>
        <p:nvSpPr>
          <p:cNvPr id="38" name="TextBox 37">
            <a:extLst>
              <a:ext uri="{FF2B5EF4-FFF2-40B4-BE49-F238E27FC236}">
                <a16:creationId xmlns:a16="http://schemas.microsoft.com/office/drawing/2014/main" id="{5573DAF4-8F51-F523-48D0-26A5A8F5323E}"/>
              </a:ext>
            </a:extLst>
          </p:cNvPr>
          <p:cNvSpPr txBox="1"/>
          <p:nvPr/>
        </p:nvSpPr>
        <p:spPr>
          <a:xfrm>
            <a:off x="2322558" y="5909043"/>
            <a:ext cx="3512949" cy="830997"/>
          </a:xfrm>
          <a:prstGeom prst="rect">
            <a:avLst/>
          </a:prstGeom>
          <a:noFill/>
        </p:spPr>
        <p:txBody>
          <a:bodyPr wrap="none" rtlCol="0">
            <a:spAutoFit/>
          </a:bodyPr>
          <a:lstStyle/>
          <a:p>
            <a:r>
              <a:rPr lang="en-US" altLang="zh-CN" sz="2400" dirty="0">
                <a:solidFill>
                  <a:srgbClr val="C00000"/>
                </a:solidFill>
              </a:rPr>
              <a:t>Roles</a:t>
            </a:r>
          </a:p>
          <a:p>
            <a:r>
              <a:rPr lang="en-US" altLang="zh-CN" sz="2400" dirty="0">
                <a:solidFill>
                  <a:srgbClr val="C00000"/>
                </a:solidFill>
              </a:rPr>
              <a:t>(heterogeneity</a:t>
            </a:r>
            <a:r>
              <a:rPr lang="zh-CN" altLang="en-US" sz="2400" dirty="0">
                <a:solidFill>
                  <a:srgbClr val="C00000"/>
                </a:solidFill>
              </a:rPr>
              <a:t> </a:t>
            </a:r>
            <a:r>
              <a:rPr lang="en-US" altLang="zh-CN" sz="2400" dirty="0">
                <a:solidFill>
                  <a:srgbClr val="C00000"/>
                </a:solidFill>
              </a:rPr>
              <a:t>/</a:t>
            </a:r>
            <a:r>
              <a:rPr lang="zh-CN" altLang="en-US" sz="2400" dirty="0">
                <a:solidFill>
                  <a:srgbClr val="C00000"/>
                </a:solidFill>
              </a:rPr>
              <a:t> </a:t>
            </a:r>
            <a:r>
              <a:rPr lang="en-US" altLang="zh-CN" sz="2400" dirty="0">
                <a:solidFill>
                  <a:srgbClr val="C00000"/>
                </a:solidFill>
              </a:rPr>
              <a:t>diversity)</a:t>
            </a:r>
            <a:endParaRPr lang="en-US" sz="2400" dirty="0">
              <a:solidFill>
                <a:srgbClr val="C00000"/>
              </a:solidFill>
            </a:endParaRPr>
          </a:p>
        </p:txBody>
      </p:sp>
      <p:sp>
        <p:nvSpPr>
          <p:cNvPr id="40" name="Right Brace 39">
            <a:extLst>
              <a:ext uri="{FF2B5EF4-FFF2-40B4-BE49-F238E27FC236}">
                <a16:creationId xmlns:a16="http://schemas.microsoft.com/office/drawing/2014/main" id="{A238F806-A7F0-606A-A8C2-9D1A227EC07A}"/>
              </a:ext>
            </a:extLst>
          </p:cNvPr>
          <p:cNvSpPr/>
          <p:nvPr/>
        </p:nvSpPr>
        <p:spPr>
          <a:xfrm>
            <a:off x="2453950" y="806495"/>
            <a:ext cx="329566" cy="955556"/>
          </a:xfrm>
          <a:prstGeom prst="rightBrace">
            <a:avLst>
              <a:gd name="adj1" fmla="val 5055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7390199C-0F7D-B991-2CA9-8B56F0CE6B4D}"/>
              </a:ext>
            </a:extLst>
          </p:cNvPr>
          <p:cNvSpPr txBox="1"/>
          <p:nvPr/>
        </p:nvSpPr>
        <p:spPr>
          <a:xfrm>
            <a:off x="1051346" y="703670"/>
            <a:ext cx="1483098" cy="461665"/>
          </a:xfrm>
          <a:prstGeom prst="rect">
            <a:avLst/>
          </a:prstGeom>
          <a:noFill/>
        </p:spPr>
        <p:txBody>
          <a:bodyPr wrap="none" rtlCol="0">
            <a:spAutoFit/>
          </a:bodyPr>
          <a:lstStyle/>
          <a:p>
            <a:r>
              <a:rPr lang="en-US" altLang="zh-CN" sz="2400" dirty="0"/>
              <a:t>Individual</a:t>
            </a:r>
            <a:endParaRPr lang="en-US" sz="2400" dirty="0"/>
          </a:p>
        </p:txBody>
      </p:sp>
      <p:sp>
        <p:nvSpPr>
          <p:cNvPr id="42" name="TextBox 41">
            <a:extLst>
              <a:ext uri="{FF2B5EF4-FFF2-40B4-BE49-F238E27FC236}">
                <a16:creationId xmlns:a16="http://schemas.microsoft.com/office/drawing/2014/main" id="{6B5FA363-5A35-4716-624E-125B1A418BD2}"/>
              </a:ext>
            </a:extLst>
          </p:cNvPr>
          <p:cNvSpPr txBox="1"/>
          <p:nvPr/>
        </p:nvSpPr>
        <p:spPr>
          <a:xfrm>
            <a:off x="1173380" y="1475536"/>
            <a:ext cx="1126206" cy="461665"/>
          </a:xfrm>
          <a:prstGeom prst="rect">
            <a:avLst/>
          </a:prstGeom>
          <a:noFill/>
        </p:spPr>
        <p:txBody>
          <a:bodyPr wrap="none" rtlCol="0">
            <a:spAutoFit/>
          </a:bodyPr>
          <a:lstStyle/>
          <a:p>
            <a:r>
              <a:rPr lang="en-US" altLang="zh-CN" sz="2400" dirty="0"/>
              <a:t>Shared</a:t>
            </a:r>
            <a:endParaRPr lang="en-US" sz="2400" dirty="0"/>
          </a:p>
        </p:txBody>
      </p:sp>
      <p:sp>
        <p:nvSpPr>
          <p:cNvPr id="43" name="TextBox 42">
            <a:extLst>
              <a:ext uri="{FF2B5EF4-FFF2-40B4-BE49-F238E27FC236}">
                <a16:creationId xmlns:a16="http://schemas.microsoft.com/office/drawing/2014/main" id="{EB9CD96F-65CD-D0C8-AF50-66B8F0246D6D}"/>
              </a:ext>
            </a:extLst>
          </p:cNvPr>
          <p:cNvSpPr txBox="1"/>
          <p:nvPr/>
        </p:nvSpPr>
        <p:spPr>
          <a:xfrm>
            <a:off x="206222" y="1866183"/>
            <a:ext cx="2027093" cy="461665"/>
          </a:xfrm>
          <a:prstGeom prst="rect">
            <a:avLst/>
          </a:prstGeom>
          <a:noFill/>
        </p:spPr>
        <p:txBody>
          <a:bodyPr wrap="none" rtlCol="0">
            <a:spAutoFit/>
          </a:bodyPr>
          <a:lstStyle/>
          <a:p>
            <a:r>
              <a:rPr lang="en-US" altLang="zh-CN" sz="2400" dirty="0"/>
              <a:t>Decentralized</a:t>
            </a:r>
            <a:endParaRPr lang="en-US" sz="2400" dirty="0"/>
          </a:p>
        </p:txBody>
      </p:sp>
      <p:sp>
        <p:nvSpPr>
          <p:cNvPr id="44" name="Right Brace 43">
            <a:extLst>
              <a:ext uri="{FF2B5EF4-FFF2-40B4-BE49-F238E27FC236}">
                <a16:creationId xmlns:a16="http://schemas.microsoft.com/office/drawing/2014/main" id="{3398CF2A-71C3-DD46-2CE6-3544123E45F2}"/>
              </a:ext>
            </a:extLst>
          </p:cNvPr>
          <p:cNvSpPr/>
          <p:nvPr/>
        </p:nvSpPr>
        <p:spPr>
          <a:xfrm>
            <a:off x="2186362" y="2081261"/>
            <a:ext cx="329566" cy="955556"/>
          </a:xfrm>
          <a:prstGeom prst="rightBrace">
            <a:avLst>
              <a:gd name="adj1" fmla="val 5055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3FCCC742-DADF-9F1D-B2FD-8D02851C017B}"/>
              </a:ext>
            </a:extLst>
          </p:cNvPr>
          <p:cNvSpPr txBox="1"/>
          <p:nvPr/>
        </p:nvSpPr>
        <p:spPr>
          <a:xfrm>
            <a:off x="420212" y="2732879"/>
            <a:ext cx="1704890" cy="461665"/>
          </a:xfrm>
          <a:prstGeom prst="rect">
            <a:avLst/>
          </a:prstGeom>
          <a:noFill/>
        </p:spPr>
        <p:txBody>
          <a:bodyPr wrap="none" rtlCol="0">
            <a:spAutoFit/>
          </a:bodyPr>
          <a:lstStyle/>
          <a:p>
            <a:r>
              <a:rPr lang="en-US" altLang="zh-CN" sz="2400" dirty="0"/>
              <a:t>Centralized</a:t>
            </a:r>
            <a:endParaRPr lang="en-US" sz="2400" dirty="0"/>
          </a:p>
        </p:txBody>
      </p:sp>
      <p:sp>
        <p:nvSpPr>
          <p:cNvPr id="49" name="Right Brace 48">
            <a:extLst>
              <a:ext uri="{FF2B5EF4-FFF2-40B4-BE49-F238E27FC236}">
                <a16:creationId xmlns:a16="http://schemas.microsoft.com/office/drawing/2014/main" id="{72B9F4D0-13D3-E61F-372D-3BAEC72D517E}"/>
              </a:ext>
            </a:extLst>
          </p:cNvPr>
          <p:cNvSpPr/>
          <p:nvPr/>
        </p:nvSpPr>
        <p:spPr>
          <a:xfrm>
            <a:off x="2034171" y="4722583"/>
            <a:ext cx="329566" cy="955556"/>
          </a:xfrm>
          <a:prstGeom prst="rightBrace">
            <a:avLst>
              <a:gd name="adj1" fmla="val 5055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3878B0FD-93B3-BE13-8724-BD83C5240170}"/>
              </a:ext>
            </a:extLst>
          </p:cNvPr>
          <p:cNvSpPr txBox="1"/>
          <p:nvPr/>
        </p:nvSpPr>
        <p:spPr>
          <a:xfrm>
            <a:off x="-14219" y="4528241"/>
            <a:ext cx="1978298" cy="461665"/>
          </a:xfrm>
          <a:prstGeom prst="rect">
            <a:avLst/>
          </a:prstGeom>
          <a:noFill/>
        </p:spPr>
        <p:txBody>
          <a:bodyPr wrap="none" rtlCol="0">
            <a:spAutoFit/>
          </a:bodyPr>
          <a:lstStyle/>
          <a:p>
            <a:r>
              <a:rPr lang="en-US" altLang="zh-CN" sz="2400" dirty="0"/>
              <a:t>Synchronized</a:t>
            </a:r>
            <a:endParaRPr lang="en-US" sz="2400" dirty="0"/>
          </a:p>
        </p:txBody>
      </p:sp>
      <p:sp>
        <p:nvSpPr>
          <p:cNvPr id="51" name="TextBox 50">
            <a:extLst>
              <a:ext uri="{FF2B5EF4-FFF2-40B4-BE49-F238E27FC236}">
                <a16:creationId xmlns:a16="http://schemas.microsoft.com/office/drawing/2014/main" id="{D0E36AFA-63F3-9289-E1BB-E5B89D7748EA}"/>
              </a:ext>
            </a:extLst>
          </p:cNvPr>
          <p:cNvSpPr txBox="1"/>
          <p:nvPr/>
        </p:nvSpPr>
        <p:spPr>
          <a:xfrm>
            <a:off x="-22968" y="5469202"/>
            <a:ext cx="2133469" cy="461665"/>
          </a:xfrm>
          <a:prstGeom prst="rect">
            <a:avLst/>
          </a:prstGeom>
          <a:noFill/>
        </p:spPr>
        <p:txBody>
          <a:bodyPr wrap="none" rtlCol="0">
            <a:spAutoFit/>
          </a:bodyPr>
          <a:lstStyle/>
          <a:p>
            <a:r>
              <a:rPr lang="en-US" altLang="zh-CN" sz="2400" dirty="0"/>
              <a:t>Asynchronized</a:t>
            </a:r>
            <a:endParaRPr lang="en-US" sz="2400" dirty="0"/>
          </a:p>
        </p:txBody>
      </p:sp>
    </p:spTree>
    <p:extLst>
      <p:ext uri="{BB962C8B-B14F-4D97-AF65-F5344CB8AC3E}">
        <p14:creationId xmlns:p14="http://schemas.microsoft.com/office/powerpoint/2010/main" val="3632626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AC8C4-EF52-4B68-CD61-F49C5B7B2B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A84FA94-09E8-7152-EB74-0611E030ED5E}"/>
              </a:ext>
            </a:extLst>
          </p:cNvPr>
          <p:cNvSpPr txBox="1"/>
          <p:nvPr/>
        </p:nvSpPr>
        <p:spPr>
          <a:xfrm>
            <a:off x="294048" y="0"/>
            <a:ext cx="12197587" cy="1323439"/>
          </a:xfrm>
          <a:prstGeom prst="rect">
            <a:avLst/>
          </a:prstGeom>
          <a:noFill/>
        </p:spPr>
        <p:txBody>
          <a:bodyPr wrap="square" rtlCol="0">
            <a:spAutoFit/>
          </a:bodyPr>
          <a:lstStyle/>
          <a:p>
            <a:r>
              <a:rPr lang="en-US" altLang="zh-CN" sz="4000" dirty="0">
                <a:sym typeface="+mn-ea"/>
              </a:rPr>
              <a:t>Logistics</a:t>
            </a:r>
            <a:r>
              <a:rPr lang="zh-CN" altLang="en-US" sz="4000" dirty="0">
                <a:sym typeface="+mn-ea"/>
              </a:rPr>
              <a:t> </a:t>
            </a:r>
            <a:r>
              <a:rPr lang="en-US" altLang="zh-CN" sz="4000" dirty="0">
                <a:sym typeface="+mn-ea"/>
              </a:rPr>
              <a:t>–</a:t>
            </a:r>
            <a:r>
              <a:rPr lang="zh-CN" altLang="en-US" sz="4000" dirty="0">
                <a:sym typeface="+mn-ea"/>
              </a:rPr>
              <a:t> </a:t>
            </a:r>
            <a:r>
              <a:rPr lang="en-US" altLang="zh-CN" sz="4000" dirty="0">
                <a:sym typeface="+mn-ea"/>
              </a:rPr>
              <a:t>Weekly update report 1  </a:t>
            </a:r>
          </a:p>
          <a:p>
            <a:endParaRPr lang="en-US" altLang="zh-CN" sz="4000" dirty="0">
              <a:sym typeface="+mn-ea"/>
            </a:endParaRPr>
          </a:p>
        </p:txBody>
      </p:sp>
      <p:sp>
        <p:nvSpPr>
          <p:cNvPr id="4" name="TextBox 3">
            <a:extLst>
              <a:ext uri="{FF2B5EF4-FFF2-40B4-BE49-F238E27FC236}">
                <a16:creationId xmlns:a16="http://schemas.microsoft.com/office/drawing/2014/main" id="{C8706CA0-7763-E454-2667-5087CC473133}"/>
              </a:ext>
            </a:extLst>
          </p:cNvPr>
          <p:cNvSpPr txBox="1"/>
          <p:nvPr/>
        </p:nvSpPr>
        <p:spPr>
          <a:xfrm>
            <a:off x="396657" y="661719"/>
            <a:ext cx="11398685" cy="6740307"/>
          </a:xfrm>
          <a:prstGeom prst="rect">
            <a:avLst/>
          </a:prstGeom>
          <a:noFill/>
        </p:spPr>
        <p:txBody>
          <a:bodyPr wrap="square">
            <a:spAutoFit/>
          </a:bodyPr>
          <a:lstStyle/>
          <a:p>
            <a:r>
              <a:rPr lang="en-US" sz="2400" b="1" dirty="0"/>
              <a:t>DDL: </a:t>
            </a:r>
            <a:r>
              <a:rPr lang="en-US" sz="2400" dirty="0"/>
              <a:t>March 1</a:t>
            </a:r>
            <a:r>
              <a:rPr lang="en-US" altLang="zh-CN" sz="2400" dirty="0"/>
              <a:t>7</a:t>
            </a:r>
            <a:r>
              <a:rPr lang="en-US" sz="2400" baseline="30000" dirty="0"/>
              <a:t>th</a:t>
            </a:r>
            <a:r>
              <a:rPr lang="en-US" sz="2400" dirty="0"/>
              <a:t>, the end of the day. </a:t>
            </a:r>
          </a:p>
          <a:p>
            <a:endParaRPr lang="en-US" sz="2400" dirty="0"/>
          </a:p>
          <a:p>
            <a:r>
              <a:rPr lang="en-US" altLang="zh-CN" sz="2400" b="1" dirty="0"/>
              <a:t>Suggested</a:t>
            </a:r>
            <a:r>
              <a:rPr lang="zh-CN" altLang="en-US" sz="2400" b="1" dirty="0"/>
              <a:t> </a:t>
            </a:r>
            <a:r>
              <a:rPr lang="en-US" sz="2400" b="1" dirty="0"/>
              <a:t>Content</a:t>
            </a:r>
            <a:r>
              <a:rPr lang="zh-CN" altLang="en-US" sz="2400" b="1" dirty="0"/>
              <a:t> </a:t>
            </a:r>
            <a:r>
              <a:rPr lang="en-US" altLang="zh-CN" sz="2400" b="1" dirty="0"/>
              <a:t>to</a:t>
            </a:r>
            <a:r>
              <a:rPr lang="zh-CN" altLang="en-US" sz="2400" b="1" dirty="0"/>
              <a:t> </a:t>
            </a:r>
            <a:r>
              <a:rPr lang="en-US" altLang="zh-CN" sz="2400" b="1" dirty="0"/>
              <a:t>Cover</a:t>
            </a:r>
            <a:r>
              <a:rPr lang="en-US" sz="2400" dirty="0"/>
              <a:t>: </a:t>
            </a:r>
          </a:p>
          <a:p>
            <a:r>
              <a:rPr lang="en-US" sz="2400" dirty="0"/>
              <a:t>	Your own project idea based on your literature review</a:t>
            </a:r>
            <a:r>
              <a:rPr lang="en-US" altLang="zh-CN" sz="2400" dirty="0"/>
              <a:t>:</a:t>
            </a:r>
            <a:r>
              <a:rPr lang="zh-CN" altLang="en-US" sz="2400" dirty="0"/>
              <a:t> </a:t>
            </a:r>
            <a:endParaRPr lang="en-US" altLang="zh-CN" sz="2400" dirty="0"/>
          </a:p>
          <a:p>
            <a:r>
              <a:rPr lang="en-US" altLang="zh-CN" sz="2400" dirty="0"/>
              <a:t>		describe</a:t>
            </a:r>
            <a:r>
              <a:rPr lang="zh-CN" altLang="en-US" sz="2400" dirty="0"/>
              <a:t> </a:t>
            </a:r>
            <a:r>
              <a:rPr lang="en-US" altLang="zh-CN" sz="2400" dirty="0"/>
              <a:t>your</a:t>
            </a:r>
            <a:r>
              <a:rPr lang="zh-CN" altLang="en-US" sz="2400" dirty="0"/>
              <a:t> </a:t>
            </a:r>
            <a:r>
              <a:rPr lang="en-US" altLang="zh-CN" sz="2400" dirty="0"/>
              <a:t>idea</a:t>
            </a:r>
          </a:p>
          <a:p>
            <a:r>
              <a:rPr lang="en-US" altLang="zh-CN" sz="2400" dirty="0"/>
              <a:t>		talk</a:t>
            </a:r>
            <a:r>
              <a:rPr lang="zh-CN" altLang="en-US" sz="2400" dirty="0"/>
              <a:t> </a:t>
            </a:r>
            <a:r>
              <a:rPr lang="en-US" altLang="zh-CN" sz="2400" dirty="0"/>
              <a:t>about</a:t>
            </a:r>
            <a:r>
              <a:rPr lang="zh-CN" altLang="en-US" sz="2400" dirty="0"/>
              <a:t> </a:t>
            </a:r>
            <a:r>
              <a:rPr lang="en-US" altLang="zh-CN" sz="2400" dirty="0"/>
              <a:t>the</a:t>
            </a:r>
            <a:r>
              <a:rPr lang="zh-CN" altLang="en-US" sz="2400" dirty="0"/>
              <a:t> </a:t>
            </a:r>
            <a:r>
              <a:rPr lang="en-US" altLang="zh-CN" sz="2400" dirty="0"/>
              <a:t>weak</a:t>
            </a:r>
            <a:r>
              <a:rPr lang="zh-CN" altLang="en-US" sz="2400" dirty="0"/>
              <a:t> </a:t>
            </a:r>
            <a:r>
              <a:rPr lang="en-US" altLang="zh-CN" sz="2400" dirty="0"/>
              <a:t>points</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current</a:t>
            </a:r>
            <a:r>
              <a:rPr lang="zh-CN" altLang="en-US" sz="2400" dirty="0"/>
              <a:t> </a:t>
            </a:r>
            <a:r>
              <a:rPr lang="en-US" altLang="zh-CN" sz="2400" dirty="0"/>
              <a:t>literature</a:t>
            </a:r>
          </a:p>
          <a:p>
            <a:r>
              <a:rPr lang="en-US" altLang="zh-CN" sz="2400" dirty="0"/>
              <a:t>		state</a:t>
            </a:r>
            <a:r>
              <a:rPr lang="zh-CN" altLang="en-US" sz="2400" dirty="0"/>
              <a:t> </a:t>
            </a:r>
            <a:r>
              <a:rPr lang="en-US" altLang="zh-CN" sz="2400" dirty="0"/>
              <a:t>the</a:t>
            </a:r>
            <a:r>
              <a:rPr lang="zh-CN" altLang="en-US" sz="2400" dirty="0"/>
              <a:t> </a:t>
            </a:r>
            <a:r>
              <a:rPr lang="en-US" altLang="zh-CN" sz="2400" dirty="0"/>
              <a:t>novelty</a:t>
            </a:r>
            <a:r>
              <a:rPr lang="zh-CN" altLang="en-US" sz="2400" dirty="0"/>
              <a:t> </a:t>
            </a:r>
            <a:r>
              <a:rPr lang="en-US" altLang="zh-CN" sz="2400" dirty="0"/>
              <a:t>of</a:t>
            </a:r>
            <a:r>
              <a:rPr lang="zh-CN" altLang="en-US" sz="2400" dirty="0"/>
              <a:t> </a:t>
            </a:r>
            <a:r>
              <a:rPr lang="en-US" altLang="zh-CN" sz="2400" dirty="0"/>
              <a:t>your</a:t>
            </a:r>
            <a:r>
              <a:rPr lang="zh-CN" altLang="en-US" sz="2400" dirty="0"/>
              <a:t> </a:t>
            </a:r>
            <a:r>
              <a:rPr lang="en-US" altLang="zh-CN" sz="2400" dirty="0"/>
              <a:t>idea</a:t>
            </a:r>
          </a:p>
          <a:p>
            <a:r>
              <a:rPr lang="en-US" sz="2400" dirty="0"/>
              <a:t>		</a:t>
            </a:r>
          </a:p>
          <a:p>
            <a:r>
              <a:rPr lang="en-US" sz="2400" dirty="0"/>
              <a:t>	</a:t>
            </a:r>
            <a:r>
              <a:rPr lang="en-US" altLang="zh-CN" sz="2400" dirty="0"/>
              <a:t>Y</a:t>
            </a:r>
            <a:r>
              <a:rPr lang="en-US" sz="2400" dirty="0"/>
              <a:t>our detailed plan</a:t>
            </a:r>
            <a:r>
              <a:rPr lang="en-US" altLang="zh-CN" sz="2400" dirty="0"/>
              <a:t>:</a:t>
            </a:r>
          </a:p>
          <a:p>
            <a:r>
              <a:rPr lang="en-US" sz="2400" dirty="0"/>
              <a:t>		</a:t>
            </a:r>
            <a:r>
              <a:rPr lang="en-US" altLang="zh-CN" sz="2400" dirty="0"/>
              <a:t>technical</a:t>
            </a:r>
            <a:r>
              <a:rPr lang="zh-CN" altLang="en-US" sz="2400" dirty="0"/>
              <a:t> </a:t>
            </a:r>
            <a:r>
              <a:rPr lang="en-US" altLang="zh-CN" sz="2400" dirty="0"/>
              <a:t>methods</a:t>
            </a:r>
            <a:r>
              <a:rPr lang="zh-CN" altLang="en-US" sz="2400" dirty="0"/>
              <a:t> </a:t>
            </a:r>
            <a:r>
              <a:rPr lang="en-US" altLang="zh-CN" sz="2400" dirty="0"/>
              <a:t>you</a:t>
            </a:r>
            <a:r>
              <a:rPr lang="zh-CN" altLang="en-US" sz="2400" dirty="0"/>
              <a:t> </a:t>
            </a:r>
            <a:r>
              <a:rPr lang="en-US" altLang="zh-CN" sz="2400" dirty="0"/>
              <a:t>are</a:t>
            </a:r>
            <a:r>
              <a:rPr lang="zh-CN" altLang="en-US" sz="2400" dirty="0"/>
              <a:t> </a:t>
            </a:r>
            <a:r>
              <a:rPr lang="en-US" altLang="zh-CN" sz="2400" dirty="0"/>
              <a:t>going</a:t>
            </a:r>
            <a:r>
              <a:rPr lang="zh-CN" altLang="en-US" sz="2400" dirty="0"/>
              <a:t> </a:t>
            </a:r>
            <a:r>
              <a:rPr lang="en-US" altLang="zh-CN" sz="2400" dirty="0"/>
              <a:t>to</a:t>
            </a:r>
            <a:r>
              <a:rPr lang="zh-CN" altLang="en-US" sz="2400" dirty="0"/>
              <a:t> </a:t>
            </a:r>
            <a:r>
              <a:rPr lang="en-US" altLang="zh-CN" sz="2400" dirty="0"/>
              <a:t>use</a:t>
            </a:r>
            <a:r>
              <a:rPr lang="zh-CN" altLang="en-US" sz="2400" dirty="0"/>
              <a:t> </a:t>
            </a:r>
            <a:r>
              <a:rPr lang="en-US" altLang="zh-CN" sz="2400" dirty="0"/>
              <a:t>/</a:t>
            </a:r>
            <a:r>
              <a:rPr lang="zh-CN" altLang="en-US" sz="2400" dirty="0"/>
              <a:t> </a:t>
            </a:r>
            <a:r>
              <a:rPr lang="en-US" altLang="zh-CN" sz="2400" dirty="0"/>
              <a:t>learn</a:t>
            </a:r>
          </a:p>
          <a:p>
            <a:r>
              <a:rPr lang="en-US" altLang="zh-CN" sz="2400" dirty="0"/>
              <a:t>		very</a:t>
            </a:r>
            <a:r>
              <a:rPr lang="zh-CN" altLang="en-US" sz="2400" dirty="0"/>
              <a:t> </a:t>
            </a:r>
            <a:r>
              <a:rPr lang="en-US" altLang="zh-CN" sz="2400" dirty="0"/>
              <a:t>basic</a:t>
            </a:r>
            <a:r>
              <a:rPr lang="zh-CN" altLang="en-US" sz="2400" dirty="0"/>
              <a:t> </a:t>
            </a:r>
            <a:r>
              <a:rPr lang="en-US" altLang="zh-CN" sz="2400" dirty="0"/>
              <a:t>week</a:t>
            </a:r>
            <a:r>
              <a:rPr lang="zh-CN" altLang="en-US" sz="2400" dirty="0"/>
              <a:t> </a:t>
            </a:r>
            <a:r>
              <a:rPr lang="en-US" altLang="zh-CN" sz="2400" dirty="0"/>
              <a:t>by</a:t>
            </a:r>
            <a:r>
              <a:rPr lang="zh-CN" altLang="en-US" sz="2400" dirty="0"/>
              <a:t> </a:t>
            </a:r>
            <a:r>
              <a:rPr lang="en-US" altLang="zh-CN" sz="2400" dirty="0"/>
              <a:t>week</a:t>
            </a:r>
            <a:r>
              <a:rPr lang="zh-CN" altLang="en-US" sz="2400" dirty="0"/>
              <a:t> </a:t>
            </a:r>
            <a:r>
              <a:rPr lang="en-US" altLang="zh-CN" sz="2400" dirty="0"/>
              <a:t>schedule</a:t>
            </a:r>
            <a:r>
              <a:rPr lang="zh-CN" altLang="en-US" sz="2400" dirty="0"/>
              <a:t> </a:t>
            </a:r>
            <a:r>
              <a:rPr lang="en-US" altLang="zh-CN" sz="2400" dirty="0"/>
              <a:t>plan</a:t>
            </a:r>
            <a:r>
              <a:rPr lang="zh-CN" altLang="en-US" sz="2400" dirty="0"/>
              <a:t> </a:t>
            </a:r>
            <a:endParaRPr lang="en-US" altLang="zh-CN" sz="2400" dirty="0"/>
          </a:p>
          <a:p>
            <a:r>
              <a:rPr lang="en-US" altLang="zh-CN" sz="2400" dirty="0"/>
              <a:t>		very</a:t>
            </a:r>
            <a:r>
              <a:rPr lang="zh-CN" altLang="en-US" sz="2400" dirty="0"/>
              <a:t> </a:t>
            </a:r>
            <a:r>
              <a:rPr lang="en-US" altLang="zh-CN" sz="2400" dirty="0"/>
              <a:t>detailed</a:t>
            </a:r>
            <a:r>
              <a:rPr lang="zh-CN" altLang="en-US" sz="2400" dirty="0"/>
              <a:t> </a:t>
            </a:r>
            <a:r>
              <a:rPr lang="en-US" altLang="zh-CN" sz="2400" dirty="0"/>
              <a:t>plan</a:t>
            </a:r>
            <a:r>
              <a:rPr lang="zh-CN" altLang="en-US" sz="2400" dirty="0"/>
              <a:t> </a:t>
            </a:r>
            <a:r>
              <a:rPr lang="en-US" altLang="zh-CN" sz="2400" dirty="0"/>
              <a:t>for</a:t>
            </a:r>
            <a:r>
              <a:rPr lang="zh-CN" altLang="en-US" sz="2400" dirty="0"/>
              <a:t> </a:t>
            </a:r>
            <a:r>
              <a:rPr lang="en-US" altLang="zh-CN" sz="2400" dirty="0"/>
              <a:t>next</a:t>
            </a:r>
            <a:r>
              <a:rPr lang="zh-CN" altLang="en-US" sz="2400" dirty="0"/>
              <a:t> </a:t>
            </a:r>
            <a:r>
              <a:rPr lang="en-US" altLang="zh-CN" sz="2400" dirty="0"/>
              <a:t>week</a:t>
            </a:r>
          </a:p>
          <a:p>
            <a:r>
              <a:rPr lang="en-US" sz="2400" dirty="0"/>
              <a:t>		</a:t>
            </a:r>
            <a:endParaRPr lang="en-US" sz="2400" b="1" dirty="0"/>
          </a:p>
          <a:p>
            <a:r>
              <a:rPr lang="en-US" sz="2400" b="1" dirty="0"/>
              <a:t>Report expectation:</a:t>
            </a:r>
          </a:p>
          <a:p>
            <a:r>
              <a:rPr lang="en-US" sz="2400" b="1" dirty="0"/>
              <a:t>	</a:t>
            </a:r>
            <a:r>
              <a:rPr lang="en-US" altLang="zh-CN" sz="2400" dirty="0"/>
              <a:t>You</a:t>
            </a:r>
            <a:r>
              <a:rPr lang="zh-CN" altLang="en-US" sz="2400" dirty="0"/>
              <a:t> </a:t>
            </a:r>
            <a:r>
              <a:rPr lang="en-US" altLang="zh-CN" sz="2400" dirty="0"/>
              <a:t>should</a:t>
            </a:r>
            <a:r>
              <a:rPr lang="zh-CN" altLang="en-US" sz="2400" dirty="0"/>
              <a:t> </a:t>
            </a:r>
            <a:r>
              <a:rPr lang="en-US" altLang="zh-CN" sz="2400" dirty="0"/>
              <a:t>cover</a:t>
            </a:r>
            <a:r>
              <a:rPr lang="zh-CN" altLang="en-US" sz="2400" dirty="0"/>
              <a:t> </a:t>
            </a:r>
            <a:r>
              <a:rPr lang="en-US" altLang="zh-CN" sz="2400" dirty="0"/>
              <a:t>the</a:t>
            </a:r>
            <a:r>
              <a:rPr lang="zh-CN" altLang="en-US" sz="2400" dirty="0"/>
              <a:t> </a:t>
            </a:r>
            <a:r>
              <a:rPr lang="en-US" altLang="zh-CN" sz="2400" dirty="0"/>
              <a:t>content</a:t>
            </a:r>
            <a:r>
              <a:rPr lang="zh-CN" altLang="en-US" sz="2400" dirty="0"/>
              <a:t> </a:t>
            </a:r>
            <a:r>
              <a:rPr lang="en-US" altLang="zh-CN" sz="2400" dirty="0"/>
              <a:t>above</a:t>
            </a:r>
            <a:r>
              <a:rPr lang="zh-CN" altLang="en-US" sz="2400" dirty="0"/>
              <a:t> </a:t>
            </a:r>
            <a:r>
              <a:rPr lang="en-US" altLang="zh-CN" sz="2400" dirty="0"/>
              <a:t>very</a:t>
            </a:r>
            <a:r>
              <a:rPr lang="zh-CN" altLang="en-US" sz="2400" dirty="0"/>
              <a:t> </a:t>
            </a:r>
            <a:r>
              <a:rPr lang="en-US" altLang="zh-CN" sz="2400" dirty="0"/>
              <a:t>clearly</a:t>
            </a:r>
            <a:r>
              <a:rPr lang="zh-CN" altLang="en-US" sz="2400" dirty="0"/>
              <a:t> </a:t>
            </a:r>
            <a:r>
              <a:rPr lang="en-US" altLang="zh-CN" sz="2400" dirty="0"/>
              <a:t>in</a:t>
            </a:r>
            <a:r>
              <a:rPr lang="zh-CN" altLang="en-US" sz="2400" dirty="0"/>
              <a:t> </a:t>
            </a:r>
            <a:r>
              <a:rPr lang="en-US" altLang="zh-CN" sz="2400" dirty="0"/>
              <a:t>your</a:t>
            </a:r>
            <a:r>
              <a:rPr lang="zh-CN" altLang="en-US" sz="2400" dirty="0"/>
              <a:t> </a:t>
            </a:r>
            <a:r>
              <a:rPr lang="en-US" altLang="zh-CN" sz="2400" dirty="0"/>
              <a:t>desired</a:t>
            </a:r>
            <a:r>
              <a:rPr lang="zh-CN" altLang="en-US" sz="2400" dirty="0"/>
              <a:t> </a:t>
            </a:r>
            <a:r>
              <a:rPr lang="en-US" altLang="zh-CN" sz="2400" dirty="0"/>
              <a:t>format</a:t>
            </a:r>
          </a:p>
          <a:p>
            <a:r>
              <a:rPr lang="en-US" sz="2400" dirty="0"/>
              <a:t>	</a:t>
            </a:r>
            <a:r>
              <a:rPr lang="en-US" altLang="zh-CN" sz="2400" dirty="0"/>
              <a:t>Discuss</a:t>
            </a:r>
            <a:r>
              <a:rPr lang="zh-CN" altLang="en-US" sz="2400" dirty="0"/>
              <a:t> </a:t>
            </a:r>
            <a:r>
              <a:rPr lang="en-US" altLang="zh-CN" sz="2400" dirty="0"/>
              <a:t>with</a:t>
            </a:r>
            <a:r>
              <a:rPr lang="zh-CN" altLang="en-US" sz="2400" dirty="0"/>
              <a:t> </a:t>
            </a:r>
            <a:r>
              <a:rPr lang="en-US" altLang="zh-CN" sz="2400" dirty="0"/>
              <a:t>me</a:t>
            </a:r>
            <a:r>
              <a:rPr lang="zh-CN" altLang="en-US" sz="2400" dirty="0"/>
              <a:t> </a:t>
            </a:r>
            <a:r>
              <a:rPr lang="en-US" altLang="zh-CN" sz="2400" dirty="0"/>
              <a:t>after</a:t>
            </a:r>
            <a:r>
              <a:rPr lang="zh-CN" altLang="en-US" sz="2400" dirty="0"/>
              <a:t> </a:t>
            </a:r>
            <a:r>
              <a:rPr lang="en-US" altLang="zh-CN" sz="2400" dirty="0"/>
              <a:t>class</a:t>
            </a:r>
            <a:r>
              <a:rPr lang="zh-CN" altLang="en-US" sz="2400" dirty="0"/>
              <a:t> </a:t>
            </a:r>
            <a:r>
              <a:rPr lang="en-US" altLang="zh-CN" sz="2400" dirty="0"/>
              <a:t>or</a:t>
            </a:r>
            <a:r>
              <a:rPr lang="zh-CN" altLang="en-US" sz="2400" dirty="0"/>
              <a:t> </a:t>
            </a:r>
            <a:r>
              <a:rPr lang="en-US" altLang="zh-CN" sz="2400" dirty="0"/>
              <a:t>by</a:t>
            </a:r>
            <a:r>
              <a:rPr lang="zh-CN" altLang="en-US" sz="2400" dirty="0"/>
              <a:t> </a:t>
            </a:r>
            <a:r>
              <a:rPr lang="en-US" altLang="zh-CN" sz="2400" dirty="0"/>
              <a:t>appointment</a:t>
            </a:r>
            <a:r>
              <a:rPr lang="zh-CN" altLang="en-US" sz="2400" dirty="0"/>
              <a:t> </a:t>
            </a:r>
            <a:r>
              <a:rPr lang="en-US" altLang="zh-CN" sz="2400" dirty="0"/>
              <a:t>if</a:t>
            </a:r>
            <a:r>
              <a:rPr lang="zh-CN" altLang="en-US" sz="2400" dirty="0"/>
              <a:t> </a:t>
            </a:r>
            <a:r>
              <a:rPr lang="en-US" altLang="zh-CN" sz="2400" dirty="0"/>
              <a:t>you</a:t>
            </a:r>
            <a:r>
              <a:rPr lang="zh-CN" altLang="en-US" sz="2400" dirty="0"/>
              <a:t> </a:t>
            </a:r>
            <a:r>
              <a:rPr lang="en-US" altLang="zh-CN" sz="2400" dirty="0"/>
              <a:t>meet</a:t>
            </a:r>
            <a:r>
              <a:rPr lang="zh-CN" altLang="en-US" sz="2400" dirty="0"/>
              <a:t> </a:t>
            </a:r>
            <a:r>
              <a:rPr lang="en-US" altLang="zh-CN" sz="2400" dirty="0"/>
              <a:t>difficulties</a:t>
            </a:r>
            <a:endParaRPr lang="en-US" sz="2400" dirty="0"/>
          </a:p>
          <a:p>
            <a:r>
              <a:rPr lang="en-US" sz="2400" b="1" dirty="0"/>
              <a:t>	</a:t>
            </a:r>
            <a:endParaRPr lang="en-US" sz="2400" dirty="0"/>
          </a:p>
          <a:p>
            <a:endParaRPr lang="en-US" sz="2400" dirty="0"/>
          </a:p>
        </p:txBody>
      </p:sp>
    </p:spTree>
    <p:extLst>
      <p:ext uri="{BB962C8B-B14F-4D97-AF65-F5344CB8AC3E}">
        <p14:creationId xmlns:p14="http://schemas.microsoft.com/office/powerpoint/2010/main" val="3890442340"/>
      </p:ext>
    </p:extLst>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DE91F-943A-30F3-BD4C-7F0B31228ED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7891B18-A398-A047-3A2A-3B81497E9114}"/>
              </a:ext>
            </a:extLst>
          </p:cNvPr>
          <p:cNvSpPr txBox="1">
            <a:spLocks noGrp="1"/>
          </p:cNvSpPr>
          <p:nvPr>
            <p:ph type="title"/>
          </p:nvPr>
        </p:nvSpPr>
        <p:spPr>
          <a:xfrm>
            <a:off x="-816245" y="33308"/>
            <a:ext cx="14020800" cy="694207"/>
          </a:xfrm>
          <a:prstGeom prst="rect">
            <a:avLst/>
          </a:prstGeom>
        </p:spPr>
        <p:txBody>
          <a:bodyPr vert="horz" wrap="square" lIns="0" tIns="16933" rIns="0" bIns="0" rtlCol="0" anchor="ctr">
            <a:spAutoFit/>
          </a:bodyPr>
          <a:lstStyle/>
          <a:p>
            <a:pPr marL="3360336">
              <a:lnSpc>
                <a:spcPct val="100000"/>
              </a:lnSpc>
              <a:spcBef>
                <a:spcPts val="133"/>
              </a:spcBef>
            </a:pPr>
            <a:r>
              <a:rPr dirty="0"/>
              <a:t>What</a:t>
            </a:r>
            <a:r>
              <a:rPr spc="-53" dirty="0"/>
              <a:t> </a:t>
            </a:r>
            <a:r>
              <a:rPr dirty="0"/>
              <a:t>is</a:t>
            </a:r>
            <a:r>
              <a:rPr spc="-47" dirty="0"/>
              <a:t> </a:t>
            </a:r>
            <a:r>
              <a:rPr lang="en-US" altLang="zh-CN" spc="-47" dirty="0"/>
              <a:t>a</a:t>
            </a:r>
            <a:r>
              <a:rPr lang="zh-CN" altLang="en-US" spc="-47" dirty="0"/>
              <a:t> </a:t>
            </a:r>
            <a:r>
              <a:rPr spc="-13" dirty="0"/>
              <a:t>“</a:t>
            </a:r>
            <a:r>
              <a:rPr lang="en-US" altLang="zh-CN" spc="-13" dirty="0"/>
              <a:t>multi-</a:t>
            </a:r>
            <a:r>
              <a:rPr spc="-13" dirty="0"/>
              <a:t>agent</a:t>
            </a:r>
            <a:r>
              <a:rPr lang="zh-CN" altLang="en-US" spc="-13" dirty="0"/>
              <a:t> </a:t>
            </a:r>
            <a:r>
              <a:rPr lang="en-US" altLang="zh-CN" spc="-13" dirty="0"/>
              <a:t>system</a:t>
            </a:r>
            <a:r>
              <a:rPr spc="-13" dirty="0"/>
              <a:t>”?</a:t>
            </a:r>
          </a:p>
        </p:txBody>
      </p:sp>
      <p:pic>
        <p:nvPicPr>
          <p:cNvPr id="3" name="object 3">
            <a:extLst>
              <a:ext uri="{FF2B5EF4-FFF2-40B4-BE49-F238E27FC236}">
                <a16:creationId xmlns:a16="http://schemas.microsoft.com/office/drawing/2014/main" id="{70194AEB-F53D-77BD-708D-2313B30DEBF8}"/>
              </a:ext>
            </a:extLst>
          </p:cNvPr>
          <p:cNvPicPr/>
          <p:nvPr/>
        </p:nvPicPr>
        <p:blipFill>
          <a:blip r:embed="rId2" cstate="print"/>
          <a:stretch>
            <a:fillRect/>
          </a:stretch>
        </p:blipFill>
        <p:spPr>
          <a:xfrm>
            <a:off x="4829743" y="2815442"/>
            <a:ext cx="392011" cy="353455"/>
          </a:xfrm>
          <a:prstGeom prst="rect">
            <a:avLst/>
          </a:prstGeom>
        </p:spPr>
      </p:pic>
      <p:pic>
        <p:nvPicPr>
          <p:cNvPr id="4" name="object 4">
            <a:extLst>
              <a:ext uri="{FF2B5EF4-FFF2-40B4-BE49-F238E27FC236}">
                <a16:creationId xmlns:a16="http://schemas.microsoft.com/office/drawing/2014/main" id="{A347DFB8-0BC1-8CE7-D568-B00730A019ED}"/>
              </a:ext>
            </a:extLst>
          </p:cNvPr>
          <p:cNvPicPr/>
          <p:nvPr/>
        </p:nvPicPr>
        <p:blipFill>
          <a:blip r:embed="rId3" cstate="print"/>
          <a:stretch>
            <a:fillRect/>
          </a:stretch>
        </p:blipFill>
        <p:spPr>
          <a:xfrm>
            <a:off x="7637753" y="2809117"/>
            <a:ext cx="846667" cy="846663"/>
          </a:xfrm>
          <a:prstGeom prst="rect">
            <a:avLst/>
          </a:prstGeom>
        </p:spPr>
      </p:pic>
      <p:grpSp>
        <p:nvGrpSpPr>
          <p:cNvPr id="5" name="object 5">
            <a:extLst>
              <a:ext uri="{FF2B5EF4-FFF2-40B4-BE49-F238E27FC236}">
                <a16:creationId xmlns:a16="http://schemas.microsoft.com/office/drawing/2014/main" id="{47567239-279D-84B1-60EE-0D2D8F866EDA}"/>
              </a:ext>
            </a:extLst>
          </p:cNvPr>
          <p:cNvGrpSpPr/>
          <p:nvPr/>
        </p:nvGrpSpPr>
        <p:grpSpPr>
          <a:xfrm>
            <a:off x="5968769" y="2904737"/>
            <a:ext cx="1376680" cy="264160"/>
            <a:chOff x="4055765" y="1336907"/>
            <a:chExt cx="1032510" cy="198120"/>
          </a:xfrm>
        </p:grpSpPr>
        <p:pic>
          <p:nvPicPr>
            <p:cNvPr id="6" name="object 6">
              <a:extLst>
                <a:ext uri="{FF2B5EF4-FFF2-40B4-BE49-F238E27FC236}">
                  <a16:creationId xmlns:a16="http://schemas.microsoft.com/office/drawing/2014/main" id="{128EE08E-7D9E-6D78-65AA-E48078E16063}"/>
                </a:ext>
              </a:extLst>
            </p:cNvPr>
            <p:cNvPicPr/>
            <p:nvPr/>
          </p:nvPicPr>
          <p:blipFill>
            <a:blip r:embed="rId4" cstate="print"/>
            <a:stretch>
              <a:fillRect/>
            </a:stretch>
          </p:blipFill>
          <p:spPr>
            <a:xfrm>
              <a:off x="4055765" y="1336907"/>
              <a:ext cx="1032470" cy="198120"/>
            </a:xfrm>
            <a:prstGeom prst="rect">
              <a:avLst/>
            </a:prstGeom>
          </p:spPr>
        </p:pic>
        <p:sp>
          <p:nvSpPr>
            <p:cNvPr id="7" name="object 7">
              <a:extLst>
                <a:ext uri="{FF2B5EF4-FFF2-40B4-BE49-F238E27FC236}">
                  <a16:creationId xmlns:a16="http://schemas.microsoft.com/office/drawing/2014/main" id="{13F49EC6-1713-6600-232E-CC01A09B76F8}"/>
                </a:ext>
              </a:extLst>
            </p:cNvPr>
            <p:cNvSpPr/>
            <p:nvPr/>
          </p:nvSpPr>
          <p:spPr>
            <a:xfrm>
              <a:off x="4093865" y="1415967"/>
              <a:ext cx="847090" cy="0"/>
            </a:xfrm>
            <a:custGeom>
              <a:avLst/>
              <a:gdLst/>
              <a:ahLst/>
              <a:cxnLst/>
              <a:rect l="l" t="t" r="r" b="b"/>
              <a:pathLst>
                <a:path w="847089">
                  <a:moveTo>
                    <a:pt x="0" y="0"/>
                  </a:moveTo>
                  <a:lnTo>
                    <a:pt x="834350" y="0"/>
                  </a:lnTo>
                  <a:lnTo>
                    <a:pt x="847050" y="0"/>
                  </a:lnTo>
                </a:path>
              </a:pathLst>
            </a:custGeom>
            <a:ln w="25400">
              <a:solidFill>
                <a:srgbClr val="333398"/>
              </a:solidFill>
            </a:ln>
          </p:spPr>
          <p:txBody>
            <a:bodyPr wrap="square" lIns="0" tIns="0" rIns="0" bIns="0" rtlCol="0"/>
            <a:lstStyle/>
            <a:p>
              <a:endParaRPr sz="2400"/>
            </a:p>
          </p:txBody>
        </p:sp>
        <p:sp>
          <p:nvSpPr>
            <p:cNvPr id="8" name="object 8">
              <a:extLst>
                <a:ext uri="{FF2B5EF4-FFF2-40B4-BE49-F238E27FC236}">
                  <a16:creationId xmlns:a16="http://schemas.microsoft.com/office/drawing/2014/main" id="{A0BFAC3F-D720-5B60-FE04-739E137F0672}"/>
                </a:ext>
              </a:extLst>
            </p:cNvPr>
            <p:cNvSpPr/>
            <p:nvPr/>
          </p:nvSpPr>
          <p:spPr>
            <a:xfrm>
              <a:off x="4928214" y="1355007"/>
              <a:ext cx="121920" cy="121920"/>
            </a:xfrm>
            <a:custGeom>
              <a:avLst/>
              <a:gdLst/>
              <a:ahLst/>
              <a:cxnLst/>
              <a:rect l="l" t="t" r="r" b="b"/>
              <a:pathLst>
                <a:path w="121920" h="121919">
                  <a:moveTo>
                    <a:pt x="0" y="0"/>
                  </a:moveTo>
                  <a:lnTo>
                    <a:pt x="0" y="121920"/>
                  </a:lnTo>
                  <a:lnTo>
                    <a:pt x="121919" y="60960"/>
                  </a:lnTo>
                  <a:lnTo>
                    <a:pt x="0" y="0"/>
                  </a:lnTo>
                  <a:close/>
                </a:path>
              </a:pathLst>
            </a:custGeom>
            <a:solidFill>
              <a:srgbClr val="333398"/>
            </a:solidFill>
          </p:spPr>
          <p:txBody>
            <a:bodyPr wrap="square" lIns="0" tIns="0" rIns="0" bIns="0" rtlCol="0"/>
            <a:lstStyle/>
            <a:p>
              <a:endParaRPr sz="2400"/>
            </a:p>
          </p:txBody>
        </p:sp>
      </p:grpSp>
      <p:grpSp>
        <p:nvGrpSpPr>
          <p:cNvPr id="9" name="object 9">
            <a:extLst>
              <a:ext uri="{FF2B5EF4-FFF2-40B4-BE49-F238E27FC236}">
                <a16:creationId xmlns:a16="http://schemas.microsoft.com/office/drawing/2014/main" id="{4732EF20-5BBF-1C0A-6A27-54F1C3387750}"/>
              </a:ext>
            </a:extLst>
          </p:cNvPr>
          <p:cNvGrpSpPr/>
          <p:nvPr/>
        </p:nvGrpSpPr>
        <p:grpSpPr>
          <a:xfrm>
            <a:off x="5968769" y="3243403"/>
            <a:ext cx="1376680" cy="264160"/>
            <a:chOff x="4055765" y="1590907"/>
            <a:chExt cx="1032510" cy="198120"/>
          </a:xfrm>
        </p:grpSpPr>
        <p:pic>
          <p:nvPicPr>
            <p:cNvPr id="10" name="object 10">
              <a:extLst>
                <a:ext uri="{FF2B5EF4-FFF2-40B4-BE49-F238E27FC236}">
                  <a16:creationId xmlns:a16="http://schemas.microsoft.com/office/drawing/2014/main" id="{006E77C8-9D6E-1F10-D458-3D26D7C354BF}"/>
                </a:ext>
              </a:extLst>
            </p:cNvPr>
            <p:cNvPicPr/>
            <p:nvPr/>
          </p:nvPicPr>
          <p:blipFill>
            <a:blip r:embed="rId5" cstate="print"/>
            <a:stretch>
              <a:fillRect/>
            </a:stretch>
          </p:blipFill>
          <p:spPr>
            <a:xfrm>
              <a:off x="4055765" y="1590907"/>
              <a:ext cx="1032470" cy="198120"/>
            </a:xfrm>
            <a:prstGeom prst="rect">
              <a:avLst/>
            </a:prstGeom>
          </p:spPr>
        </p:pic>
        <p:sp>
          <p:nvSpPr>
            <p:cNvPr id="11" name="object 11">
              <a:extLst>
                <a:ext uri="{FF2B5EF4-FFF2-40B4-BE49-F238E27FC236}">
                  <a16:creationId xmlns:a16="http://schemas.microsoft.com/office/drawing/2014/main" id="{55EFEAA7-BF06-F50F-169C-56D20668B3C8}"/>
                </a:ext>
              </a:extLst>
            </p:cNvPr>
            <p:cNvSpPr/>
            <p:nvPr/>
          </p:nvSpPr>
          <p:spPr>
            <a:xfrm>
              <a:off x="4203085" y="1669967"/>
              <a:ext cx="847090" cy="0"/>
            </a:xfrm>
            <a:custGeom>
              <a:avLst/>
              <a:gdLst/>
              <a:ahLst/>
              <a:cxnLst/>
              <a:rect l="l" t="t" r="r" b="b"/>
              <a:pathLst>
                <a:path w="847089">
                  <a:moveTo>
                    <a:pt x="0" y="0"/>
                  </a:moveTo>
                  <a:lnTo>
                    <a:pt x="12699" y="0"/>
                  </a:lnTo>
                  <a:lnTo>
                    <a:pt x="847050" y="0"/>
                  </a:lnTo>
                </a:path>
              </a:pathLst>
            </a:custGeom>
            <a:ln w="25400">
              <a:solidFill>
                <a:srgbClr val="333398"/>
              </a:solidFill>
            </a:ln>
          </p:spPr>
          <p:txBody>
            <a:bodyPr wrap="square" lIns="0" tIns="0" rIns="0" bIns="0" rtlCol="0"/>
            <a:lstStyle/>
            <a:p>
              <a:endParaRPr sz="2400"/>
            </a:p>
          </p:txBody>
        </p:sp>
        <p:sp>
          <p:nvSpPr>
            <p:cNvPr id="12" name="object 12">
              <a:extLst>
                <a:ext uri="{FF2B5EF4-FFF2-40B4-BE49-F238E27FC236}">
                  <a16:creationId xmlns:a16="http://schemas.microsoft.com/office/drawing/2014/main" id="{35D5EA5F-5557-E06E-81DE-DD1C25128637}"/>
                </a:ext>
              </a:extLst>
            </p:cNvPr>
            <p:cNvSpPr/>
            <p:nvPr/>
          </p:nvSpPr>
          <p:spPr>
            <a:xfrm>
              <a:off x="4093865" y="1609007"/>
              <a:ext cx="121920" cy="121920"/>
            </a:xfrm>
            <a:custGeom>
              <a:avLst/>
              <a:gdLst/>
              <a:ahLst/>
              <a:cxnLst/>
              <a:rect l="l" t="t" r="r" b="b"/>
              <a:pathLst>
                <a:path w="121920" h="121919">
                  <a:moveTo>
                    <a:pt x="121919" y="0"/>
                  </a:moveTo>
                  <a:lnTo>
                    <a:pt x="0" y="60960"/>
                  </a:lnTo>
                  <a:lnTo>
                    <a:pt x="121919" y="121920"/>
                  </a:lnTo>
                  <a:lnTo>
                    <a:pt x="121919" y="0"/>
                  </a:lnTo>
                  <a:close/>
                </a:path>
              </a:pathLst>
            </a:custGeom>
            <a:solidFill>
              <a:srgbClr val="333398"/>
            </a:solidFill>
          </p:spPr>
          <p:txBody>
            <a:bodyPr wrap="square" lIns="0" tIns="0" rIns="0" bIns="0" rtlCol="0"/>
            <a:lstStyle/>
            <a:p>
              <a:endParaRPr sz="2400"/>
            </a:p>
          </p:txBody>
        </p:sp>
      </p:grpSp>
      <p:sp>
        <p:nvSpPr>
          <p:cNvPr id="13" name="object 13">
            <a:extLst>
              <a:ext uri="{FF2B5EF4-FFF2-40B4-BE49-F238E27FC236}">
                <a16:creationId xmlns:a16="http://schemas.microsoft.com/office/drawing/2014/main" id="{AADE2367-C14A-1AC5-C4DF-AFB9342A22B5}"/>
              </a:ext>
            </a:extLst>
          </p:cNvPr>
          <p:cNvSpPr txBox="1"/>
          <p:nvPr/>
        </p:nvSpPr>
        <p:spPr>
          <a:xfrm>
            <a:off x="1354824" y="2589401"/>
            <a:ext cx="9135533" cy="1330278"/>
          </a:xfrm>
          <a:prstGeom prst="rect">
            <a:avLst/>
          </a:prstGeom>
        </p:spPr>
        <p:txBody>
          <a:bodyPr vert="horz" wrap="square" lIns="0" tIns="16933" rIns="0" bIns="0" rtlCol="0">
            <a:spAutoFit/>
          </a:bodyPr>
          <a:lstStyle/>
          <a:p>
            <a:pPr marL="1766103" algn="ctr">
              <a:spcBef>
                <a:spcPts val="133"/>
              </a:spcBef>
            </a:pPr>
            <a:r>
              <a:rPr lang="en-US" altLang="zh-CN" sz="2400" spc="-13" dirty="0">
                <a:latin typeface="Calibri"/>
                <a:cs typeface="Calibri"/>
              </a:rPr>
              <a:t>Local</a:t>
            </a:r>
            <a:r>
              <a:rPr lang="zh-CN" altLang="en-US" sz="2400" spc="-13" dirty="0">
                <a:latin typeface="Calibri"/>
                <a:cs typeface="Calibri"/>
              </a:rPr>
              <a:t> </a:t>
            </a:r>
            <a:r>
              <a:rPr lang="en-US" altLang="zh-CN" sz="2400" spc="-13" dirty="0">
                <a:latin typeface="Calibri"/>
                <a:cs typeface="Calibri"/>
              </a:rPr>
              <a:t>a</a:t>
            </a:r>
            <a:r>
              <a:rPr sz="2400" spc="-13" dirty="0">
                <a:latin typeface="Calibri"/>
                <a:cs typeface="Calibri"/>
              </a:rPr>
              <a:t>ction</a:t>
            </a:r>
            <a:r>
              <a:rPr lang="en-US" altLang="zh-CN" sz="2400" spc="-13" dirty="0">
                <a:latin typeface="Calibri"/>
                <a:cs typeface="Calibri"/>
              </a:rPr>
              <a:t>s</a:t>
            </a:r>
            <a:endParaRPr sz="2400" dirty="0">
              <a:latin typeface="Calibri"/>
              <a:cs typeface="Calibri"/>
            </a:endParaRPr>
          </a:p>
          <a:p>
            <a:pPr>
              <a:spcBef>
                <a:spcPts val="1627"/>
              </a:spcBef>
            </a:pPr>
            <a:endParaRPr sz="2400" dirty="0">
              <a:latin typeface="Calibri"/>
              <a:cs typeface="Calibri"/>
            </a:endParaRPr>
          </a:p>
          <a:p>
            <a:pPr marL="1766103" algn="ctr"/>
            <a:r>
              <a:rPr lang="en-US" altLang="zh-CN" sz="2400" spc="-13" dirty="0">
                <a:latin typeface="Calibri"/>
                <a:cs typeface="Calibri"/>
              </a:rPr>
              <a:t>Local</a:t>
            </a:r>
            <a:r>
              <a:rPr lang="zh-CN" altLang="en-US" sz="2400" spc="-13" dirty="0">
                <a:latin typeface="Calibri"/>
                <a:cs typeface="Calibri"/>
              </a:rPr>
              <a:t> </a:t>
            </a:r>
            <a:r>
              <a:rPr lang="en-US" altLang="zh-CN" sz="2400" spc="-13" dirty="0">
                <a:latin typeface="Calibri"/>
                <a:cs typeface="Calibri"/>
              </a:rPr>
              <a:t>o</a:t>
            </a:r>
            <a:r>
              <a:rPr sz="2400" spc="-13" dirty="0">
                <a:latin typeface="Calibri"/>
                <a:cs typeface="Calibri"/>
              </a:rPr>
              <a:t>bservation</a:t>
            </a:r>
            <a:r>
              <a:rPr lang="en-US" altLang="zh-CN" sz="2400" spc="-13" dirty="0">
                <a:latin typeface="Calibri"/>
                <a:cs typeface="Calibri"/>
              </a:rPr>
              <a:t>s</a:t>
            </a:r>
            <a:endParaRPr sz="2400" dirty="0">
              <a:latin typeface="Calibri"/>
              <a:cs typeface="Calibri"/>
            </a:endParaRPr>
          </a:p>
        </p:txBody>
      </p:sp>
      <p:sp>
        <p:nvSpPr>
          <p:cNvPr id="22" name="TextBox 21">
            <a:extLst>
              <a:ext uri="{FF2B5EF4-FFF2-40B4-BE49-F238E27FC236}">
                <a16:creationId xmlns:a16="http://schemas.microsoft.com/office/drawing/2014/main" id="{2696018C-0DF2-A00B-D5F3-B539E890CA8F}"/>
              </a:ext>
            </a:extLst>
          </p:cNvPr>
          <p:cNvSpPr txBox="1"/>
          <p:nvPr/>
        </p:nvSpPr>
        <p:spPr>
          <a:xfrm>
            <a:off x="4575454" y="3908562"/>
            <a:ext cx="1846724" cy="461665"/>
          </a:xfrm>
          <a:prstGeom prst="rect">
            <a:avLst/>
          </a:prstGeom>
          <a:noFill/>
        </p:spPr>
        <p:txBody>
          <a:bodyPr wrap="none" rtlCol="0">
            <a:spAutoFit/>
          </a:bodyPr>
          <a:lstStyle/>
          <a:p>
            <a:r>
              <a:rPr lang="en-US" altLang="zh-CN" sz="2400" dirty="0"/>
              <a:t>Multi-agents</a:t>
            </a:r>
            <a:endParaRPr lang="en-US" sz="2400" dirty="0"/>
          </a:p>
        </p:txBody>
      </p:sp>
      <p:sp>
        <p:nvSpPr>
          <p:cNvPr id="23" name="TextBox 22">
            <a:extLst>
              <a:ext uri="{FF2B5EF4-FFF2-40B4-BE49-F238E27FC236}">
                <a16:creationId xmlns:a16="http://schemas.microsoft.com/office/drawing/2014/main" id="{48CF0B7B-67C2-23A1-818A-869E7A882B05}"/>
              </a:ext>
            </a:extLst>
          </p:cNvPr>
          <p:cNvSpPr txBox="1"/>
          <p:nvPr/>
        </p:nvSpPr>
        <p:spPr>
          <a:xfrm>
            <a:off x="7824622" y="3968019"/>
            <a:ext cx="684514" cy="461665"/>
          </a:xfrm>
          <a:prstGeom prst="rect">
            <a:avLst/>
          </a:prstGeom>
          <a:noFill/>
        </p:spPr>
        <p:txBody>
          <a:bodyPr wrap="square" rtlCol="0">
            <a:spAutoFit/>
          </a:bodyPr>
          <a:lstStyle/>
          <a:p>
            <a:r>
              <a:rPr lang="en-US" sz="2400" dirty="0"/>
              <a:t>Env</a:t>
            </a:r>
          </a:p>
        </p:txBody>
      </p:sp>
      <p:sp>
        <p:nvSpPr>
          <p:cNvPr id="24" name="Left Brace 23">
            <a:extLst>
              <a:ext uri="{FF2B5EF4-FFF2-40B4-BE49-F238E27FC236}">
                <a16:creationId xmlns:a16="http://schemas.microsoft.com/office/drawing/2014/main" id="{5398F02B-2342-3BE8-1DED-8AA09B6B3C60}"/>
              </a:ext>
            </a:extLst>
          </p:cNvPr>
          <p:cNvSpPr/>
          <p:nvPr/>
        </p:nvSpPr>
        <p:spPr>
          <a:xfrm>
            <a:off x="8565969" y="1238908"/>
            <a:ext cx="506627" cy="512920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8798795B-9EBB-E720-8454-5319E0F54968}"/>
              </a:ext>
            </a:extLst>
          </p:cNvPr>
          <p:cNvSpPr txBox="1"/>
          <p:nvPr/>
        </p:nvSpPr>
        <p:spPr>
          <a:xfrm>
            <a:off x="9090482" y="964684"/>
            <a:ext cx="2267287" cy="830997"/>
          </a:xfrm>
          <a:prstGeom prst="rect">
            <a:avLst/>
          </a:prstGeom>
          <a:noFill/>
        </p:spPr>
        <p:txBody>
          <a:bodyPr wrap="none" rtlCol="0">
            <a:spAutoFit/>
          </a:bodyPr>
          <a:lstStyle/>
          <a:p>
            <a:r>
              <a:rPr lang="en-US" sz="2400" dirty="0"/>
              <a:t>Physical Env: </a:t>
            </a:r>
          </a:p>
          <a:p>
            <a:r>
              <a:rPr lang="en-US" altLang="zh-CN" sz="2400" dirty="0"/>
              <a:t>Swarm</a:t>
            </a:r>
            <a:r>
              <a:rPr lang="zh-CN" altLang="en-US" sz="2400" dirty="0"/>
              <a:t> </a:t>
            </a:r>
            <a:r>
              <a:rPr lang="en-US" sz="2400" dirty="0"/>
              <a:t>robot</a:t>
            </a:r>
            <a:r>
              <a:rPr lang="en-US" altLang="zh-CN" sz="2400" dirty="0"/>
              <a:t>ics</a:t>
            </a:r>
            <a:endParaRPr lang="en-US" sz="2400" dirty="0"/>
          </a:p>
        </p:txBody>
      </p:sp>
      <p:sp>
        <p:nvSpPr>
          <p:cNvPr id="26" name="TextBox 25">
            <a:extLst>
              <a:ext uri="{FF2B5EF4-FFF2-40B4-BE49-F238E27FC236}">
                <a16:creationId xmlns:a16="http://schemas.microsoft.com/office/drawing/2014/main" id="{4A3F7B5E-33FF-D645-CEAB-E0649F6850C8}"/>
              </a:ext>
            </a:extLst>
          </p:cNvPr>
          <p:cNvSpPr txBox="1"/>
          <p:nvPr/>
        </p:nvSpPr>
        <p:spPr>
          <a:xfrm>
            <a:off x="9106608" y="2818467"/>
            <a:ext cx="3218895" cy="2308324"/>
          </a:xfrm>
          <a:prstGeom prst="rect">
            <a:avLst/>
          </a:prstGeom>
          <a:noFill/>
        </p:spPr>
        <p:txBody>
          <a:bodyPr wrap="none" rtlCol="0">
            <a:spAutoFit/>
          </a:bodyPr>
          <a:lstStyle/>
          <a:p>
            <a:r>
              <a:rPr lang="en-US" sz="2400" dirty="0"/>
              <a:t>Digital Env: </a:t>
            </a:r>
          </a:p>
          <a:p>
            <a:r>
              <a:rPr lang="en-US" altLang="zh-CN" sz="2400" dirty="0"/>
              <a:t>Agent-based</a:t>
            </a:r>
            <a:r>
              <a:rPr lang="zh-CN" altLang="en-US" sz="2400" dirty="0"/>
              <a:t> </a:t>
            </a:r>
            <a:r>
              <a:rPr lang="en-US" altLang="zh-CN" sz="2400" dirty="0"/>
              <a:t>Modeling</a:t>
            </a:r>
            <a:r>
              <a:rPr lang="zh-CN" altLang="en-US" sz="2400" dirty="0"/>
              <a:t> </a:t>
            </a:r>
            <a:endParaRPr lang="en-US" altLang="zh-CN" sz="2400" dirty="0"/>
          </a:p>
          <a:p>
            <a:r>
              <a:rPr lang="en-US" altLang="zh-CN" sz="2400" dirty="0"/>
              <a:t>Complex</a:t>
            </a:r>
            <a:r>
              <a:rPr lang="zh-CN" altLang="en-US" sz="2400" dirty="0"/>
              <a:t> </a:t>
            </a:r>
            <a:r>
              <a:rPr lang="en-US" altLang="zh-CN" sz="2400" dirty="0"/>
              <a:t>systems</a:t>
            </a:r>
          </a:p>
          <a:p>
            <a:r>
              <a:rPr lang="en-US" altLang="zh-CN" sz="2400" dirty="0"/>
              <a:t>Game</a:t>
            </a:r>
            <a:r>
              <a:rPr lang="zh-CN" altLang="en-US" sz="2400" dirty="0"/>
              <a:t> </a:t>
            </a:r>
            <a:r>
              <a:rPr lang="en-US" altLang="zh-CN" sz="2400" dirty="0"/>
              <a:t>theory</a:t>
            </a:r>
          </a:p>
          <a:p>
            <a:r>
              <a:rPr lang="en-US" altLang="zh-CN" sz="2400" dirty="0"/>
              <a:t>Multi-agent</a:t>
            </a:r>
            <a:r>
              <a:rPr lang="zh-CN" altLang="en-US" sz="2400" dirty="0"/>
              <a:t> </a:t>
            </a:r>
            <a:r>
              <a:rPr lang="en-US" altLang="zh-CN" sz="2400" dirty="0"/>
              <a:t>RL</a:t>
            </a:r>
          </a:p>
          <a:p>
            <a:r>
              <a:rPr lang="en-US" altLang="zh-CN" sz="2400" dirty="0"/>
              <a:t>Comp</a:t>
            </a:r>
            <a:r>
              <a:rPr lang="zh-CN" altLang="en-US" sz="2400" dirty="0"/>
              <a:t> </a:t>
            </a:r>
            <a:r>
              <a:rPr lang="en-US" altLang="zh-CN" sz="2400" dirty="0"/>
              <a:t>social</a:t>
            </a:r>
            <a:r>
              <a:rPr lang="zh-CN" altLang="en-US" sz="2400" dirty="0"/>
              <a:t> </a:t>
            </a:r>
            <a:r>
              <a:rPr lang="en-US" altLang="zh-CN" sz="2400" dirty="0"/>
              <a:t>science</a:t>
            </a:r>
            <a:r>
              <a:rPr lang="zh-CN" altLang="en-US" sz="2400" dirty="0"/>
              <a:t> </a:t>
            </a:r>
            <a:endParaRPr lang="en-US" sz="2400" dirty="0"/>
          </a:p>
        </p:txBody>
      </p:sp>
      <p:sp>
        <p:nvSpPr>
          <p:cNvPr id="27" name="TextBox 26">
            <a:extLst>
              <a:ext uri="{FF2B5EF4-FFF2-40B4-BE49-F238E27FC236}">
                <a16:creationId xmlns:a16="http://schemas.microsoft.com/office/drawing/2014/main" id="{FF69C7B0-C2ED-36D4-6214-9274D51F7521}"/>
              </a:ext>
            </a:extLst>
          </p:cNvPr>
          <p:cNvSpPr txBox="1"/>
          <p:nvPr/>
        </p:nvSpPr>
        <p:spPr>
          <a:xfrm>
            <a:off x="9248056" y="5657671"/>
            <a:ext cx="1863139" cy="1200329"/>
          </a:xfrm>
          <a:prstGeom prst="rect">
            <a:avLst/>
          </a:prstGeom>
          <a:noFill/>
        </p:spPr>
        <p:txBody>
          <a:bodyPr wrap="none" rtlCol="0">
            <a:spAutoFit/>
          </a:bodyPr>
          <a:lstStyle/>
          <a:p>
            <a:r>
              <a:rPr lang="en-US" sz="2400" dirty="0"/>
              <a:t>Human Env: </a:t>
            </a:r>
          </a:p>
          <a:p>
            <a:r>
              <a:rPr lang="en-US" altLang="zh-CN" sz="2400" dirty="0"/>
              <a:t>Sociology</a:t>
            </a:r>
          </a:p>
          <a:p>
            <a:r>
              <a:rPr lang="en-US" sz="2400" dirty="0"/>
              <a:t>psychology</a:t>
            </a:r>
          </a:p>
        </p:txBody>
      </p:sp>
      <p:pic>
        <p:nvPicPr>
          <p:cNvPr id="14" name="object 3">
            <a:extLst>
              <a:ext uri="{FF2B5EF4-FFF2-40B4-BE49-F238E27FC236}">
                <a16:creationId xmlns:a16="http://schemas.microsoft.com/office/drawing/2014/main" id="{B989D1FA-D592-A21C-D175-E52F22CC7F56}"/>
              </a:ext>
            </a:extLst>
          </p:cNvPr>
          <p:cNvPicPr/>
          <p:nvPr/>
        </p:nvPicPr>
        <p:blipFill>
          <a:blip r:embed="rId2" cstate="print"/>
          <a:stretch>
            <a:fillRect/>
          </a:stretch>
        </p:blipFill>
        <p:spPr>
          <a:xfrm>
            <a:off x="5288156" y="2809117"/>
            <a:ext cx="392011" cy="353455"/>
          </a:xfrm>
          <a:prstGeom prst="rect">
            <a:avLst/>
          </a:prstGeom>
        </p:spPr>
      </p:pic>
      <p:pic>
        <p:nvPicPr>
          <p:cNvPr id="15" name="object 3">
            <a:extLst>
              <a:ext uri="{FF2B5EF4-FFF2-40B4-BE49-F238E27FC236}">
                <a16:creationId xmlns:a16="http://schemas.microsoft.com/office/drawing/2014/main" id="{B4BC3BBA-2F9A-8F1E-447D-ACCF6DD067A3}"/>
              </a:ext>
            </a:extLst>
          </p:cNvPr>
          <p:cNvPicPr/>
          <p:nvPr/>
        </p:nvPicPr>
        <p:blipFill>
          <a:blip r:embed="rId2" cstate="print"/>
          <a:stretch>
            <a:fillRect/>
          </a:stretch>
        </p:blipFill>
        <p:spPr>
          <a:xfrm>
            <a:off x="4850274" y="3255954"/>
            <a:ext cx="392011" cy="353455"/>
          </a:xfrm>
          <a:prstGeom prst="rect">
            <a:avLst/>
          </a:prstGeom>
        </p:spPr>
      </p:pic>
      <p:pic>
        <p:nvPicPr>
          <p:cNvPr id="16" name="object 3">
            <a:extLst>
              <a:ext uri="{FF2B5EF4-FFF2-40B4-BE49-F238E27FC236}">
                <a16:creationId xmlns:a16="http://schemas.microsoft.com/office/drawing/2014/main" id="{11E9DD44-A9CC-80E3-208D-A78A666A50D3}"/>
              </a:ext>
            </a:extLst>
          </p:cNvPr>
          <p:cNvPicPr/>
          <p:nvPr/>
        </p:nvPicPr>
        <p:blipFill>
          <a:blip r:embed="rId2" cstate="print"/>
          <a:stretch>
            <a:fillRect/>
          </a:stretch>
        </p:blipFill>
        <p:spPr>
          <a:xfrm>
            <a:off x="5302811" y="3275472"/>
            <a:ext cx="392011" cy="353455"/>
          </a:xfrm>
          <a:prstGeom prst="rect">
            <a:avLst/>
          </a:prstGeom>
        </p:spPr>
      </p:pic>
      <p:cxnSp>
        <p:nvCxnSpPr>
          <p:cNvPr id="18" name="Straight Arrow Connector 17">
            <a:extLst>
              <a:ext uri="{FF2B5EF4-FFF2-40B4-BE49-F238E27FC236}">
                <a16:creationId xmlns:a16="http://schemas.microsoft.com/office/drawing/2014/main" id="{255A0066-C53E-769C-C636-E34E0C596104}"/>
              </a:ext>
            </a:extLst>
          </p:cNvPr>
          <p:cNvCxnSpPr/>
          <p:nvPr/>
        </p:nvCxnSpPr>
        <p:spPr>
          <a:xfrm flipH="1" flipV="1">
            <a:off x="9917247" y="1681397"/>
            <a:ext cx="20531" cy="110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30554A9-E41D-70C6-FF00-A6F778398A29}"/>
              </a:ext>
            </a:extLst>
          </p:cNvPr>
          <p:cNvSpPr txBox="1"/>
          <p:nvPr/>
        </p:nvSpPr>
        <p:spPr>
          <a:xfrm>
            <a:off x="9983648" y="2048490"/>
            <a:ext cx="1013419" cy="461665"/>
          </a:xfrm>
          <a:prstGeom prst="rect">
            <a:avLst/>
          </a:prstGeom>
          <a:noFill/>
        </p:spPr>
        <p:txBody>
          <a:bodyPr wrap="none" rtlCol="0">
            <a:spAutoFit/>
          </a:bodyPr>
          <a:lstStyle/>
          <a:p>
            <a:r>
              <a:rPr lang="en-US" altLang="zh-CN" sz="2400" dirty="0">
                <a:solidFill>
                  <a:schemeClr val="accent6">
                    <a:lumMod val="75000"/>
                  </a:schemeClr>
                </a:solidFill>
              </a:rPr>
              <a:t>Model</a:t>
            </a:r>
            <a:endParaRPr lang="en-US" sz="2400" dirty="0">
              <a:solidFill>
                <a:schemeClr val="accent6">
                  <a:lumMod val="75000"/>
                </a:schemeClr>
              </a:solidFill>
            </a:endParaRPr>
          </a:p>
        </p:txBody>
      </p:sp>
      <p:cxnSp>
        <p:nvCxnSpPr>
          <p:cNvPr id="20" name="Straight Arrow Connector 19">
            <a:extLst>
              <a:ext uri="{FF2B5EF4-FFF2-40B4-BE49-F238E27FC236}">
                <a16:creationId xmlns:a16="http://schemas.microsoft.com/office/drawing/2014/main" id="{163F2F44-19D2-64BC-8272-D62A9AE82E1A}"/>
              </a:ext>
            </a:extLst>
          </p:cNvPr>
          <p:cNvCxnSpPr>
            <a:cxnSpLocks/>
          </p:cNvCxnSpPr>
          <p:nvPr/>
        </p:nvCxnSpPr>
        <p:spPr>
          <a:xfrm>
            <a:off x="9911187" y="5126791"/>
            <a:ext cx="0" cy="610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120A4959-E58E-E37D-71A6-D50F60D5BFC7}"/>
              </a:ext>
            </a:extLst>
          </p:cNvPr>
          <p:cNvSpPr txBox="1"/>
          <p:nvPr/>
        </p:nvSpPr>
        <p:spPr>
          <a:xfrm>
            <a:off x="9980808" y="5161398"/>
            <a:ext cx="2256643" cy="461665"/>
          </a:xfrm>
          <a:prstGeom prst="rect">
            <a:avLst/>
          </a:prstGeom>
          <a:noFill/>
        </p:spPr>
        <p:txBody>
          <a:bodyPr wrap="none" rtlCol="0">
            <a:spAutoFit/>
          </a:bodyPr>
          <a:lstStyle/>
          <a:p>
            <a:r>
              <a:rPr lang="en-US" altLang="zh-CN" sz="2400" dirty="0">
                <a:solidFill>
                  <a:schemeClr val="accent6">
                    <a:lumMod val="75000"/>
                  </a:schemeClr>
                </a:solidFill>
              </a:rPr>
              <a:t>Inform</a:t>
            </a:r>
            <a:r>
              <a:rPr lang="zh-CN" altLang="en-US" sz="2400" dirty="0">
                <a:solidFill>
                  <a:schemeClr val="accent6">
                    <a:lumMod val="75000"/>
                  </a:schemeClr>
                </a:solidFill>
              </a:rPr>
              <a:t> </a:t>
            </a:r>
            <a:r>
              <a:rPr lang="en-US" altLang="zh-CN" sz="2400" dirty="0">
                <a:solidFill>
                  <a:schemeClr val="accent6">
                    <a:lumMod val="75000"/>
                  </a:schemeClr>
                </a:solidFill>
              </a:rPr>
              <a:t>/</a:t>
            </a:r>
            <a:r>
              <a:rPr lang="zh-CN" altLang="en-US" sz="2400" dirty="0">
                <a:solidFill>
                  <a:schemeClr val="accent6">
                    <a:lumMod val="75000"/>
                  </a:schemeClr>
                </a:solidFill>
              </a:rPr>
              <a:t> </a:t>
            </a:r>
            <a:r>
              <a:rPr lang="en-US" altLang="zh-CN" sz="2400" dirty="0">
                <a:solidFill>
                  <a:schemeClr val="accent6">
                    <a:lumMod val="75000"/>
                  </a:schemeClr>
                </a:solidFill>
              </a:rPr>
              <a:t>Explain</a:t>
            </a:r>
            <a:endParaRPr lang="en-US" sz="2400" dirty="0">
              <a:solidFill>
                <a:schemeClr val="accent6">
                  <a:lumMod val="75000"/>
                </a:schemeClr>
              </a:solidFill>
            </a:endParaRPr>
          </a:p>
        </p:txBody>
      </p:sp>
      <p:sp>
        <p:nvSpPr>
          <p:cNvPr id="17" name="Right Brace 16">
            <a:extLst>
              <a:ext uri="{FF2B5EF4-FFF2-40B4-BE49-F238E27FC236}">
                <a16:creationId xmlns:a16="http://schemas.microsoft.com/office/drawing/2014/main" id="{0E845A06-1220-9D80-6A24-924198B3EAA7}"/>
              </a:ext>
            </a:extLst>
          </p:cNvPr>
          <p:cNvSpPr/>
          <p:nvPr/>
        </p:nvSpPr>
        <p:spPr>
          <a:xfrm>
            <a:off x="4361854" y="802068"/>
            <a:ext cx="392011" cy="5435417"/>
          </a:xfrm>
          <a:prstGeom prst="rightBrace">
            <a:avLst>
              <a:gd name="adj1" fmla="val 5055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7C09DA52-FC3C-DDC0-3579-FD404FEEC813}"/>
              </a:ext>
            </a:extLst>
          </p:cNvPr>
          <p:cNvSpPr txBox="1"/>
          <p:nvPr/>
        </p:nvSpPr>
        <p:spPr>
          <a:xfrm>
            <a:off x="2855408" y="1053441"/>
            <a:ext cx="1269771" cy="461665"/>
          </a:xfrm>
          <a:prstGeom prst="rect">
            <a:avLst/>
          </a:prstGeom>
          <a:noFill/>
        </p:spPr>
        <p:txBody>
          <a:bodyPr wrap="none" rtlCol="0">
            <a:spAutoFit/>
          </a:bodyPr>
          <a:lstStyle/>
          <a:p>
            <a:r>
              <a:rPr lang="en-US" sz="2400" dirty="0"/>
              <a:t>Memory</a:t>
            </a:r>
          </a:p>
        </p:txBody>
      </p:sp>
      <p:sp>
        <p:nvSpPr>
          <p:cNvPr id="32" name="TextBox 31">
            <a:extLst>
              <a:ext uri="{FF2B5EF4-FFF2-40B4-BE49-F238E27FC236}">
                <a16:creationId xmlns:a16="http://schemas.microsoft.com/office/drawing/2014/main" id="{4E6087D1-10D6-AFC1-C469-C5F266187BD6}"/>
              </a:ext>
            </a:extLst>
          </p:cNvPr>
          <p:cNvSpPr txBox="1"/>
          <p:nvPr/>
        </p:nvSpPr>
        <p:spPr>
          <a:xfrm>
            <a:off x="2472750" y="2149724"/>
            <a:ext cx="2041040" cy="830997"/>
          </a:xfrm>
          <a:prstGeom prst="rect">
            <a:avLst/>
          </a:prstGeom>
          <a:noFill/>
        </p:spPr>
        <p:txBody>
          <a:bodyPr wrap="square" rtlCol="0">
            <a:spAutoFit/>
          </a:bodyPr>
          <a:lstStyle/>
          <a:p>
            <a:r>
              <a:rPr lang="en-US" sz="2400" dirty="0"/>
              <a:t>Computation/ think</a:t>
            </a:r>
          </a:p>
        </p:txBody>
      </p:sp>
      <p:sp>
        <p:nvSpPr>
          <p:cNvPr id="34" name="TextBox 33">
            <a:extLst>
              <a:ext uri="{FF2B5EF4-FFF2-40B4-BE49-F238E27FC236}">
                <a16:creationId xmlns:a16="http://schemas.microsoft.com/office/drawing/2014/main" id="{39CB9C9E-95F2-E427-82C2-F46DDF48C2CE}"/>
              </a:ext>
            </a:extLst>
          </p:cNvPr>
          <p:cNvSpPr txBox="1"/>
          <p:nvPr/>
        </p:nvSpPr>
        <p:spPr>
          <a:xfrm>
            <a:off x="2720558" y="3162572"/>
            <a:ext cx="1272528" cy="461665"/>
          </a:xfrm>
          <a:prstGeom prst="rect">
            <a:avLst/>
          </a:prstGeom>
          <a:noFill/>
        </p:spPr>
        <p:txBody>
          <a:bodyPr wrap="none" rtlCol="0">
            <a:spAutoFit/>
          </a:bodyPr>
          <a:lstStyle/>
          <a:p>
            <a:r>
              <a:rPr lang="en-US" sz="2400" dirty="0"/>
              <a:t>Tool use</a:t>
            </a:r>
          </a:p>
        </p:txBody>
      </p:sp>
      <p:sp>
        <p:nvSpPr>
          <p:cNvPr id="35" name="TextBox 34">
            <a:extLst>
              <a:ext uri="{FF2B5EF4-FFF2-40B4-BE49-F238E27FC236}">
                <a16:creationId xmlns:a16="http://schemas.microsoft.com/office/drawing/2014/main" id="{893A2AAF-41FB-B4EF-15D8-161A1438C518}"/>
              </a:ext>
            </a:extLst>
          </p:cNvPr>
          <p:cNvSpPr txBox="1"/>
          <p:nvPr/>
        </p:nvSpPr>
        <p:spPr>
          <a:xfrm>
            <a:off x="2232966" y="3988564"/>
            <a:ext cx="2342629" cy="830997"/>
          </a:xfrm>
          <a:prstGeom prst="rect">
            <a:avLst/>
          </a:prstGeom>
          <a:noFill/>
        </p:spPr>
        <p:txBody>
          <a:bodyPr wrap="none" rtlCol="0">
            <a:spAutoFit/>
          </a:bodyPr>
          <a:lstStyle/>
          <a:p>
            <a:r>
              <a:rPr lang="en-US" altLang="zh-CN" sz="2400" dirty="0">
                <a:solidFill>
                  <a:srgbClr val="C00000"/>
                </a:solidFill>
              </a:rPr>
              <a:t>Communication</a:t>
            </a:r>
          </a:p>
          <a:p>
            <a:r>
              <a:rPr lang="en-US" altLang="zh-CN" sz="2400" dirty="0">
                <a:solidFill>
                  <a:srgbClr val="C00000"/>
                </a:solidFill>
              </a:rPr>
              <a:t>(a</a:t>
            </a:r>
            <a:r>
              <a:rPr lang="zh-CN" altLang="en-US" sz="2400" dirty="0">
                <a:solidFill>
                  <a:srgbClr val="C00000"/>
                </a:solidFill>
              </a:rPr>
              <a:t> </a:t>
            </a:r>
            <a:r>
              <a:rPr lang="en-US" altLang="zh-CN" sz="2400" dirty="0">
                <a:solidFill>
                  <a:srgbClr val="C00000"/>
                </a:solidFill>
              </a:rPr>
              <a:t>network)</a:t>
            </a:r>
            <a:endParaRPr lang="en-US" sz="2400" dirty="0">
              <a:solidFill>
                <a:srgbClr val="C00000"/>
              </a:solidFill>
            </a:endParaRPr>
          </a:p>
        </p:txBody>
      </p:sp>
      <p:sp>
        <p:nvSpPr>
          <p:cNvPr id="36" name="TextBox 35">
            <a:extLst>
              <a:ext uri="{FF2B5EF4-FFF2-40B4-BE49-F238E27FC236}">
                <a16:creationId xmlns:a16="http://schemas.microsoft.com/office/drawing/2014/main" id="{E02B9014-31BE-A5F6-F86D-C5BE719278FD}"/>
              </a:ext>
            </a:extLst>
          </p:cNvPr>
          <p:cNvSpPr txBox="1"/>
          <p:nvPr/>
        </p:nvSpPr>
        <p:spPr>
          <a:xfrm>
            <a:off x="2351145" y="4957334"/>
            <a:ext cx="1926618" cy="461665"/>
          </a:xfrm>
          <a:prstGeom prst="rect">
            <a:avLst/>
          </a:prstGeom>
          <a:noFill/>
        </p:spPr>
        <p:txBody>
          <a:bodyPr wrap="none" rtlCol="0">
            <a:spAutoFit/>
          </a:bodyPr>
          <a:lstStyle/>
          <a:p>
            <a:r>
              <a:rPr lang="en-US" altLang="zh-CN" sz="2400" dirty="0">
                <a:solidFill>
                  <a:srgbClr val="C00000"/>
                </a:solidFill>
              </a:rPr>
              <a:t>Coordination</a:t>
            </a:r>
            <a:endParaRPr lang="en-US" sz="2400" dirty="0">
              <a:solidFill>
                <a:srgbClr val="C00000"/>
              </a:solidFill>
            </a:endParaRPr>
          </a:p>
        </p:txBody>
      </p:sp>
      <p:sp>
        <p:nvSpPr>
          <p:cNvPr id="38" name="TextBox 37">
            <a:extLst>
              <a:ext uri="{FF2B5EF4-FFF2-40B4-BE49-F238E27FC236}">
                <a16:creationId xmlns:a16="http://schemas.microsoft.com/office/drawing/2014/main" id="{3F9D1CEB-5AB8-F153-9F00-DE85B5EB9232}"/>
              </a:ext>
            </a:extLst>
          </p:cNvPr>
          <p:cNvSpPr txBox="1"/>
          <p:nvPr/>
        </p:nvSpPr>
        <p:spPr>
          <a:xfrm>
            <a:off x="2322558" y="5909043"/>
            <a:ext cx="3512949" cy="830997"/>
          </a:xfrm>
          <a:prstGeom prst="rect">
            <a:avLst/>
          </a:prstGeom>
          <a:noFill/>
        </p:spPr>
        <p:txBody>
          <a:bodyPr wrap="none" rtlCol="0">
            <a:spAutoFit/>
          </a:bodyPr>
          <a:lstStyle/>
          <a:p>
            <a:r>
              <a:rPr lang="en-US" altLang="zh-CN" sz="2400" dirty="0">
                <a:solidFill>
                  <a:srgbClr val="C00000"/>
                </a:solidFill>
              </a:rPr>
              <a:t>Roles</a:t>
            </a:r>
          </a:p>
          <a:p>
            <a:r>
              <a:rPr lang="en-US" altLang="zh-CN" sz="2400" dirty="0">
                <a:solidFill>
                  <a:srgbClr val="C00000"/>
                </a:solidFill>
              </a:rPr>
              <a:t>(heterogeneity</a:t>
            </a:r>
            <a:r>
              <a:rPr lang="zh-CN" altLang="en-US" sz="2400" dirty="0">
                <a:solidFill>
                  <a:srgbClr val="C00000"/>
                </a:solidFill>
              </a:rPr>
              <a:t> </a:t>
            </a:r>
            <a:r>
              <a:rPr lang="en-US" altLang="zh-CN" sz="2400" dirty="0">
                <a:solidFill>
                  <a:srgbClr val="C00000"/>
                </a:solidFill>
              </a:rPr>
              <a:t>/</a:t>
            </a:r>
            <a:r>
              <a:rPr lang="zh-CN" altLang="en-US" sz="2400" dirty="0">
                <a:solidFill>
                  <a:srgbClr val="C00000"/>
                </a:solidFill>
              </a:rPr>
              <a:t> </a:t>
            </a:r>
            <a:r>
              <a:rPr lang="en-US" altLang="zh-CN" sz="2400" dirty="0">
                <a:solidFill>
                  <a:srgbClr val="C00000"/>
                </a:solidFill>
              </a:rPr>
              <a:t>diversity)</a:t>
            </a:r>
            <a:endParaRPr lang="en-US" sz="2400" dirty="0">
              <a:solidFill>
                <a:srgbClr val="C00000"/>
              </a:solidFill>
            </a:endParaRPr>
          </a:p>
        </p:txBody>
      </p:sp>
      <p:sp>
        <p:nvSpPr>
          <p:cNvPr id="40" name="Right Brace 39">
            <a:extLst>
              <a:ext uri="{FF2B5EF4-FFF2-40B4-BE49-F238E27FC236}">
                <a16:creationId xmlns:a16="http://schemas.microsoft.com/office/drawing/2014/main" id="{0AC7EB8F-4A2E-F870-1E93-265F2ABC4FA4}"/>
              </a:ext>
            </a:extLst>
          </p:cNvPr>
          <p:cNvSpPr/>
          <p:nvPr/>
        </p:nvSpPr>
        <p:spPr>
          <a:xfrm>
            <a:off x="2453950" y="806495"/>
            <a:ext cx="329566" cy="955556"/>
          </a:xfrm>
          <a:prstGeom prst="rightBrace">
            <a:avLst>
              <a:gd name="adj1" fmla="val 5055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02476BA7-414E-9692-FC7D-7E01BD0807BB}"/>
              </a:ext>
            </a:extLst>
          </p:cNvPr>
          <p:cNvSpPr txBox="1"/>
          <p:nvPr/>
        </p:nvSpPr>
        <p:spPr>
          <a:xfrm>
            <a:off x="1051346" y="703670"/>
            <a:ext cx="1483098" cy="461665"/>
          </a:xfrm>
          <a:prstGeom prst="rect">
            <a:avLst/>
          </a:prstGeom>
          <a:noFill/>
        </p:spPr>
        <p:txBody>
          <a:bodyPr wrap="none" rtlCol="0">
            <a:spAutoFit/>
          </a:bodyPr>
          <a:lstStyle/>
          <a:p>
            <a:r>
              <a:rPr lang="en-US" altLang="zh-CN" sz="2400" dirty="0"/>
              <a:t>Individual</a:t>
            </a:r>
            <a:endParaRPr lang="en-US" sz="2400" dirty="0"/>
          </a:p>
        </p:txBody>
      </p:sp>
      <p:sp>
        <p:nvSpPr>
          <p:cNvPr id="42" name="TextBox 41">
            <a:extLst>
              <a:ext uri="{FF2B5EF4-FFF2-40B4-BE49-F238E27FC236}">
                <a16:creationId xmlns:a16="http://schemas.microsoft.com/office/drawing/2014/main" id="{A089F07E-917B-3A60-2693-5782559A89BB}"/>
              </a:ext>
            </a:extLst>
          </p:cNvPr>
          <p:cNvSpPr txBox="1"/>
          <p:nvPr/>
        </p:nvSpPr>
        <p:spPr>
          <a:xfrm>
            <a:off x="1173380" y="1475536"/>
            <a:ext cx="1126206" cy="461665"/>
          </a:xfrm>
          <a:prstGeom prst="rect">
            <a:avLst/>
          </a:prstGeom>
          <a:noFill/>
        </p:spPr>
        <p:txBody>
          <a:bodyPr wrap="none" rtlCol="0">
            <a:spAutoFit/>
          </a:bodyPr>
          <a:lstStyle/>
          <a:p>
            <a:r>
              <a:rPr lang="en-US" altLang="zh-CN" sz="2400" dirty="0"/>
              <a:t>Shared</a:t>
            </a:r>
            <a:endParaRPr lang="en-US" sz="2400" dirty="0"/>
          </a:p>
        </p:txBody>
      </p:sp>
      <p:sp>
        <p:nvSpPr>
          <p:cNvPr id="43" name="TextBox 42">
            <a:extLst>
              <a:ext uri="{FF2B5EF4-FFF2-40B4-BE49-F238E27FC236}">
                <a16:creationId xmlns:a16="http://schemas.microsoft.com/office/drawing/2014/main" id="{761DEF7A-ABD3-E031-67BF-F3505599BCBB}"/>
              </a:ext>
            </a:extLst>
          </p:cNvPr>
          <p:cNvSpPr txBox="1"/>
          <p:nvPr/>
        </p:nvSpPr>
        <p:spPr>
          <a:xfrm>
            <a:off x="206222" y="1866183"/>
            <a:ext cx="2027093" cy="461665"/>
          </a:xfrm>
          <a:prstGeom prst="rect">
            <a:avLst/>
          </a:prstGeom>
          <a:noFill/>
        </p:spPr>
        <p:txBody>
          <a:bodyPr wrap="none" rtlCol="0">
            <a:spAutoFit/>
          </a:bodyPr>
          <a:lstStyle/>
          <a:p>
            <a:r>
              <a:rPr lang="en-US" altLang="zh-CN" sz="2400" dirty="0"/>
              <a:t>Decentralized</a:t>
            </a:r>
            <a:endParaRPr lang="en-US" sz="2400" dirty="0"/>
          </a:p>
        </p:txBody>
      </p:sp>
      <p:sp>
        <p:nvSpPr>
          <p:cNvPr id="44" name="Right Brace 43">
            <a:extLst>
              <a:ext uri="{FF2B5EF4-FFF2-40B4-BE49-F238E27FC236}">
                <a16:creationId xmlns:a16="http://schemas.microsoft.com/office/drawing/2014/main" id="{6F3B1F03-94FB-A150-DC76-D0984C2828C9}"/>
              </a:ext>
            </a:extLst>
          </p:cNvPr>
          <p:cNvSpPr/>
          <p:nvPr/>
        </p:nvSpPr>
        <p:spPr>
          <a:xfrm>
            <a:off x="2186362" y="2081261"/>
            <a:ext cx="329566" cy="955556"/>
          </a:xfrm>
          <a:prstGeom prst="rightBrace">
            <a:avLst>
              <a:gd name="adj1" fmla="val 5055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CB6E9A6B-271C-5E4C-0821-DBA96C746FF8}"/>
              </a:ext>
            </a:extLst>
          </p:cNvPr>
          <p:cNvSpPr txBox="1"/>
          <p:nvPr/>
        </p:nvSpPr>
        <p:spPr>
          <a:xfrm>
            <a:off x="420212" y="2732879"/>
            <a:ext cx="1704890" cy="461665"/>
          </a:xfrm>
          <a:prstGeom prst="rect">
            <a:avLst/>
          </a:prstGeom>
          <a:noFill/>
        </p:spPr>
        <p:txBody>
          <a:bodyPr wrap="none" rtlCol="0">
            <a:spAutoFit/>
          </a:bodyPr>
          <a:lstStyle/>
          <a:p>
            <a:r>
              <a:rPr lang="en-US" altLang="zh-CN" sz="2400" dirty="0"/>
              <a:t>Centralized</a:t>
            </a:r>
            <a:endParaRPr lang="en-US" sz="2400" dirty="0"/>
          </a:p>
        </p:txBody>
      </p:sp>
      <p:sp>
        <p:nvSpPr>
          <p:cNvPr id="49" name="Right Brace 48">
            <a:extLst>
              <a:ext uri="{FF2B5EF4-FFF2-40B4-BE49-F238E27FC236}">
                <a16:creationId xmlns:a16="http://schemas.microsoft.com/office/drawing/2014/main" id="{A0C3D463-F05A-18D6-2F3B-FCC938316A60}"/>
              </a:ext>
            </a:extLst>
          </p:cNvPr>
          <p:cNvSpPr/>
          <p:nvPr/>
        </p:nvSpPr>
        <p:spPr>
          <a:xfrm>
            <a:off x="2034171" y="4722583"/>
            <a:ext cx="329566" cy="955556"/>
          </a:xfrm>
          <a:prstGeom prst="rightBrace">
            <a:avLst>
              <a:gd name="adj1" fmla="val 5055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875C99E8-B268-D1F8-2419-B5954ADA067F}"/>
              </a:ext>
            </a:extLst>
          </p:cNvPr>
          <p:cNvSpPr txBox="1"/>
          <p:nvPr/>
        </p:nvSpPr>
        <p:spPr>
          <a:xfrm>
            <a:off x="-14219" y="4528241"/>
            <a:ext cx="1978298" cy="461665"/>
          </a:xfrm>
          <a:prstGeom prst="rect">
            <a:avLst/>
          </a:prstGeom>
          <a:noFill/>
        </p:spPr>
        <p:txBody>
          <a:bodyPr wrap="none" rtlCol="0">
            <a:spAutoFit/>
          </a:bodyPr>
          <a:lstStyle/>
          <a:p>
            <a:r>
              <a:rPr lang="en-US" altLang="zh-CN" sz="2400" dirty="0"/>
              <a:t>Synchronized</a:t>
            </a:r>
            <a:endParaRPr lang="en-US" sz="2400" dirty="0"/>
          </a:p>
        </p:txBody>
      </p:sp>
      <p:sp>
        <p:nvSpPr>
          <p:cNvPr id="51" name="TextBox 50">
            <a:extLst>
              <a:ext uri="{FF2B5EF4-FFF2-40B4-BE49-F238E27FC236}">
                <a16:creationId xmlns:a16="http://schemas.microsoft.com/office/drawing/2014/main" id="{9DE2FC48-AC17-0046-9EBD-29D6B8FCEE79}"/>
              </a:ext>
            </a:extLst>
          </p:cNvPr>
          <p:cNvSpPr txBox="1"/>
          <p:nvPr/>
        </p:nvSpPr>
        <p:spPr>
          <a:xfrm>
            <a:off x="-22968" y="5469202"/>
            <a:ext cx="2133469" cy="461665"/>
          </a:xfrm>
          <a:prstGeom prst="rect">
            <a:avLst/>
          </a:prstGeom>
          <a:noFill/>
        </p:spPr>
        <p:txBody>
          <a:bodyPr wrap="none" rtlCol="0">
            <a:spAutoFit/>
          </a:bodyPr>
          <a:lstStyle/>
          <a:p>
            <a:r>
              <a:rPr lang="en-US" altLang="zh-CN" sz="2400" dirty="0"/>
              <a:t>Asynchronized</a:t>
            </a:r>
            <a:endParaRPr lang="en-US" sz="2400" dirty="0"/>
          </a:p>
        </p:txBody>
      </p:sp>
      <p:pic>
        <p:nvPicPr>
          <p:cNvPr id="28" name="object 3">
            <a:extLst>
              <a:ext uri="{FF2B5EF4-FFF2-40B4-BE49-F238E27FC236}">
                <a16:creationId xmlns:a16="http://schemas.microsoft.com/office/drawing/2014/main" id="{8F3774A3-0D02-1897-8F58-0A8595C0B841}"/>
              </a:ext>
            </a:extLst>
          </p:cNvPr>
          <p:cNvPicPr/>
          <p:nvPr/>
        </p:nvPicPr>
        <p:blipFill>
          <a:blip r:embed="rId2" cstate="print"/>
          <a:stretch>
            <a:fillRect/>
          </a:stretch>
        </p:blipFill>
        <p:spPr>
          <a:xfrm>
            <a:off x="5979835" y="4950063"/>
            <a:ext cx="392011" cy="353455"/>
          </a:xfrm>
          <a:prstGeom prst="rect">
            <a:avLst/>
          </a:prstGeom>
        </p:spPr>
      </p:pic>
      <p:sp>
        <p:nvSpPr>
          <p:cNvPr id="31" name="Oval 30">
            <a:extLst>
              <a:ext uri="{FF2B5EF4-FFF2-40B4-BE49-F238E27FC236}">
                <a16:creationId xmlns:a16="http://schemas.microsoft.com/office/drawing/2014/main" id="{3AE7A8A5-F18C-3399-68D0-ABE1B1C6B4EA}"/>
              </a:ext>
            </a:extLst>
          </p:cNvPr>
          <p:cNvSpPr/>
          <p:nvPr/>
        </p:nvSpPr>
        <p:spPr>
          <a:xfrm>
            <a:off x="5838689" y="4445896"/>
            <a:ext cx="1922206" cy="148497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object 3">
            <a:extLst>
              <a:ext uri="{FF2B5EF4-FFF2-40B4-BE49-F238E27FC236}">
                <a16:creationId xmlns:a16="http://schemas.microsoft.com/office/drawing/2014/main" id="{6F63E8A7-2D0E-C5EC-83CC-954F939A3911}"/>
              </a:ext>
            </a:extLst>
          </p:cNvPr>
          <p:cNvPicPr/>
          <p:nvPr/>
        </p:nvPicPr>
        <p:blipFill>
          <a:blip r:embed="rId2" cstate="print"/>
          <a:stretch>
            <a:fillRect/>
          </a:stretch>
        </p:blipFill>
        <p:spPr>
          <a:xfrm>
            <a:off x="6805627" y="4865244"/>
            <a:ext cx="392011" cy="353455"/>
          </a:xfrm>
          <a:prstGeom prst="rect">
            <a:avLst/>
          </a:prstGeom>
        </p:spPr>
      </p:pic>
      <p:pic>
        <p:nvPicPr>
          <p:cNvPr id="37" name="object 3">
            <a:extLst>
              <a:ext uri="{FF2B5EF4-FFF2-40B4-BE49-F238E27FC236}">
                <a16:creationId xmlns:a16="http://schemas.microsoft.com/office/drawing/2014/main" id="{E10F0BE9-5B6D-88AB-691C-E4EBDF845EFD}"/>
              </a:ext>
            </a:extLst>
          </p:cNvPr>
          <p:cNvPicPr/>
          <p:nvPr/>
        </p:nvPicPr>
        <p:blipFill>
          <a:blip r:embed="rId2" cstate="print"/>
          <a:stretch>
            <a:fillRect/>
          </a:stretch>
        </p:blipFill>
        <p:spPr>
          <a:xfrm>
            <a:off x="6367745" y="5312081"/>
            <a:ext cx="392011" cy="353455"/>
          </a:xfrm>
          <a:prstGeom prst="rect">
            <a:avLst/>
          </a:prstGeom>
        </p:spPr>
      </p:pic>
      <p:pic>
        <p:nvPicPr>
          <p:cNvPr id="39" name="object 3">
            <a:extLst>
              <a:ext uri="{FF2B5EF4-FFF2-40B4-BE49-F238E27FC236}">
                <a16:creationId xmlns:a16="http://schemas.microsoft.com/office/drawing/2014/main" id="{CCA0C817-800F-7CAF-F7D6-013E16E3CE8E}"/>
              </a:ext>
            </a:extLst>
          </p:cNvPr>
          <p:cNvPicPr/>
          <p:nvPr/>
        </p:nvPicPr>
        <p:blipFill>
          <a:blip r:embed="rId2" cstate="print"/>
          <a:stretch>
            <a:fillRect/>
          </a:stretch>
        </p:blipFill>
        <p:spPr>
          <a:xfrm>
            <a:off x="6820282" y="5331599"/>
            <a:ext cx="392011" cy="353455"/>
          </a:xfrm>
          <a:prstGeom prst="rect">
            <a:avLst/>
          </a:prstGeom>
        </p:spPr>
      </p:pic>
      <p:sp>
        <p:nvSpPr>
          <p:cNvPr id="46" name="Oval 45">
            <a:extLst>
              <a:ext uri="{FF2B5EF4-FFF2-40B4-BE49-F238E27FC236}">
                <a16:creationId xmlns:a16="http://schemas.microsoft.com/office/drawing/2014/main" id="{FA080078-CCF7-8B0D-FD2B-C73302B19F6D}"/>
              </a:ext>
            </a:extLst>
          </p:cNvPr>
          <p:cNvSpPr/>
          <p:nvPr/>
        </p:nvSpPr>
        <p:spPr>
          <a:xfrm>
            <a:off x="5918188" y="4874966"/>
            <a:ext cx="515304" cy="5293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6F7622B-B8F8-9F6C-23B5-8DFA68937673}"/>
              </a:ext>
            </a:extLst>
          </p:cNvPr>
          <p:cNvSpPr/>
          <p:nvPr/>
        </p:nvSpPr>
        <p:spPr>
          <a:xfrm>
            <a:off x="5523050" y="4368592"/>
            <a:ext cx="2864649" cy="22499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object 4">
            <a:extLst>
              <a:ext uri="{FF2B5EF4-FFF2-40B4-BE49-F238E27FC236}">
                <a16:creationId xmlns:a16="http://schemas.microsoft.com/office/drawing/2014/main" id="{8C75FAF9-79FC-AE45-13F4-E6DA1C1068BD}"/>
              </a:ext>
            </a:extLst>
          </p:cNvPr>
          <p:cNvPicPr/>
          <p:nvPr/>
        </p:nvPicPr>
        <p:blipFill>
          <a:blip r:embed="rId3" cstate="print"/>
          <a:stretch>
            <a:fillRect/>
          </a:stretch>
        </p:blipFill>
        <p:spPr>
          <a:xfrm>
            <a:off x="7485121" y="5623063"/>
            <a:ext cx="540808" cy="614422"/>
          </a:xfrm>
          <a:prstGeom prst="rect">
            <a:avLst/>
          </a:prstGeom>
        </p:spPr>
      </p:pic>
      <p:sp>
        <p:nvSpPr>
          <p:cNvPr id="52" name="TextBox 51">
            <a:extLst>
              <a:ext uri="{FF2B5EF4-FFF2-40B4-BE49-F238E27FC236}">
                <a16:creationId xmlns:a16="http://schemas.microsoft.com/office/drawing/2014/main" id="{CD2E84C0-4533-71AE-1BAD-0EE6C0BB6ACB}"/>
              </a:ext>
            </a:extLst>
          </p:cNvPr>
          <p:cNvSpPr txBox="1"/>
          <p:nvPr/>
        </p:nvSpPr>
        <p:spPr>
          <a:xfrm>
            <a:off x="6525336" y="4424738"/>
            <a:ext cx="971536" cy="461665"/>
          </a:xfrm>
          <a:prstGeom prst="rect">
            <a:avLst/>
          </a:prstGeom>
          <a:noFill/>
        </p:spPr>
        <p:txBody>
          <a:bodyPr wrap="square" rtlCol="0">
            <a:spAutoFit/>
          </a:bodyPr>
          <a:lstStyle/>
          <a:p>
            <a:r>
              <a:rPr lang="en-US" sz="2400" dirty="0"/>
              <a:t>Env</a:t>
            </a:r>
            <a:r>
              <a:rPr lang="en-US" altLang="zh-CN" sz="2400" dirty="0"/>
              <a:t>1</a:t>
            </a:r>
            <a:endParaRPr lang="en-US" sz="2400" dirty="0"/>
          </a:p>
        </p:txBody>
      </p:sp>
      <p:sp>
        <p:nvSpPr>
          <p:cNvPr id="53" name="TextBox 52">
            <a:extLst>
              <a:ext uri="{FF2B5EF4-FFF2-40B4-BE49-F238E27FC236}">
                <a16:creationId xmlns:a16="http://schemas.microsoft.com/office/drawing/2014/main" id="{C6BB8FF9-8FE1-0A55-9DAD-FBE61A10D75C}"/>
              </a:ext>
            </a:extLst>
          </p:cNvPr>
          <p:cNvSpPr txBox="1"/>
          <p:nvPr/>
        </p:nvSpPr>
        <p:spPr>
          <a:xfrm>
            <a:off x="6386950" y="5970299"/>
            <a:ext cx="971536" cy="461665"/>
          </a:xfrm>
          <a:prstGeom prst="rect">
            <a:avLst/>
          </a:prstGeom>
          <a:noFill/>
        </p:spPr>
        <p:txBody>
          <a:bodyPr wrap="square" rtlCol="0">
            <a:spAutoFit/>
          </a:bodyPr>
          <a:lstStyle/>
          <a:p>
            <a:r>
              <a:rPr lang="en-US" sz="2400" dirty="0"/>
              <a:t>Env</a:t>
            </a:r>
            <a:r>
              <a:rPr lang="en-US" altLang="zh-CN" sz="2400" dirty="0"/>
              <a:t>2</a:t>
            </a:r>
            <a:endParaRPr lang="en-US" sz="2400" dirty="0"/>
          </a:p>
        </p:txBody>
      </p:sp>
    </p:spTree>
    <p:extLst>
      <p:ext uri="{BB962C8B-B14F-4D97-AF65-F5344CB8AC3E}">
        <p14:creationId xmlns:p14="http://schemas.microsoft.com/office/powerpoint/2010/main" val="1165358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CC072-8B2B-06E2-C120-752AEDE3DE8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CE3AD8-7034-D36F-998E-67AB6B29F875}"/>
              </a:ext>
            </a:extLst>
          </p:cNvPr>
          <p:cNvSpPr txBox="1">
            <a:spLocks noGrp="1"/>
          </p:cNvSpPr>
          <p:nvPr>
            <p:ph type="title"/>
          </p:nvPr>
        </p:nvSpPr>
        <p:spPr>
          <a:xfrm>
            <a:off x="-3023733" y="33226"/>
            <a:ext cx="14020800" cy="694207"/>
          </a:xfrm>
          <a:prstGeom prst="rect">
            <a:avLst/>
          </a:prstGeom>
        </p:spPr>
        <p:txBody>
          <a:bodyPr vert="horz" wrap="square" lIns="0" tIns="16933" rIns="0" bIns="0" rtlCol="0" anchor="ctr">
            <a:spAutoFit/>
          </a:bodyPr>
          <a:lstStyle/>
          <a:p>
            <a:pPr marL="3360336">
              <a:lnSpc>
                <a:spcPct val="100000"/>
              </a:lnSpc>
              <a:spcBef>
                <a:spcPts val="133"/>
              </a:spcBef>
            </a:pPr>
            <a:r>
              <a:rPr dirty="0"/>
              <a:t>What</a:t>
            </a:r>
            <a:r>
              <a:rPr spc="-53" dirty="0"/>
              <a:t> </a:t>
            </a:r>
            <a:r>
              <a:rPr dirty="0"/>
              <a:t>is</a:t>
            </a:r>
            <a:r>
              <a:rPr spc="-47" dirty="0"/>
              <a:t> </a:t>
            </a:r>
            <a:r>
              <a:rPr lang="en-US" altLang="zh-CN" spc="-13" dirty="0"/>
              <a:t>multi-</a:t>
            </a:r>
            <a:r>
              <a:rPr spc="-13" dirty="0"/>
              <a:t>agent</a:t>
            </a:r>
            <a:r>
              <a:rPr lang="zh-CN" altLang="en-US" spc="-13" dirty="0"/>
              <a:t> </a:t>
            </a:r>
            <a:r>
              <a:rPr lang="en-US" altLang="zh-CN" spc="-13" dirty="0"/>
              <a:t>system’s</a:t>
            </a:r>
            <a:r>
              <a:rPr lang="zh-CN" altLang="en-US" spc="-13" dirty="0"/>
              <a:t> </a:t>
            </a:r>
            <a:r>
              <a:rPr lang="en-US" altLang="zh-CN" spc="-13" dirty="0"/>
              <a:t>Emergence??</a:t>
            </a:r>
            <a:endParaRPr spc="-13" dirty="0"/>
          </a:p>
        </p:txBody>
      </p:sp>
      <p:pic>
        <p:nvPicPr>
          <p:cNvPr id="3" name="object 3">
            <a:extLst>
              <a:ext uri="{FF2B5EF4-FFF2-40B4-BE49-F238E27FC236}">
                <a16:creationId xmlns:a16="http://schemas.microsoft.com/office/drawing/2014/main" id="{3258A979-3DE0-E107-FB7E-0F5F0D7D0FB6}"/>
              </a:ext>
            </a:extLst>
          </p:cNvPr>
          <p:cNvPicPr/>
          <p:nvPr/>
        </p:nvPicPr>
        <p:blipFill>
          <a:blip r:embed="rId2" cstate="print"/>
          <a:stretch>
            <a:fillRect/>
          </a:stretch>
        </p:blipFill>
        <p:spPr>
          <a:xfrm>
            <a:off x="4829743" y="2815442"/>
            <a:ext cx="392011" cy="353455"/>
          </a:xfrm>
          <a:prstGeom prst="rect">
            <a:avLst/>
          </a:prstGeom>
        </p:spPr>
      </p:pic>
      <p:pic>
        <p:nvPicPr>
          <p:cNvPr id="4" name="object 4">
            <a:extLst>
              <a:ext uri="{FF2B5EF4-FFF2-40B4-BE49-F238E27FC236}">
                <a16:creationId xmlns:a16="http://schemas.microsoft.com/office/drawing/2014/main" id="{9D4F716F-72F0-EACA-FC3D-F154FCE19722}"/>
              </a:ext>
            </a:extLst>
          </p:cNvPr>
          <p:cNvPicPr/>
          <p:nvPr/>
        </p:nvPicPr>
        <p:blipFill>
          <a:blip r:embed="rId3" cstate="print"/>
          <a:stretch>
            <a:fillRect/>
          </a:stretch>
        </p:blipFill>
        <p:spPr>
          <a:xfrm>
            <a:off x="7637753" y="2809117"/>
            <a:ext cx="846667" cy="846663"/>
          </a:xfrm>
          <a:prstGeom prst="rect">
            <a:avLst/>
          </a:prstGeom>
        </p:spPr>
      </p:pic>
      <p:grpSp>
        <p:nvGrpSpPr>
          <p:cNvPr id="5" name="object 5">
            <a:extLst>
              <a:ext uri="{FF2B5EF4-FFF2-40B4-BE49-F238E27FC236}">
                <a16:creationId xmlns:a16="http://schemas.microsoft.com/office/drawing/2014/main" id="{0E73EFF2-8918-9332-8AB0-DA54B794407F}"/>
              </a:ext>
            </a:extLst>
          </p:cNvPr>
          <p:cNvGrpSpPr/>
          <p:nvPr/>
        </p:nvGrpSpPr>
        <p:grpSpPr>
          <a:xfrm>
            <a:off x="5968769" y="2904737"/>
            <a:ext cx="1376680" cy="264160"/>
            <a:chOff x="4055765" y="1336907"/>
            <a:chExt cx="1032510" cy="198120"/>
          </a:xfrm>
        </p:grpSpPr>
        <p:pic>
          <p:nvPicPr>
            <p:cNvPr id="6" name="object 6">
              <a:extLst>
                <a:ext uri="{FF2B5EF4-FFF2-40B4-BE49-F238E27FC236}">
                  <a16:creationId xmlns:a16="http://schemas.microsoft.com/office/drawing/2014/main" id="{1D914EAA-EA90-1209-1B46-27A5C3F62D97}"/>
                </a:ext>
              </a:extLst>
            </p:cNvPr>
            <p:cNvPicPr/>
            <p:nvPr/>
          </p:nvPicPr>
          <p:blipFill>
            <a:blip r:embed="rId4" cstate="print"/>
            <a:stretch>
              <a:fillRect/>
            </a:stretch>
          </p:blipFill>
          <p:spPr>
            <a:xfrm>
              <a:off x="4055765" y="1336907"/>
              <a:ext cx="1032470" cy="198120"/>
            </a:xfrm>
            <a:prstGeom prst="rect">
              <a:avLst/>
            </a:prstGeom>
          </p:spPr>
        </p:pic>
        <p:sp>
          <p:nvSpPr>
            <p:cNvPr id="7" name="object 7">
              <a:extLst>
                <a:ext uri="{FF2B5EF4-FFF2-40B4-BE49-F238E27FC236}">
                  <a16:creationId xmlns:a16="http://schemas.microsoft.com/office/drawing/2014/main" id="{29CB6D48-514C-1C1E-6BAF-1BF58DFC7BB4}"/>
                </a:ext>
              </a:extLst>
            </p:cNvPr>
            <p:cNvSpPr/>
            <p:nvPr/>
          </p:nvSpPr>
          <p:spPr>
            <a:xfrm>
              <a:off x="4093865" y="1415967"/>
              <a:ext cx="847090" cy="0"/>
            </a:xfrm>
            <a:custGeom>
              <a:avLst/>
              <a:gdLst/>
              <a:ahLst/>
              <a:cxnLst/>
              <a:rect l="l" t="t" r="r" b="b"/>
              <a:pathLst>
                <a:path w="847089">
                  <a:moveTo>
                    <a:pt x="0" y="0"/>
                  </a:moveTo>
                  <a:lnTo>
                    <a:pt x="834350" y="0"/>
                  </a:lnTo>
                  <a:lnTo>
                    <a:pt x="847050" y="0"/>
                  </a:lnTo>
                </a:path>
              </a:pathLst>
            </a:custGeom>
            <a:ln w="25400">
              <a:solidFill>
                <a:srgbClr val="333398"/>
              </a:solidFill>
            </a:ln>
          </p:spPr>
          <p:txBody>
            <a:bodyPr wrap="square" lIns="0" tIns="0" rIns="0" bIns="0" rtlCol="0"/>
            <a:lstStyle/>
            <a:p>
              <a:endParaRPr sz="2400"/>
            </a:p>
          </p:txBody>
        </p:sp>
        <p:sp>
          <p:nvSpPr>
            <p:cNvPr id="8" name="object 8">
              <a:extLst>
                <a:ext uri="{FF2B5EF4-FFF2-40B4-BE49-F238E27FC236}">
                  <a16:creationId xmlns:a16="http://schemas.microsoft.com/office/drawing/2014/main" id="{5299F6CD-A872-FC78-8E50-ED3B48832CF4}"/>
                </a:ext>
              </a:extLst>
            </p:cNvPr>
            <p:cNvSpPr/>
            <p:nvPr/>
          </p:nvSpPr>
          <p:spPr>
            <a:xfrm>
              <a:off x="4928214" y="1355007"/>
              <a:ext cx="121920" cy="121920"/>
            </a:xfrm>
            <a:custGeom>
              <a:avLst/>
              <a:gdLst/>
              <a:ahLst/>
              <a:cxnLst/>
              <a:rect l="l" t="t" r="r" b="b"/>
              <a:pathLst>
                <a:path w="121920" h="121919">
                  <a:moveTo>
                    <a:pt x="0" y="0"/>
                  </a:moveTo>
                  <a:lnTo>
                    <a:pt x="0" y="121920"/>
                  </a:lnTo>
                  <a:lnTo>
                    <a:pt x="121919" y="60960"/>
                  </a:lnTo>
                  <a:lnTo>
                    <a:pt x="0" y="0"/>
                  </a:lnTo>
                  <a:close/>
                </a:path>
              </a:pathLst>
            </a:custGeom>
            <a:solidFill>
              <a:srgbClr val="333398"/>
            </a:solidFill>
          </p:spPr>
          <p:txBody>
            <a:bodyPr wrap="square" lIns="0" tIns="0" rIns="0" bIns="0" rtlCol="0"/>
            <a:lstStyle/>
            <a:p>
              <a:endParaRPr sz="2400"/>
            </a:p>
          </p:txBody>
        </p:sp>
      </p:grpSp>
      <p:grpSp>
        <p:nvGrpSpPr>
          <p:cNvPr id="9" name="object 9">
            <a:extLst>
              <a:ext uri="{FF2B5EF4-FFF2-40B4-BE49-F238E27FC236}">
                <a16:creationId xmlns:a16="http://schemas.microsoft.com/office/drawing/2014/main" id="{AB9D3B84-8355-53ED-26EB-5A2C53899CE3}"/>
              </a:ext>
            </a:extLst>
          </p:cNvPr>
          <p:cNvGrpSpPr/>
          <p:nvPr/>
        </p:nvGrpSpPr>
        <p:grpSpPr>
          <a:xfrm>
            <a:off x="5968769" y="3243403"/>
            <a:ext cx="1376680" cy="264160"/>
            <a:chOff x="4055765" y="1590907"/>
            <a:chExt cx="1032510" cy="198120"/>
          </a:xfrm>
        </p:grpSpPr>
        <p:pic>
          <p:nvPicPr>
            <p:cNvPr id="10" name="object 10">
              <a:extLst>
                <a:ext uri="{FF2B5EF4-FFF2-40B4-BE49-F238E27FC236}">
                  <a16:creationId xmlns:a16="http://schemas.microsoft.com/office/drawing/2014/main" id="{4A7D2E68-DF2C-EAD7-1A98-7D530DACFB67}"/>
                </a:ext>
              </a:extLst>
            </p:cNvPr>
            <p:cNvPicPr/>
            <p:nvPr/>
          </p:nvPicPr>
          <p:blipFill>
            <a:blip r:embed="rId5" cstate="print"/>
            <a:stretch>
              <a:fillRect/>
            </a:stretch>
          </p:blipFill>
          <p:spPr>
            <a:xfrm>
              <a:off x="4055765" y="1590907"/>
              <a:ext cx="1032470" cy="198120"/>
            </a:xfrm>
            <a:prstGeom prst="rect">
              <a:avLst/>
            </a:prstGeom>
          </p:spPr>
        </p:pic>
        <p:sp>
          <p:nvSpPr>
            <p:cNvPr id="11" name="object 11">
              <a:extLst>
                <a:ext uri="{FF2B5EF4-FFF2-40B4-BE49-F238E27FC236}">
                  <a16:creationId xmlns:a16="http://schemas.microsoft.com/office/drawing/2014/main" id="{D0031A15-9873-E4B5-E6E7-0D35C739F044}"/>
                </a:ext>
              </a:extLst>
            </p:cNvPr>
            <p:cNvSpPr/>
            <p:nvPr/>
          </p:nvSpPr>
          <p:spPr>
            <a:xfrm>
              <a:off x="4203085" y="1669967"/>
              <a:ext cx="847090" cy="0"/>
            </a:xfrm>
            <a:custGeom>
              <a:avLst/>
              <a:gdLst/>
              <a:ahLst/>
              <a:cxnLst/>
              <a:rect l="l" t="t" r="r" b="b"/>
              <a:pathLst>
                <a:path w="847089">
                  <a:moveTo>
                    <a:pt x="0" y="0"/>
                  </a:moveTo>
                  <a:lnTo>
                    <a:pt x="12699" y="0"/>
                  </a:lnTo>
                  <a:lnTo>
                    <a:pt x="847050" y="0"/>
                  </a:lnTo>
                </a:path>
              </a:pathLst>
            </a:custGeom>
            <a:ln w="25400">
              <a:solidFill>
                <a:srgbClr val="333398"/>
              </a:solidFill>
            </a:ln>
          </p:spPr>
          <p:txBody>
            <a:bodyPr wrap="square" lIns="0" tIns="0" rIns="0" bIns="0" rtlCol="0"/>
            <a:lstStyle/>
            <a:p>
              <a:endParaRPr sz="2400"/>
            </a:p>
          </p:txBody>
        </p:sp>
        <p:sp>
          <p:nvSpPr>
            <p:cNvPr id="12" name="object 12">
              <a:extLst>
                <a:ext uri="{FF2B5EF4-FFF2-40B4-BE49-F238E27FC236}">
                  <a16:creationId xmlns:a16="http://schemas.microsoft.com/office/drawing/2014/main" id="{A9D3B053-EE10-DD56-5E2F-116DC3296A1F}"/>
                </a:ext>
              </a:extLst>
            </p:cNvPr>
            <p:cNvSpPr/>
            <p:nvPr/>
          </p:nvSpPr>
          <p:spPr>
            <a:xfrm>
              <a:off x="4093865" y="1609007"/>
              <a:ext cx="121920" cy="121920"/>
            </a:xfrm>
            <a:custGeom>
              <a:avLst/>
              <a:gdLst/>
              <a:ahLst/>
              <a:cxnLst/>
              <a:rect l="l" t="t" r="r" b="b"/>
              <a:pathLst>
                <a:path w="121920" h="121919">
                  <a:moveTo>
                    <a:pt x="121919" y="0"/>
                  </a:moveTo>
                  <a:lnTo>
                    <a:pt x="0" y="60960"/>
                  </a:lnTo>
                  <a:lnTo>
                    <a:pt x="121919" y="121920"/>
                  </a:lnTo>
                  <a:lnTo>
                    <a:pt x="121919" y="0"/>
                  </a:lnTo>
                  <a:close/>
                </a:path>
              </a:pathLst>
            </a:custGeom>
            <a:solidFill>
              <a:srgbClr val="333398"/>
            </a:solidFill>
          </p:spPr>
          <p:txBody>
            <a:bodyPr wrap="square" lIns="0" tIns="0" rIns="0" bIns="0" rtlCol="0"/>
            <a:lstStyle/>
            <a:p>
              <a:endParaRPr sz="2400"/>
            </a:p>
          </p:txBody>
        </p:sp>
      </p:grpSp>
      <p:sp>
        <p:nvSpPr>
          <p:cNvPr id="13" name="object 13">
            <a:extLst>
              <a:ext uri="{FF2B5EF4-FFF2-40B4-BE49-F238E27FC236}">
                <a16:creationId xmlns:a16="http://schemas.microsoft.com/office/drawing/2014/main" id="{8072A6F5-2836-C1E3-F716-EFADC4417C9F}"/>
              </a:ext>
            </a:extLst>
          </p:cNvPr>
          <p:cNvSpPr txBox="1"/>
          <p:nvPr/>
        </p:nvSpPr>
        <p:spPr>
          <a:xfrm>
            <a:off x="1354824" y="2589401"/>
            <a:ext cx="9135533" cy="1330278"/>
          </a:xfrm>
          <a:prstGeom prst="rect">
            <a:avLst/>
          </a:prstGeom>
        </p:spPr>
        <p:txBody>
          <a:bodyPr vert="horz" wrap="square" lIns="0" tIns="16933" rIns="0" bIns="0" rtlCol="0">
            <a:spAutoFit/>
          </a:bodyPr>
          <a:lstStyle/>
          <a:p>
            <a:pPr marL="1766103" algn="ctr">
              <a:spcBef>
                <a:spcPts val="133"/>
              </a:spcBef>
            </a:pPr>
            <a:r>
              <a:rPr lang="en-US" altLang="zh-CN" sz="2400" spc="-13" dirty="0">
                <a:latin typeface="Calibri"/>
                <a:cs typeface="Calibri"/>
              </a:rPr>
              <a:t>Local</a:t>
            </a:r>
            <a:r>
              <a:rPr lang="zh-CN" altLang="en-US" sz="2400" spc="-13" dirty="0">
                <a:latin typeface="Calibri"/>
                <a:cs typeface="Calibri"/>
              </a:rPr>
              <a:t> </a:t>
            </a:r>
            <a:r>
              <a:rPr lang="en-US" altLang="zh-CN" sz="2400" spc="-13" dirty="0">
                <a:latin typeface="Calibri"/>
                <a:cs typeface="Calibri"/>
              </a:rPr>
              <a:t>a</a:t>
            </a:r>
            <a:r>
              <a:rPr sz="2400" spc="-13" dirty="0">
                <a:latin typeface="Calibri"/>
                <a:cs typeface="Calibri"/>
              </a:rPr>
              <a:t>ction</a:t>
            </a:r>
            <a:r>
              <a:rPr lang="en-US" altLang="zh-CN" sz="2400" spc="-13" dirty="0">
                <a:latin typeface="Calibri"/>
                <a:cs typeface="Calibri"/>
              </a:rPr>
              <a:t>s</a:t>
            </a:r>
            <a:endParaRPr sz="2400" dirty="0">
              <a:latin typeface="Calibri"/>
              <a:cs typeface="Calibri"/>
            </a:endParaRPr>
          </a:p>
          <a:p>
            <a:pPr>
              <a:spcBef>
                <a:spcPts val="1627"/>
              </a:spcBef>
            </a:pPr>
            <a:endParaRPr sz="2400" dirty="0">
              <a:latin typeface="Calibri"/>
              <a:cs typeface="Calibri"/>
            </a:endParaRPr>
          </a:p>
          <a:p>
            <a:pPr marL="1766103" algn="ctr"/>
            <a:r>
              <a:rPr lang="en-US" altLang="zh-CN" sz="2400" spc="-13" dirty="0">
                <a:latin typeface="Calibri"/>
                <a:cs typeface="Calibri"/>
              </a:rPr>
              <a:t>Local</a:t>
            </a:r>
            <a:r>
              <a:rPr lang="zh-CN" altLang="en-US" sz="2400" spc="-13" dirty="0">
                <a:latin typeface="Calibri"/>
                <a:cs typeface="Calibri"/>
              </a:rPr>
              <a:t> </a:t>
            </a:r>
            <a:r>
              <a:rPr lang="en-US" altLang="zh-CN" sz="2400" spc="-13" dirty="0">
                <a:latin typeface="Calibri"/>
                <a:cs typeface="Calibri"/>
              </a:rPr>
              <a:t>o</a:t>
            </a:r>
            <a:r>
              <a:rPr sz="2400" spc="-13" dirty="0">
                <a:latin typeface="Calibri"/>
                <a:cs typeface="Calibri"/>
              </a:rPr>
              <a:t>bservation</a:t>
            </a:r>
            <a:r>
              <a:rPr lang="en-US" altLang="zh-CN" sz="2400" spc="-13" dirty="0">
                <a:latin typeface="Calibri"/>
                <a:cs typeface="Calibri"/>
              </a:rPr>
              <a:t>s</a:t>
            </a:r>
            <a:endParaRPr sz="2400" dirty="0">
              <a:latin typeface="Calibri"/>
              <a:cs typeface="Calibri"/>
            </a:endParaRPr>
          </a:p>
        </p:txBody>
      </p:sp>
      <p:sp>
        <p:nvSpPr>
          <p:cNvPr id="22" name="TextBox 21">
            <a:extLst>
              <a:ext uri="{FF2B5EF4-FFF2-40B4-BE49-F238E27FC236}">
                <a16:creationId xmlns:a16="http://schemas.microsoft.com/office/drawing/2014/main" id="{ABE7D586-5F02-E215-72DE-4EAE38527527}"/>
              </a:ext>
            </a:extLst>
          </p:cNvPr>
          <p:cNvSpPr txBox="1"/>
          <p:nvPr/>
        </p:nvSpPr>
        <p:spPr>
          <a:xfrm>
            <a:off x="4575454" y="3908562"/>
            <a:ext cx="1846724" cy="461665"/>
          </a:xfrm>
          <a:prstGeom prst="rect">
            <a:avLst/>
          </a:prstGeom>
          <a:noFill/>
        </p:spPr>
        <p:txBody>
          <a:bodyPr wrap="none" rtlCol="0">
            <a:spAutoFit/>
          </a:bodyPr>
          <a:lstStyle/>
          <a:p>
            <a:r>
              <a:rPr lang="en-US" altLang="zh-CN" sz="2400" dirty="0"/>
              <a:t>Multi-agents</a:t>
            </a:r>
            <a:endParaRPr lang="en-US" sz="2400" dirty="0"/>
          </a:p>
        </p:txBody>
      </p:sp>
      <p:sp>
        <p:nvSpPr>
          <p:cNvPr id="23" name="TextBox 22">
            <a:extLst>
              <a:ext uri="{FF2B5EF4-FFF2-40B4-BE49-F238E27FC236}">
                <a16:creationId xmlns:a16="http://schemas.microsoft.com/office/drawing/2014/main" id="{01D79F82-C92C-3129-E8B1-14AA60F7E02E}"/>
              </a:ext>
            </a:extLst>
          </p:cNvPr>
          <p:cNvSpPr txBox="1"/>
          <p:nvPr/>
        </p:nvSpPr>
        <p:spPr>
          <a:xfrm>
            <a:off x="7824622" y="3968019"/>
            <a:ext cx="684514" cy="461665"/>
          </a:xfrm>
          <a:prstGeom prst="rect">
            <a:avLst/>
          </a:prstGeom>
          <a:noFill/>
        </p:spPr>
        <p:txBody>
          <a:bodyPr wrap="square" rtlCol="0">
            <a:spAutoFit/>
          </a:bodyPr>
          <a:lstStyle/>
          <a:p>
            <a:r>
              <a:rPr lang="en-US" sz="2400" dirty="0"/>
              <a:t>Env</a:t>
            </a:r>
          </a:p>
        </p:txBody>
      </p:sp>
      <p:sp>
        <p:nvSpPr>
          <p:cNvPr id="24" name="Left Brace 23">
            <a:extLst>
              <a:ext uri="{FF2B5EF4-FFF2-40B4-BE49-F238E27FC236}">
                <a16:creationId xmlns:a16="http://schemas.microsoft.com/office/drawing/2014/main" id="{99545998-FDD8-802D-C8C5-DD3C2AA5D184}"/>
              </a:ext>
            </a:extLst>
          </p:cNvPr>
          <p:cNvSpPr/>
          <p:nvPr/>
        </p:nvSpPr>
        <p:spPr>
          <a:xfrm>
            <a:off x="8652600" y="1064149"/>
            <a:ext cx="298941" cy="29145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6BA39D97-E856-DBDE-BBF6-353C78A683DB}"/>
              </a:ext>
            </a:extLst>
          </p:cNvPr>
          <p:cNvSpPr txBox="1"/>
          <p:nvPr/>
        </p:nvSpPr>
        <p:spPr>
          <a:xfrm>
            <a:off x="9090482" y="964684"/>
            <a:ext cx="1989391" cy="461665"/>
          </a:xfrm>
          <a:prstGeom prst="rect">
            <a:avLst/>
          </a:prstGeom>
          <a:noFill/>
        </p:spPr>
        <p:txBody>
          <a:bodyPr wrap="none" rtlCol="0">
            <a:spAutoFit/>
          </a:bodyPr>
          <a:lstStyle/>
          <a:p>
            <a:r>
              <a:rPr lang="en-US" sz="2400" dirty="0"/>
              <a:t>Physical Env: </a:t>
            </a:r>
          </a:p>
        </p:txBody>
      </p:sp>
      <p:sp>
        <p:nvSpPr>
          <p:cNvPr id="26" name="TextBox 25">
            <a:extLst>
              <a:ext uri="{FF2B5EF4-FFF2-40B4-BE49-F238E27FC236}">
                <a16:creationId xmlns:a16="http://schemas.microsoft.com/office/drawing/2014/main" id="{178ABD3A-E8D3-9E15-F90E-C515BC028A64}"/>
              </a:ext>
            </a:extLst>
          </p:cNvPr>
          <p:cNvSpPr txBox="1"/>
          <p:nvPr/>
        </p:nvSpPr>
        <p:spPr>
          <a:xfrm>
            <a:off x="9090482" y="2205491"/>
            <a:ext cx="1727268" cy="830997"/>
          </a:xfrm>
          <a:prstGeom prst="rect">
            <a:avLst/>
          </a:prstGeom>
          <a:noFill/>
        </p:spPr>
        <p:txBody>
          <a:bodyPr wrap="none" rtlCol="0">
            <a:spAutoFit/>
          </a:bodyPr>
          <a:lstStyle/>
          <a:p>
            <a:r>
              <a:rPr lang="en-US" sz="2400" dirty="0"/>
              <a:t>Digital Env: </a:t>
            </a:r>
          </a:p>
          <a:p>
            <a:r>
              <a:rPr lang="zh-CN" altLang="en-US" sz="2400" dirty="0"/>
              <a:t> </a:t>
            </a:r>
            <a:endParaRPr lang="en-US" sz="2400" dirty="0"/>
          </a:p>
        </p:txBody>
      </p:sp>
      <p:sp>
        <p:nvSpPr>
          <p:cNvPr id="27" name="TextBox 26">
            <a:extLst>
              <a:ext uri="{FF2B5EF4-FFF2-40B4-BE49-F238E27FC236}">
                <a16:creationId xmlns:a16="http://schemas.microsoft.com/office/drawing/2014/main" id="{27ABE5E9-3746-0A8A-39FC-F1E092217AE0}"/>
              </a:ext>
            </a:extLst>
          </p:cNvPr>
          <p:cNvSpPr txBox="1"/>
          <p:nvPr/>
        </p:nvSpPr>
        <p:spPr>
          <a:xfrm>
            <a:off x="9064605" y="3580525"/>
            <a:ext cx="1863139" cy="830997"/>
          </a:xfrm>
          <a:prstGeom prst="rect">
            <a:avLst/>
          </a:prstGeom>
          <a:noFill/>
        </p:spPr>
        <p:txBody>
          <a:bodyPr wrap="none" rtlCol="0">
            <a:spAutoFit/>
          </a:bodyPr>
          <a:lstStyle/>
          <a:p>
            <a:r>
              <a:rPr lang="en-US" sz="2400" dirty="0"/>
              <a:t>Human Env: </a:t>
            </a:r>
          </a:p>
          <a:p>
            <a:endParaRPr lang="en-US" sz="2400" dirty="0"/>
          </a:p>
        </p:txBody>
      </p:sp>
      <p:pic>
        <p:nvPicPr>
          <p:cNvPr id="14" name="object 3">
            <a:extLst>
              <a:ext uri="{FF2B5EF4-FFF2-40B4-BE49-F238E27FC236}">
                <a16:creationId xmlns:a16="http://schemas.microsoft.com/office/drawing/2014/main" id="{20F4B574-AE06-62E5-BB26-04D3EA49EDE2}"/>
              </a:ext>
            </a:extLst>
          </p:cNvPr>
          <p:cNvPicPr/>
          <p:nvPr/>
        </p:nvPicPr>
        <p:blipFill>
          <a:blip r:embed="rId2" cstate="print"/>
          <a:stretch>
            <a:fillRect/>
          </a:stretch>
        </p:blipFill>
        <p:spPr>
          <a:xfrm>
            <a:off x="5288156" y="2809117"/>
            <a:ext cx="392011" cy="353455"/>
          </a:xfrm>
          <a:prstGeom prst="rect">
            <a:avLst/>
          </a:prstGeom>
        </p:spPr>
      </p:pic>
      <p:pic>
        <p:nvPicPr>
          <p:cNvPr id="15" name="object 3">
            <a:extLst>
              <a:ext uri="{FF2B5EF4-FFF2-40B4-BE49-F238E27FC236}">
                <a16:creationId xmlns:a16="http://schemas.microsoft.com/office/drawing/2014/main" id="{5A35F1C2-26AB-178D-E35D-7C21973844DE}"/>
              </a:ext>
            </a:extLst>
          </p:cNvPr>
          <p:cNvPicPr/>
          <p:nvPr/>
        </p:nvPicPr>
        <p:blipFill>
          <a:blip r:embed="rId2" cstate="print"/>
          <a:stretch>
            <a:fillRect/>
          </a:stretch>
        </p:blipFill>
        <p:spPr>
          <a:xfrm>
            <a:off x="4850274" y="3255954"/>
            <a:ext cx="392011" cy="353455"/>
          </a:xfrm>
          <a:prstGeom prst="rect">
            <a:avLst/>
          </a:prstGeom>
        </p:spPr>
      </p:pic>
      <p:pic>
        <p:nvPicPr>
          <p:cNvPr id="16" name="object 3">
            <a:extLst>
              <a:ext uri="{FF2B5EF4-FFF2-40B4-BE49-F238E27FC236}">
                <a16:creationId xmlns:a16="http://schemas.microsoft.com/office/drawing/2014/main" id="{0252946E-87AF-CD4F-F8A4-B9D4B5CFF69F}"/>
              </a:ext>
            </a:extLst>
          </p:cNvPr>
          <p:cNvPicPr/>
          <p:nvPr/>
        </p:nvPicPr>
        <p:blipFill>
          <a:blip r:embed="rId2" cstate="print"/>
          <a:stretch>
            <a:fillRect/>
          </a:stretch>
        </p:blipFill>
        <p:spPr>
          <a:xfrm>
            <a:off x="5302811" y="3275472"/>
            <a:ext cx="392011" cy="353455"/>
          </a:xfrm>
          <a:prstGeom prst="rect">
            <a:avLst/>
          </a:prstGeom>
        </p:spPr>
      </p:pic>
      <p:sp>
        <p:nvSpPr>
          <p:cNvPr id="17" name="Right Brace 16">
            <a:extLst>
              <a:ext uri="{FF2B5EF4-FFF2-40B4-BE49-F238E27FC236}">
                <a16:creationId xmlns:a16="http://schemas.microsoft.com/office/drawing/2014/main" id="{673E7176-E270-10AB-8BE2-48BE08DC5B24}"/>
              </a:ext>
            </a:extLst>
          </p:cNvPr>
          <p:cNvSpPr/>
          <p:nvPr/>
        </p:nvSpPr>
        <p:spPr>
          <a:xfrm>
            <a:off x="4361854" y="802068"/>
            <a:ext cx="392011" cy="5435417"/>
          </a:xfrm>
          <a:prstGeom prst="rightBrace">
            <a:avLst>
              <a:gd name="adj1" fmla="val 5055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CF269A1-0B86-E8BC-875F-2822EED69E3A}"/>
              </a:ext>
            </a:extLst>
          </p:cNvPr>
          <p:cNvSpPr txBox="1"/>
          <p:nvPr/>
        </p:nvSpPr>
        <p:spPr>
          <a:xfrm>
            <a:off x="2855408" y="1053441"/>
            <a:ext cx="1269771" cy="461665"/>
          </a:xfrm>
          <a:prstGeom prst="rect">
            <a:avLst/>
          </a:prstGeom>
          <a:noFill/>
        </p:spPr>
        <p:txBody>
          <a:bodyPr wrap="none" rtlCol="0">
            <a:spAutoFit/>
          </a:bodyPr>
          <a:lstStyle/>
          <a:p>
            <a:r>
              <a:rPr lang="en-US" sz="2400" dirty="0"/>
              <a:t>Memory</a:t>
            </a:r>
          </a:p>
        </p:txBody>
      </p:sp>
      <p:sp>
        <p:nvSpPr>
          <p:cNvPr id="32" name="TextBox 31">
            <a:extLst>
              <a:ext uri="{FF2B5EF4-FFF2-40B4-BE49-F238E27FC236}">
                <a16:creationId xmlns:a16="http://schemas.microsoft.com/office/drawing/2014/main" id="{B6FA4B9F-ECE1-5F66-51E1-674EF7EAF9D6}"/>
              </a:ext>
            </a:extLst>
          </p:cNvPr>
          <p:cNvSpPr txBox="1"/>
          <p:nvPr/>
        </p:nvSpPr>
        <p:spPr>
          <a:xfrm>
            <a:off x="2472750" y="2149724"/>
            <a:ext cx="2041040" cy="830997"/>
          </a:xfrm>
          <a:prstGeom prst="rect">
            <a:avLst/>
          </a:prstGeom>
          <a:noFill/>
        </p:spPr>
        <p:txBody>
          <a:bodyPr wrap="square" rtlCol="0">
            <a:spAutoFit/>
          </a:bodyPr>
          <a:lstStyle/>
          <a:p>
            <a:r>
              <a:rPr lang="en-US" sz="2400" dirty="0"/>
              <a:t>Computation/ think</a:t>
            </a:r>
          </a:p>
        </p:txBody>
      </p:sp>
      <p:sp>
        <p:nvSpPr>
          <p:cNvPr id="34" name="TextBox 33">
            <a:extLst>
              <a:ext uri="{FF2B5EF4-FFF2-40B4-BE49-F238E27FC236}">
                <a16:creationId xmlns:a16="http://schemas.microsoft.com/office/drawing/2014/main" id="{E9DBA204-905B-D9B6-0642-5BB19FE4E6F4}"/>
              </a:ext>
            </a:extLst>
          </p:cNvPr>
          <p:cNvSpPr txBox="1"/>
          <p:nvPr/>
        </p:nvSpPr>
        <p:spPr>
          <a:xfrm>
            <a:off x="2720558" y="3162572"/>
            <a:ext cx="1272528" cy="461665"/>
          </a:xfrm>
          <a:prstGeom prst="rect">
            <a:avLst/>
          </a:prstGeom>
          <a:noFill/>
        </p:spPr>
        <p:txBody>
          <a:bodyPr wrap="none" rtlCol="0">
            <a:spAutoFit/>
          </a:bodyPr>
          <a:lstStyle/>
          <a:p>
            <a:r>
              <a:rPr lang="en-US" sz="2400" dirty="0"/>
              <a:t>Tool use</a:t>
            </a:r>
          </a:p>
        </p:txBody>
      </p:sp>
      <p:sp>
        <p:nvSpPr>
          <p:cNvPr id="35" name="TextBox 34">
            <a:extLst>
              <a:ext uri="{FF2B5EF4-FFF2-40B4-BE49-F238E27FC236}">
                <a16:creationId xmlns:a16="http://schemas.microsoft.com/office/drawing/2014/main" id="{45B6EA6E-096A-E704-F1E3-EC04B525481C}"/>
              </a:ext>
            </a:extLst>
          </p:cNvPr>
          <p:cNvSpPr txBox="1"/>
          <p:nvPr/>
        </p:nvSpPr>
        <p:spPr>
          <a:xfrm>
            <a:off x="2232966" y="3988564"/>
            <a:ext cx="2342629" cy="830997"/>
          </a:xfrm>
          <a:prstGeom prst="rect">
            <a:avLst/>
          </a:prstGeom>
          <a:noFill/>
        </p:spPr>
        <p:txBody>
          <a:bodyPr wrap="none" rtlCol="0">
            <a:spAutoFit/>
          </a:bodyPr>
          <a:lstStyle/>
          <a:p>
            <a:r>
              <a:rPr lang="en-US" altLang="zh-CN" sz="2400" dirty="0">
                <a:solidFill>
                  <a:srgbClr val="C00000"/>
                </a:solidFill>
              </a:rPr>
              <a:t>Communication</a:t>
            </a:r>
          </a:p>
          <a:p>
            <a:r>
              <a:rPr lang="en-US" altLang="zh-CN" sz="2400" dirty="0">
                <a:solidFill>
                  <a:srgbClr val="C00000"/>
                </a:solidFill>
              </a:rPr>
              <a:t>(a</a:t>
            </a:r>
            <a:r>
              <a:rPr lang="zh-CN" altLang="en-US" sz="2400" dirty="0">
                <a:solidFill>
                  <a:srgbClr val="C00000"/>
                </a:solidFill>
              </a:rPr>
              <a:t> </a:t>
            </a:r>
            <a:r>
              <a:rPr lang="en-US" altLang="zh-CN" sz="2400" dirty="0">
                <a:solidFill>
                  <a:srgbClr val="C00000"/>
                </a:solidFill>
              </a:rPr>
              <a:t>network)</a:t>
            </a:r>
            <a:endParaRPr lang="en-US" sz="2400" dirty="0">
              <a:solidFill>
                <a:srgbClr val="C00000"/>
              </a:solidFill>
            </a:endParaRPr>
          </a:p>
        </p:txBody>
      </p:sp>
      <p:sp>
        <p:nvSpPr>
          <p:cNvPr id="36" name="TextBox 35">
            <a:extLst>
              <a:ext uri="{FF2B5EF4-FFF2-40B4-BE49-F238E27FC236}">
                <a16:creationId xmlns:a16="http://schemas.microsoft.com/office/drawing/2014/main" id="{B314C45C-2E0A-390A-CFED-9DC548674DAF}"/>
              </a:ext>
            </a:extLst>
          </p:cNvPr>
          <p:cNvSpPr txBox="1"/>
          <p:nvPr/>
        </p:nvSpPr>
        <p:spPr>
          <a:xfrm>
            <a:off x="2351145" y="4957334"/>
            <a:ext cx="1926618" cy="461665"/>
          </a:xfrm>
          <a:prstGeom prst="rect">
            <a:avLst/>
          </a:prstGeom>
          <a:noFill/>
        </p:spPr>
        <p:txBody>
          <a:bodyPr wrap="none" rtlCol="0">
            <a:spAutoFit/>
          </a:bodyPr>
          <a:lstStyle/>
          <a:p>
            <a:r>
              <a:rPr lang="en-US" altLang="zh-CN" sz="2400" dirty="0">
                <a:solidFill>
                  <a:srgbClr val="C00000"/>
                </a:solidFill>
              </a:rPr>
              <a:t>Coordination</a:t>
            </a:r>
            <a:endParaRPr lang="en-US" sz="2400" dirty="0">
              <a:solidFill>
                <a:srgbClr val="C00000"/>
              </a:solidFill>
            </a:endParaRPr>
          </a:p>
        </p:txBody>
      </p:sp>
      <p:sp>
        <p:nvSpPr>
          <p:cNvPr id="38" name="TextBox 37">
            <a:extLst>
              <a:ext uri="{FF2B5EF4-FFF2-40B4-BE49-F238E27FC236}">
                <a16:creationId xmlns:a16="http://schemas.microsoft.com/office/drawing/2014/main" id="{7F177DBA-FF72-99EE-AE83-417774BB00AA}"/>
              </a:ext>
            </a:extLst>
          </p:cNvPr>
          <p:cNvSpPr txBox="1"/>
          <p:nvPr/>
        </p:nvSpPr>
        <p:spPr>
          <a:xfrm>
            <a:off x="2322558" y="5909043"/>
            <a:ext cx="3512949" cy="830997"/>
          </a:xfrm>
          <a:prstGeom prst="rect">
            <a:avLst/>
          </a:prstGeom>
          <a:noFill/>
        </p:spPr>
        <p:txBody>
          <a:bodyPr wrap="none" rtlCol="0">
            <a:spAutoFit/>
          </a:bodyPr>
          <a:lstStyle/>
          <a:p>
            <a:r>
              <a:rPr lang="en-US" altLang="zh-CN" sz="2400" dirty="0">
                <a:solidFill>
                  <a:srgbClr val="C00000"/>
                </a:solidFill>
              </a:rPr>
              <a:t>Roles</a:t>
            </a:r>
          </a:p>
          <a:p>
            <a:r>
              <a:rPr lang="en-US" altLang="zh-CN" sz="2400" dirty="0">
                <a:solidFill>
                  <a:srgbClr val="C00000"/>
                </a:solidFill>
              </a:rPr>
              <a:t>(heterogeneity</a:t>
            </a:r>
            <a:r>
              <a:rPr lang="zh-CN" altLang="en-US" sz="2400" dirty="0">
                <a:solidFill>
                  <a:srgbClr val="C00000"/>
                </a:solidFill>
              </a:rPr>
              <a:t> </a:t>
            </a:r>
            <a:r>
              <a:rPr lang="en-US" altLang="zh-CN" sz="2400" dirty="0">
                <a:solidFill>
                  <a:srgbClr val="C00000"/>
                </a:solidFill>
              </a:rPr>
              <a:t>/</a:t>
            </a:r>
            <a:r>
              <a:rPr lang="zh-CN" altLang="en-US" sz="2400" dirty="0">
                <a:solidFill>
                  <a:srgbClr val="C00000"/>
                </a:solidFill>
              </a:rPr>
              <a:t> </a:t>
            </a:r>
            <a:r>
              <a:rPr lang="en-US" altLang="zh-CN" sz="2400" dirty="0">
                <a:solidFill>
                  <a:srgbClr val="C00000"/>
                </a:solidFill>
              </a:rPr>
              <a:t>diversity)</a:t>
            </a:r>
            <a:endParaRPr lang="en-US" sz="2400" dirty="0">
              <a:solidFill>
                <a:srgbClr val="C00000"/>
              </a:solidFill>
            </a:endParaRPr>
          </a:p>
        </p:txBody>
      </p:sp>
      <p:sp>
        <p:nvSpPr>
          <p:cNvPr id="41" name="TextBox 40">
            <a:extLst>
              <a:ext uri="{FF2B5EF4-FFF2-40B4-BE49-F238E27FC236}">
                <a16:creationId xmlns:a16="http://schemas.microsoft.com/office/drawing/2014/main" id="{1B1D3D10-DBE8-7A37-5A66-8F17439BE431}"/>
              </a:ext>
            </a:extLst>
          </p:cNvPr>
          <p:cNvSpPr txBox="1"/>
          <p:nvPr/>
        </p:nvSpPr>
        <p:spPr>
          <a:xfrm>
            <a:off x="1084347" y="1007605"/>
            <a:ext cx="1483098" cy="461665"/>
          </a:xfrm>
          <a:prstGeom prst="rect">
            <a:avLst/>
          </a:prstGeom>
          <a:noFill/>
        </p:spPr>
        <p:txBody>
          <a:bodyPr wrap="none" rtlCol="0">
            <a:spAutoFit/>
          </a:bodyPr>
          <a:lstStyle/>
          <a:p>
            <a:r>
              <a:rPr lang="en-US" altLang="zh-CN" sz="2400" dirty="0"/>
              <a:t>Individual</a:t>
            </a:r>
            <a:endParaRPr lang="en-US" sz="2400" dirty="0"/>
          </a:p>
        </p:txBody>
      </p:sp>
      <p:sp>
        <p:nvSpPr>
          <p:cNvPr id="43" name="TextBox 42">
            <a:extLst>
              <a:ext uri="{FF2B5EF4-FFF2-40B4-BE49-F238E27FC236}">
                <a16:creationId xmlns:a16="http://schemas.microsoft.com/office/drawing/2014/main" id="{77C533FE-4258-0C40-D1BC-549FDF2AF418}"/>
              </a:ext>
            </a:extLst>
          </p:cNvPr>
          <p:cNvSpPr txBox="1"/>
          <p:nvPr/>
        </p:nvSpPr>
        <p:spPr>
          <a:xfrm>
            <a:off x="322156" y="2347325"/>
            <a:ext cx="2027093" cy="461665"/>
          </a:xfrm>
          <a:prstGeom prst="rect">
            <a:avLst/>
          </a:prstGeom>
          <a:noFill/>
        </p:spPr>
        <p:txBody>
          <a:bodyPr wrap="none" rtlCol="0">
            <a:spAutoFit/>
          </a:bodyPr>
          <a:lstStyle/>
          <a:p>
            <a:r>
              <a:rPr lang="en-US" altLang="zh-CN" sz="2400" dirty="0"/>
              <a:t>Decentralized</a:t>
            </a:r>
            <a:endParaRPr lang="en-US" sz="2400" dirty="0"/>
          </a:p>
        </p:txBody>
      </p:sp>
      <p:sp>
        <p:nvSpPr>
          <p:cNvPr id="49" name="Right Brace 48">
            <a:extLst>
              <a:ext uri="{FF2B5EF4-FFF2-40B4-BE49-F238E27FC236}">
                <a16:creationId xmlns:a16="http://schemas.microsoft.com/office/drawing/2014/main" id="{2CAD25AC-DB6A-DEA3-B133-FDA166BDCA11}"/>
              </a:ext>
            </a:extLst>
          </p:cNvPr>
          <p:cNvSpPr/>
          <p:nvPr/>
        </p:nvSpPr>
        <p:spPr>
          <a:xfrm>
            <a:off x="2034171" y="4722583"/>
            <a:ext cx="329566" cy="955556"/>
          </a:xfrm>
          <a:prstGeom prst="rightBrace">
            <a:avLst>
              <a:gd name="adj1" fmla="val 5055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F333CE05-D390-4F82-A61C-63024F75B8C7}"/>
              </a:ext>
            </a:extLst>
          </p:cNvPr>
          <p:cNvSpPr txBox="1"/>
          <p:nvPr/>
        </p:nvSpPr>
        <p:spPr>
          <a:xfrm>
            <a:off x="-14219" y="4528241"/>
            <a:ext cx="1978298" cy="461665"/>
          </a:xfrm>
          <a:prstGeom prst="rect">
            <a:avLst/>
          </a:prstGeom>
          <a:noFill/>
        </p:spPr>
        <p:txBody>
          <a:bodyPr wrap="none" rtlCol="0">
            <a:spAutoFit/>
          </a:bodyPr>
          <a:lstStyle/>
          <a:p>
            <a:r>
              <a:rPr lang="en-US" altLang="zh-CN" sz="2400" dirty="0"/>
              <a:t>Synchronized</a:t>
            </a:r>
            <a:endParaRPr lang="en-US" sz="2400" dirty="0"/>
          </a:p>
        </p:txBody>
      </p:sp>
      <p:sp>
        <p:nvSpPr>
          <p:cNvPr id="51" name="TextBox 50">
            <a:extLst>
              <a:ext uri="{FF2B5EF4-FFF2-40B4-BE49-F238E27FC236}">
                <a16:creationId xmlns:a16="http://schemas.microsoft.com/office/drawing/2014/main" id="{F71D9DA4-13A5-81FB-422F-55D63E61DCAE}"/>
              </a:ext>
            </a:extLst>
          </p:cNvPr>
          <p:cNvSpPr txBox="1"/>
          <p:nvPr/>
        </p:nvSpPr>
        <p:spPr>
          <a:xfrm>
            <a:off x="-22968" y="5469202"/>
            <a:ext cx="2133469" cy="461665"/>
          </a:xfrm>
          <a:prstGeom prst="rect">
            <a:avLst/>
          </a:prstGeom>
          <a:noFill/>
        </p:spPr>
        <p:txBody>
          <a:bodyPr wrap="none" rtlCol="0">
            <a:spAutoFit/>
          </a:bodyPr>
          <a:lstStyle/>
          <a:p>
            <a:r>
              <a:rPr lang="en-US" altLang="zh-CN" sz="2400" dirty="0"/>
              <a:t>Asynchronized</a:t>
            </a:r>
            <a:endParaRPr lang="en-US" sz="2400" dirty="0"/>
          </a:p>
        </p:txBody>
      </p:sp>
      <p:pic>
        <p:nvPicPr>
          <p:cNvPr id="29" name="object 3">
            <a:extLst>
              <a:ext uri="{FF2B5EF4-FFF2-40B4-BE49-F238E27FC236}">
                <a16:creationId xmlns:a16="http://schemas.microsoft.com/office/drawing/2014/main" id="{039A8BDC-3FED-9D7A-A22B-862AD4BF376F}"/>
              </a:ext>
            </a:extLst>
          </p:cNvPr>
          <p:cNvPicPr/>
          <p:nvPr/>
        </p:nvPicPr>
        <p:blipFill>
          <a:blip r:embed="rId2" cstate="print"/>
          <a:stretch>
            <a:fillRect/>
          </a:stretch>
        </p:blipFill>
        <p:spPr>
          <a:xfrm>
            <a:off x="5979835" y="4950063"/>
            <a:ext cx="392011" cy="353455"/>
          </a:xfrm>
          <a:prstGeom prst="rect">
            <a:avLst/>
          </a:prstGeom>
        </p:spPr>
      </p:pic>
      <p:sp>
        <p:nvSpPr>
          <p:cNvPr id="54" name="Oval 53">
            <a:extLst>
              <a:ext uri="{FF2B5EF4-FFF2-40B4-BE49-F238E27FC236}">
                <a16:creationId xmlns:a16="http://schemas.microsoft.com/office/drawing/2014/main" id="{1761EFBC-B075-2C1E-5CED-79D45ABD4BBE}"/>
              </a:ext>
            </a:extLst>
          </p:cNvPr>
          <p:cNvSpPr/>
          <p:nvPr/>
        </p:nvSpPr>
        <p:spPr>
          <a:xfrm>
            <a:off x="5838689" y="4445896"/>
            <a:ext cx="1922206" cy="148497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object 3">
            <a:extLst>
              <a:ext uri="{FF2B5EF4-FFF2-40B4-BE49-F238E27FC236}">
                <a16:creationId xmlns:a16="http://schemas.microsoft.com/office/drawing/2014/main" id="{BEE6767D-C132-994F-DD7D-F693A99B7A0B}"/>
              </a:ext>
            </a:extLst>
          </p:cNvPr>
          <p:cNvPicPr/>
          <p:nvPr/>
        </p:nvPicPr>
        <p:blipFill>
          <a:blip r:embed="rId2" cstate="print"/>
          <a:stretch>
            <a:fillRect/>
          </a:stretch>
        </p:blipFill>
        <p:spPr>
          <a:xfrm>
            <a:off x="6805627" y="4865244"/>
            <a:ext cx="392011" cy="353455"/>
          </a:xfrm>
          <a:prstGeom prst="rect">
            <a:avLst/>
          </a:prstGeom>
        </p:spPr>
      </p:pic>
      <p:pic>
        <p:nvPicPr>
          <p:cNvPr id="56" name="object 3">
            <a:extLst>
              <a:ext uri="{FF2B5EF4-FFF2-40B4-BE49-F238E27FC236}">
                <a16:creationId xmlns:a16="http://schemas.microsoft.com/office/drawing/2014/main" id="{58B8CEC0-9037-D5A7-F937-951CC8EDC3AB}"/>
              </a:ext>
            </a:extLst>
          </p:cNvPr>
          <p:cNvPicPr/>
          <p:nvPr/>
        </p:nvPicPr>
        <p:blipFill>
          <a:blip r:embed="rId2" cstate="print"/>
          <a:stretch>
            <a:fillRect/>
          </a:stretch>
        </p:blipFill>
        <p:spPr>
          <a:xfrm>
            <a:off x="6367745" y="5312081"/>
            <a:ext cx="392011" cy="353455"/>
          </a:xfrm>
          <a:prstGeom prst="rect">
            <a:avLst/>
          </a:prstGeom>
        </p:spPr>
      </p:pic>
      <p:pic>
        <p:nvPicPr>
          <p:cNvPr id="57" name="object 3">
            <a:extLst>
              <a:ext uri="{FF2B5EF4-FFF2-40B4-BE49-F238E27FC236}">
                <a16:creationId xmlns:a16="http://schemas.microsoft.com/office/drawing/2014/main" id="{FA4D9F94-D248-D2EB-6C5D-A89A110E27DC}"/>
              </a:ext>
            </a:extLst>
          </p:cNvPr>
          <p:cNvPicPr/>
          <p:nvPr/>
        </p:nvPicPr>
        <p:blipFill>
          <a:blip r:embed="rId2" cstate="print"/>
          <a:stretch>
            <a:fillRect/>
          </a:stretch>
        </p:blipFill>
        <p:spPr>
          <a:xfrm>
            <a:off x="6820282" y="5331599"/>
            <a:ext cx="392011" cy="353455"/>
          </a:xfrm>
          <a:prstGeom prst="rect">
            <a:avLst/>
          </a:prstGeom>
        </p:spPr>
      </p:pic>
      <p:sp>
        <p:nvSpPr>
          <p:cNvPr id="58" name="Oval 57">
            <a:extLst>
              <a:ext uri="{FF2B5EF4-FFF2-40B4-BE49-F238E27FC236}">
                <a16:creationId xmlns:a16="http://schemas.microsoft.com/office/drawing/2014/main" id="{62B5A32B-650A-F82A-3AB3-F096A6EE37A8}"/>
              </a:ext>
            </a:extLst>
          </p:cNvPr>
          <p:cNvSpPr/>
          <p:nvPr/>
        </p:nvSpPr>
        <p:spPr>
          <a:xfrm>
            <a:off x="5918188" y="4874966"/>
            <a:ext cx="515304" cy="5293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6BEE762-5969-5869-D776-4147FB156B4D}"/>
              </a:ext>
            </a:extLst>
          </p:cNvPr>
          <p:cNvSpPr/>
          <p:nvPr/>
        </p:nvSpPr>
        <p:spPr>
          <a:xfrm>
            <a:off x="5523050" y="4368592"/>
            <a:ext cx="2864649" cy="22499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object 4">
            <a:extLst>
              <a:ext uri="{FF2B5EF4-FFF2-40B4-BE49-F238E27FC236}">
                <a16:creationId xmlns:a16="http://schemas.microsoft.com/office/drawing/2014/main" id="{812B9390-3B64-267E-E184-1D32517B528F}"/>
              </a:ext>
            </a:extLst>
          </p:cNvPr>
          <p:cNvPicPr/>
          <p:nvPr/>
        </p:nvPicPr>
        <p:blipFill>
          <a:blip r:embed="rId3" cstate="print"/>
          <a:stretch>
            <a:fillRect/>
          </a:stretch>
        </p:blipFill>
        <p:spPr>
          <a:xfrm>
            <a:off x="7485121" y="5623063"/>
            <a:ext cx="540808" cy="614422"/>
          </a:xfrm>
          <a:prstGeom prst="rect">
            <a:avLst/>
          </a:prstGeom>
        </p:spPr>
      </p:pic>
      <p:sp>
        <p:nvSpPr>
          <p:cNvPr id="61" name="TextBox 60">
            <a:extLst>
              <a:ext uri="{FF2B5EF4-FFF2-40B4-BE49-F238E27FC236}">
                <a16:creationId xmlns:a16="http://schemas.microsoft.com/office/drawing/2014/main" id="{88C2173E-733B-4D6D-7102-CA15242608F1}"/>
              </a:ext>
            </a:extLst>
          </p:cNvPr>
          <p:cNvSpPr txBox="1"/>
          <p:nvPr/>
        </p:nvSpPr>
        <p:spPr>
          <a:xfrm>
            <a:off x="6340928" y="4438815"/>
            <a:ext cx="1321408" cy="461665"/>
          </a:xfrm>
          <a:prstGeom prst="rect">
            <a:avLst/>
          </a:prstGeom>
          <a:noFill/>
        </p:spPr>
        <p:txBody>
          <a:bodyPr wrap="square" rtlCol="0">
            <a:spAutoFit/>
          </a:bodyPr>
          <a:lstStyle/>
          <a:p>
            <a:r>
              <a:rPr lang="en-US" altLang="zh-CN" sz="2400" dirty="0"/>
              <a:t>society</a:t>
            </a:r>
            <a:endParaRPr lang="en-US" sz="2400" dirty="0"/>
          </a:p>
        </p:txBody>
      </p:sp>
      <p:sp>
        <p:nvSpPr>
          <p:cNvPr id="62" name="TextBox 61">
            <a:extLst>
              <a:ext uri="{FF2B5EF4-FFF2-40B4-BE49-F238E27FC236}">
                <a16:creationId xmlns:a16="http://schemas.microsoft.com/office/drawing/2014/main" id="{2EFDF113-18BF-3C74-9732-A58E6BC6521E}"/>
              </a:ext>
            </a:extLst>
          </p:cNvPr>
          <p:cNvSpPr txBox="1"/>
          <p:nvPr/>
        </p:nvSpPr>
        <p:spPr>
          <a:xfrm>
            <a:off x="6386950" y="5970299"/>
            <a:ext cx="971536" cy="461665"/>
          </a:xfrm>
          <a:prstGeom prst="rect">
            <a:avLst/>
          </a:prstGeom>
          <a:noFill/>
        </p:spPr>
        <p:txBody>
          <a:bodyPr wrap="square" rtlCol="0">
            <a:spAutoFit/>
          </a:bodyPr>
          <a:lstStyle/>
          <a:p>
            <a:r>
              <a:rPr lang="en-US" sz="2400" dirty="0"/>
              <a:t>Env</a:t>
            </a:r>
            <a:r>
              <a:rPr lang="en-US" altLang="zh-CN" sz="2400" dirty="0"/>
              <a:t>2</a:t>
            </a:r>
            <a:endParaRPr lang="en-US" sz="2400" dirty="0"/>
          </a:p>
        </p:txBody>
      </p:sp>
      <p:sp>
        <p:nvSpPr>
          <p:cNvPr id="65" name="TextBox 64">
            <a:extLst>
              <a:ext uri="{FF2B5EF4-FFF2-40B4-BE49-F238E27FC236}">
                <a16:creationId xmlns:a16="http://schemas.microsoft.com/office/drawing/2014/main" id="{7FC4A5E8-78C5-4D42-C79D-AE3560CFF999}"/>
              </a:ext>
            </a:extLst>
          </p:cNvPr>
          <p:cNvSpPr txBox="1"/>
          <p:nvPr/>
        </p:nvSpPr>
        <p:spPr>
          <a:xfrm>
            <a:off x="8385528" y="4675769"/>
            <a:ext cx="3806472" cy="830997"/>
          </a:xfrm>
          <a:prstGeom prst="rect">
            <a:avLst/>
          </a:prstGeom>
          <a:noFill/>
        </p:spPr>
        <p:txBody>
          <a:bodyPr wrap="square" rtlCol="0">
            <a:spAutoFit/>
          </a:bodyPr>
          <a:lstStyle/>
          <a:p>
            <a:r>
              <a:rPr lang="en-US" altLang="zh-CN" sz="2400" dirty="0"/>
              <a:t>Emergence:</a:t>
            </a:r>
            <a:r>
              <a:rPr lang="zh-CN" altLang="en-US" sz="2400" dirty="0"/>
              <a:t> </a:t>
            </a:r>
            <a:r>
              <a:rPr lang="en-US" altLang="zh-CN" sz="2400" dirty="0"/>
              <a:t>A</a:t>
            </a:r>
            <a:r>
              <a:rPr lang="zh-CN" altLang="en-US" sz="2400" dirty="0"/>
              <a:t> </a:t>
            </a:r>
            <a:r>
              <a:rPr lang="en-US" altLang="zh-CN" sz="2400" dirty="0"/>
              <a:t>system-level</a:t>
            </a:r>
            <a:r>
              <a:rPr lang="zh-CN" altLang="en-US" sz="2400" dirty="0"/>
              <a:t> </a:t>
            </a:r>
            <a:r>
              <a:rPr lang="en-US" altLang="zh-CN" sz="2400" dirty="0"/>
              <a:t>surprise</a:t>
            </a:r>
            <a:r>
              <a:rPr lang="zh-CN" altLang="en-US" sz="2400" dirty="0"/>
              <a:t> </a:t>
            </a:r>
            <a:r>
              <a:rPr lang="en-US" altLang="zh-CN" sz="2400" dirty="0"/>
              <a:t>happened.</a:t>
            </a:r>
            <a:endParaRPr lang="en-US" sz="2400" dirty="0"/>
          </a:p>
        </p:txBody>
      </p:sp>
    </p:spTree>
    <p:extLst>
      <p:ext uri="{BB962C8B-B14F-4D97-AF65-F5344CB8AC3E}">
        <p14:creationId xmlns:p14="http://schemas.microsoft.com/office/powerpoint/2010/main" val="4000703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47911DE-5883-D575-0082-A260B6AA78A6}"/>
              </a:ext>
            </a:extLst>
          </p:cNvPr>
          <p:cNvSpPr txBox="1">
            <a:spLocks/>
          </p:cNvSpPr>
          <p:nvPr/>
        </p:nvSpPr>
        <p:spPr>
          <a:xfrm>
            <a:off x="-2965676" y="842448"/>
            <a:ext cx="8176304" cy="4756857"/>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360336">
              <a:lnSpc>
                <a:spcPct val="100000"/>
              </a:lnSpc>
              <a:spcBef>
                <a:spcPts val="133"/>
              </a:spcBef>
            </a:pPr>
            <a:r>
              <a:rPr lang="en-US" sz="2800" b="1" dirty="0"/>
              <a:t>Emergence</a:t>
            </a:r>
            <a:r>
              <a:rPr lang="en-US" sz="2800" dirty="0"/>
              <a:t> refers to a phenomenon where </a:t>
            </a:r>
            <a:r>
              <a:rPr lang="en-US" sz="2800" b="1" dirty="0"/>
              <a:t>complex patterns, behaviors, or properties arise from simple interactions among individual components</a:t>
            </a:r>
            <a:r>
              <a:rPr lang="en-US" sz="2800" dirty="0"/>
              <a:t> of a system, without any central control or explicit design. The whole system exhibits properties that </a:t>
            </a:r>
            <a:r>
              <a:rPr lang="en-US" sz="2800" b="1" dirty="0"/>
              <a:t>cannot be easily predicted</a:t>
            </a:r>
            <a:r>
              <a:rPr lang="en-US" sz="2800" dirty="0"/>
              <a:t> just by looking at its individual parts.</a:t>
            </a:r>
            <a:endParaRPr lang="en-US" sz="2800" spc="-13" dirty="0"/>
          </a:p>
        </p:txBody>
      </p:sp>
      <p:pic>
        <p:nvPicPr>
          <p:cNvPr id="3" name="Picture 2">
            <a:extLst>
              <a:ext uri="{FF2B5EF4-FFF2-40B4-BE49-F238E27FC236}">
                <a16:creationId xmlns:a16="http://schemas.microsoft.com/office/drawing/2014/main" id="{2594B376-B9C4-C494-B1A7-7F2D6821B85C}"/>
              </a:ext>
            </a:extLst>
          </p:cNvPr>
          <p:cNvPicPr>
            <a:picLocks noChangeAspect="1"/>
          </p:cNvPicPr>
          <p:nvPr/>
        </p:nvPicPr>
        <p:blipFill>
          <a:blip r:embed="rId2"/>
          <a:stretch>
            <a:fillRect/>
          </a:stretch>
        </p:blipFill>
        <p:spPr>
          <a:xfrm>
            <a:off x="5210628" y="842448"/>
            <a:ext cx="6904828" cy="5280914"/>
          </a:xfrm>
          <a:prstGeom prst="rect">
            <a:avLst/>
          </a:prstGeom>
        </p:spPr>
      </p:pic>
    </p:spTree>
    <p:extLst>
      <p:ext uri="{BB962C8B-B14F-4D97-AF65-F5344CB8AC3E}">
        <p14:creationId xmlns:p14="http://schemas.microsoft.com/office/powerpoint/2010/main" val="387550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3B517E0-DA6B-E32F-04D6-4AA2F495BC86}"/>
              </a:ext>
            </a:extLst>
          </p:cNvPr>
          <p:cNvSpPr txBox="1">
            <a:spLocks/>
          </p:cNvSpPr>
          <p:nvPr/>
        </p:nvSpPr>
        <p:spPr>
          <a:xfrm>
            <a:off x="217714" y="87230"/>
            <a:ext cx="11335657" cy="6683539"/>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Key Characteristics of Emergence</a:t>
            </a:r>
          </a:p>
          <a:p>
            <a:pPr marL="457200" indent="-457200">
              <a:buFont typeface="Arial" panose="020B0604020202020204" pitchFamily="34" charset="0"/>
              <a:buChar char="•"/>
            </a:pPr>
            <a:r>
              <a:rPr lang="en-US" sz="2800" dirty="0"/>
              <a:t>Bottom-Up Formation:</a:t>
            </a:r>
          </a:p>
          <a:p>
            <a:pPr lvl="1"/>
            <a:r>
              <a:rPr lang="en-US" sz="2400" dirty="0"/>
              <a:t>Global patterns emerge from </a:t>
            </a:r>
            <a:r>
              <a:rPr lang="en-US" sz="2400" b="1" dirty="0"/>
              <a:t>local interactions</a:t>
            </a:r>
            <a:r>
              <a:rPr lang="en-US" sz="2400" dirty="0"/>
              <a:t> among simple units.</a:t>
            </a:r>
          </a:p>
          <a:p>
            <a:pPr lvl="1"/>
            <a:r>
              <a:rPr lang="en-US" sz="2400" dirty="0"/>
              <a:t>There is </a:t>
            </a:r>
            <a:r>
              <a:rPr lang="en-US" sz="2400" b="1" dirty="0"/>
              <a:t>no central controller</a:t>
            </a:r>
            <a:r>
              <a:rPr lang="en-US" sz="2400" dirty="0"/>
              <a:t>—the system self-organizes.</a:t>
            </a:r>
          </a:p>
          <a:p>
            <a:pPr lvl="1"/>
            <a:endParaRPr lang="en-US" sz="2800" dirty="0"/>
          </a:p>
          <a:p>
            <a:pPr marL="457200" indent="-457200">
              <a:buFont typeface="Arial" panose="020B0604020202020204" pitchFamily="34" charset="0"/>
              <a:buChar char="•"/>
            </a:pPr>
            <a:r>
              <a:rPr lang="en-US" sz="2800" dirty="0"/>
              <a:t>Unpredictability:</a:t>
            </a:r>
          </a:p>
          <a:p>
            <a:pPr lvl="1"/>
            <a:r>
              <a:rPr lang="en-US" sz="2400" dirty="0"/>
              <a:t>The outcome is often </a:t>
            </a:r>
            <a:r>
              <a:rPr lang="en-US" sz="2400" b="1" dirty="0"/>
              <a:t>unexpected or more than the sum of its parts</a:t>
            </a:r>
            <a:r>
              <a:rPr lang="en-US" sz="2400" dirty="0"/>
              <a:t>.</a:t>
            </a:r>
          </a:p>
          <a:p>
            <a:pPr lvl="1"/>
            <a:r>
              <a:rPr lang="en-US" sz="2400" dirty="0"/>
              <a:t>The system's behavior </a:t>
            </a:r>
            <a:r>
              <a:rPr lang="en-US" sz="2400" b="1" dirty="0"/>
              <a:t>cannot be easily reduced</a:t>
            </a:r>
            <a:r>
              <a:rPr lang="en-US" sz="2400" dirty="0"/>
              <a:t> to the properties of individual components.</a:t>
            </a:r>
          </a:p>
          <a:p>
            <a:pPr lvl="1"/>
            <a:endParaRPr lang="en-US" sz="2800" dirty="0"/>
          </a:p>
          <a:p>
            <a:pPr marL="457200" indent="-457200">
              <a:buFont typeface="Arial" panose="020B0604020202020204" pitchFamily="34" charset="0"/>
              <a:buChar char="•"/>
            </a:pPr>
            <a:r>
              <a:rPr lang="en-US" sz="2800" dirty="0"/>
              <a:t>Self-Organization:</a:t>
            </a:r>
          </a:p>
          <a:p>
            <a:pPr lvl="1"/>
            <a:r>
              <a:rPr lang="en-US" sz="2400" dirty="0"/>
              <a:t>The system </a:t>
            </a:r>
            <a:r>
              <a:rPr lang="en-US" sz="2400" b="1" dirty="0"/>
              <a:t>adjusts dynamically</a:t>
            </a:r>
            <a:r>
              <a:rPr lang="en-US" sz="2400" dirty="0"/>
              <a:t> without external intervention.</a:t>
            </a:r>
          </a:p>
          <a:p>
            <a:pPr lvl="1"/>
            <a:r>
              <a:rPr lang="en-US" sz="2400" dirty="0"/>
              <a:t>Adaptation and evolution often play a role.</a:t>
            </a:r>
          </a:p>
          <a:p>
            <a:pPr lvl="1"/>
            <a:endParaRPr lang="en-US" sz="2800" dirty="0"/>
          </a:p>
          <a:p>
            <a:pPr marL="457200" indent="-457200">
              <a:buFont typeface="Arial" panose="020B0604020202020204" pitchFamily="34" charset="0"/>
              <a:buChar char="•"/>
            </a:pPr>
            <a:r>
              <a:rPr lang="en-US" sz="2800" dirty="0"/>
              <a:t>Multi-Level Effects:</a:t>
            </a:r>
          </a:p>
          <a:p>
            <a:pPr lvl="1"/>
            <a:r>
              <a:rPr lang="en-US" sz="2400" dirty="0"/>
              <a:t>Emergent behavior is usually </a:t>
            </a:r>
            <a:r>
              <a:rPr lang="en-US" sz="2400" b="1" dirty="0"/>
              <a:t>observed at a higher level</a:t>
            </a:r>
            <a:r>
              <a:rPr lang="en-US" sz="2400" dirty="0"/>
              <a:t> than the interactions of individual components.</a:t>
            </a:r>
          </a:p>
        </p:txBody>
      </p:sp>
    </p:spTree>
    <p:extLst>
      <p:ext uri="{BB962C8B-B14F-4D97-AF65-F5344CB8AC3E}">
        <p14:creationId xmlns:p14="http://schemas.microsoft.com/office/powerpoint/2010/main" val="129304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703F2B-5D7F-5B46-0E71-0C081BDB5AE9}"/>
              </a:ext>
            </a:extLst>
          </p:cNvPr>
          <p:cNvSpPr txBox="1"/>
          <p:nvPr/>
        </p:nvSpPr>
        <p:spPr>
          <a:xfrm>
            <a:off x="290287" y="406400"/>
            <a:ext cx="7654403" cy="769441"/>
          </a:xfrm>
          <a:prstGeom prst="rect">
            <a:avLst/>
          </a:prstGeom>
          <a:noFill/>
        </p:spPr>
        <p:txBody>
          <a:bodyPr wrap="none" rtlCol="0">
            <a:spAutoFit/>
          </a:bodyPr>
          <a:lstStyle/>
          <a:p>
            <a:r>
              <a:rPr lang="en-US" altLang="zh-CN" sz="4400" dirty="0">
                <a:latin typeface="+mj-lt"/>
                <a:ea typeface="+mj-ea"/>
                <a:cs typeface="+mj-cs"/>
              </a:rPr>
              <a:t>Multi-</a:t>
            </a:r>
            <a:r>
              <a:rPr lang="en-US" sz="4400" dirty="0">
                <a:latin typeface="+mj-lt"/>
                <a:ea typeface="+mj-ea"/>
                <a:cs typeface="+mj-cs"/>
              </a:rPr>
              <a:t>agent</a:t>
            </a:r>
            <a:r>
              <a:rPr lang="en-US" altLang="zh-CN" sz="4400" dirty="0">
                <a:latin typeface="+mj-lt"/>
                <a:ea typeface="+mj-ea"/>
                <a:cs typeface="+mj-cs"/>
              </a:rPr>
              <a:t> System</a:t>
            </a:r>
            <a:r>
              <a:rPr lang="zh-CN" altLang="en-US" sz="4400" dirty="0">
                <a:latin typeface="+mj-lt"/>
                <a:ea typeface="+mj-ea"/>
                <a:cs typeface="+mj-cs"/>
              </a:rPr>
              <a:t> </a:t>
            </a:r>
            <a:r>
              <a:rPr lang="en-US" altLang="zh-CN" sz="4400" dirty="0">
                <a:latin typeface="+mj-lt"/>
                <a:ea typeface="+mj-ea"/>
                <a:cs typeface="+mj-cs"/>
              </a:rPr>
              <a:t>Coordination</a:t>
            </a:r>
            <a:endParaRPr lang="en-US" sz="4400" dirty="0">
              <a:latin typeface="+mj-lt"/>
              <a:ea typeface="+mj-ea"/>
              <a:cs typeface="+mj-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B43CB9-C0A0-31A8-D824-75CFFC7AD51F}"/>
                  </a:ext>
                </a:extLst>
              </p:cNvPr>
              <p:cNvSpPr txBox="1"/>
              <p:nvPr/>
            </p:nvSpPr>
            <p:spPr>
              <a:xfrm>
                <a:off x="507999" y="1597522"/>
                <a:ext cx="10493830" cy="5105950"/>
              </a:xfrm>
              <a:prstGeom prst="rect">
                <a:avLst/>
              </a:prstGeom>
              <a:noFill/>
            </p:spPr>
            <p:txBody>
              <a:bodyPr wrap="square">
                <a:spAutoFit/>
              </a:bodyPr>
              <a:lstStyle/>
              <a:p>
                <a:r>
                  <a:rPr lang="en-US" sz="2800" b="1" dirty="0"/>
                  <a:t>Synchronized vs. Asynchronous Execution:</a:t>
                </a:r>
                <a:endParaRPr lang="en-US" sz="2800" dirty="0"/>
              </a:p>
              <a:p>
                <a:pPr>
                  <a:buFont typeface="Arial" panose="020B0604020202020204" pitchFamily="34" charset="0"/>
                  <a:buChar char="•"/>
                </a:pPr>
                <a:r>
                  <a:rPr lang="en-US" sz="2800" b="1" dirty="0"/>
                  <a:t>Synchronized:</a:t>
                </a:r>
                <a:r>
                  <a:rPr lang="en-US" sz="2800" dirty="0"/>
                  <a:t> Agents take turns or follow a predefined execution schedule.</a:t>
                </a:r>
              </a:p>
              <a:p>
                <a:endParaRPr lang="en-US" sz="2800" dirty="0"/>
              </a:p>
              <a:p>
                <a:pPr>
                  <a:buFont typeface="Arial" panose="020B0604020202020204" pitchFamily="34" charset="0"/>
                  <a:buChar char="•"/>
                </a:pPr>
                <a:r>
                  <a:rPr lang="en-US" sz="2800" b="1" dirty="0"/>
                  <a:t>Asynchronous:</a:t>
                </a:r>
                <a:r>
                  <a:rPr lang="en-US" sz="2800" dirty="0"/>
                  <a:t> Agents act independently, without waiting for others, leading to more realistic and dynamic simulations.</a:t>
                </a:r>
              </a:p>
              <a:p>
                <a:pPr>
                  <a:buFont typeface="Arial" panose="020B0604020202020204" pitchFamily="34" charset="0"/>
                  <a:buChar char="•"/>
                </a:pPr>
                <a:endParaRPr lang="en-US" sz="2800" dirty="0"/>
              </a:p>
              <a:p>
                <a:r>
                  <a:rPr lang="en-US" sz="1800" dirty="0">
                    <a:effectLst/>
                    <a:latin typeface="LinLibertineT"/>
                  </a:rPr>
                  <a:t>	</a:t>
                </a:r>
                <a:r>
                  <a:rPr lang="en-US" altLang="zh-CN" sz="2400" dirty="0" err="1">
                    <a:latin typeface="LinLibertineT"/>
                  </a:rPr>
                  <a:t>E</a:t>
                </a:r>
                <a:r>
                  <a:rPr lang="en-US" altLang="zh-CN" sz="2400" dirty="0" err="1">
                    <a:effectLst/>
                    <a:latin typeface="LinLibertineT"/>
                  </a:rPr>
                  <a:t>g.</a:t>
                </a:r>
                <a:r>
                  <a:rPr lang="zh-CN" altLang="en-US" sz="2400" dirty="0">
                    <a:effectLst/>
                    <a:latin typeface="LinLibertineT"/>
                  </a:rPr>
                  <a:t> </a:t>
                </a:r>
                <a:r>
                  <a:rPr lang="en-US" sz="2400" dirty="0">
                    <a:effectLst/>
                    <a:latin typeface="LinLibertineT"/>
                  </a:rPr>
                  <a:t>To mimic this uniformly random activation sequence in a local way, we assume each particle has its own Poisson clock with mean 1 and activates after a delay </a:t>
                </a:r>
                <a14:m>
                  <m:oMath xmlns:m="http://schemas.openxmlformats.org/officeDocument/2006/math">
                    <m:r>
                      <a:rPr lang="en-US" altLang="zh-CN" sz="2400" b="0" i="1" smtClean="0">
                        <a:effectLst/>
                        <a:latin typeface="Cambria Math" panose="02040503050406030204" pitchFamily="18" charset="0"/>
                      </a:rPr>
                      <m:t>𝑡</m:t>
                    </m:r>
                  </m:oMath>
                </a14:m>
                <a:r>
                  <a:rPr lang="en-US" sz="2400" dirty="0">
                    <a:effectLst/>
                    <a:latin typeface="LinLibertineI"/>
                  </a:rPr>
                  <a:t> </a:t>
                </a:r>
                <a:r>
                  <a:rPr lang="en-US" sz="2400" dirty="0">
                    <a:effectLst/>
                    <a:latin typeface="LinLibertineT"/>
                  </a:rPr>
                  <a:t>drawn with probability </a:t>
                </a:r>
                <a14:m>
                  <m:oMath xmlns:m="http://schemas.openxmlformats.org/officeDocument/2006/math">
                    <m:sSup>
                      <m:sSupPr>
                        <m:ctrlPr>
                          <a:rPr lang="en-US" sz="2400" i="1" dirty="0" smtClean="0">
                            <a:effectLst/>
                            <a:latin typeface="Cambria Math" panose="02040503050406030204" pitchFamily="18" charset="0"/>
                          </a:rPr>
                        </m:ctrlPr>
                      </m:sSupPr>
                      <m:e>
                        <m:r>
                          <a:rPr lang="en-US" altLang="zh-CN" sz="2400" b="0" i="1" dirty="0" smtClean="0">
                            <a:effectLst/>
                            <a:latin typeface="Cambria Math" panose="02040503050406030204" pitchFamily="18" charset="0"/>
                          </a:rPr>
                          <m:t>𝑒</m:t>
                        </m:r>
                      </m:e>
                      <m:sup>
                        <m:r>
                          <a:rPr lang="en-US" altLang="zh-CN" sz="2400" b="0" i="1" dirty="0" smtClean="0">
                            <a:effectLst/>
                            <a:latin typeface="Cambria Math" panose="02040503050406030204" pitchFamily="18" charset="0"/>
                          </a:rPr>
                          <m:t>−</m:t>
                        </m:r>
                        <m:r>
                          <a:rPr lang="en-US" altLang="zh-CN" sz="2400" b="0" i="1" dirty="0" smtClean="0">
                            <a:effectLst/>
                            <a:latin typeface="Cambria Math" panose="02040503050406030204" pitchFamily="18" charset="0"/>
                          </a:rPr>
                          <m:t>𝑡</m:t>
                        </m:r>
                      </m:sup>
                    </m:sSup>
                  </m:oMath>
                </a14:m>
                <a:r>
                  <a:rPr lang="en-US" sz="2400" dirty="0">
                    <a:effectLst/>
                    <a:latin typeface="LinLibertineT"/>
                  </a:rPr>
                  <a:t>. After completing its activation, a new delay is drawn to its next activation, and so on. </a:t>
                </a:r>
                <a:endParaRPr lang="en-US" sz="2400" dirty="0"/>
              </a:p>
              <a:p>
                <a:pPr>
                  <a:buFont typeface="Arial" panose="020B0604020202020204" pitchFamily="34" charset="0"/>
                  <a:buChar char="•"/>
                </a:pPr>
                <a:endParaRPr lang="en-US" sz="2800" dirty="0"/>
              </a:p>
            </p:txBody>
          </p:sp>
        </mc:Choice>
        <mc:Fallback xmlns="">
          <p:sp>
            <p:nvSpPr>
              <p:cNvPr id="5" name="TextBox 4">
                <a:extLst>
                  <a:ext uri="{FF2B5EF4-FFF2-40B4-BE49-F238E27FC236}">
                    <a16:creationId xmlns:a16="http://schemas.microsoft.com/office/drawing/2014/main" id="{B1B43CB9-C0A0-31A8-D824-75CFFC7AD51F}"/>
                  </a:ext>
                </a:extLst>
              </p:cNvPr>
              <p:cNvSpPr txBox="1">
                <a:spLocks noRot="1" noChangeAspect="1" noMove="1" noResize="1" noEditPoints="1" noAdjustHandles="1" noChangeArrowheads="1" noChangeShapeType="1" noTextEdit="1"/>
              </p:cNvSpPr>
              <p:nvPr/>
            </p:nvSpPr>
            <p:spPr>
              <a:xfrm>
                <a:off x="507999" y="1597522"/>
                <a:ext cx="10493830" cy="5105950"/>
              </a:xfrm>
              <a:prstGeom prst="rect">
                <a:avLst/>
              </a:prstGeom>
              <a:blipFill>
                <a:blip r:embed="rId2"/>
                <a:stretch>
                  <a:fillRect l="-1208" t="-1241"/>
                </a:stretch>
              </a:blipFill>
            </p:spPr>
            <p:txBody>
              <a:bodyPr/>
              <a:lstStyle/>
              <a:p>
                <a:r>
                  <a:rPr lang="en-US">
                    <a:noFill/>
                  </a:rPr>
                  <a:t> </a:t>
                </a:r>
              </a:p>
            </p:txBody>
          </p:sp>
        </mc:Fallback>
      </mc:AlternateContent>
    </p:spTree>
    <p:extLst>
      <p:ext uri="{BB962C8B-B14F-4D97-AF65-F5344CB8AC3E}">
        <p14:creationId xmlns:p14="http://schemas.microsoft.com/office/powerpoint/2010/main" val="3485320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2D63B-C020-32F9-B04A-E8841768CE4B}"/>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051DC1D0-A4E4-7C3F-03E7-BAFE3DAD43FA}"/>
              </a:ext>
            </a:extLst>
          </p:cNvPr>
          <p:cNvSpPr txBox="1"/>
          <p:nvPr/>
        </p:nvSpPr>
        <p:spPr>
          <a:xfrm>
            <a:off x="906488" y="2131083"/>
            <a:ext cx="9512807" cy="2320101"/>
          </a:xfrm>
          <a:prstGeom prst="rect">
            <a:avLst/>
          </a:prstGeom>
        </p:spPr>
        <p:txBody>
          <a:bodyPr vert="horz" wrap="square" lIns="0" tIns="16933" rIns="0" bIns="0" rtlCol="0">
            <a:spAutoFit/>
          </a:bodyPr>
          <a:lstStyle/>
          <a:p>
            <a:pPr marL="622299" indent="-571500">
              <a:spcBef>
                <a:spcPts val="133"/>
              </a:spcBef>
              <a:buFont typeface="Arial" panose="020B0604020202020204" pitchFamily="34" charset="0"/>
              <a:buChar char="•"/>
              <a:tabLst>
                <a:tab pos="413163" algn="l"/>
              </a:tabLst>
            </a:pPr>
            <a:r>
              <a:rPr lang="en-US" sz="3733" dirty="0">
                <a:latin typeface="Calibri"/>
                <a:cs typeface="Calibri"/>
              </a:rPr>
              <a:t>What</a:t>
            </a:r>
            <a:r>
              <a:rPr lang="en-US" sz="3733" spc="-40" dirty="0">
                <a:latin typeface="Calibri"/>
                <a:cs typeface="Calibri"/>
              </a:rPr>
              <a:t> </a:t>
            </a:r>
            <a:r>
              <a:rPr lang="en-US" sz="3733" dirty="0">
                <a:latin typeface="Calibri"/>
                <a:cs typeface="Calibri"/>
              </a:rPr>
              <a:t>is</a:t>
            </a:r>
            <a:r>
              <a:rPr lang="en-US" sz="3733" spc="-40" dirty="0">
                <a:latin typeface="Calibri"/>
                <a:cs typeface="Calibri"/>
              </a:rPr>
              <a:t> </a:t>
            </a:r>
            <a:r>
              <a:rPr lang="en-US" altLang="zh-CN" sz="3600" spc="-40" dirty="0">
                <a:latin typeface="Calibri"/>
                <a:cs typeface="Calibri"/>
              </a:rPr>
              <a:t>a</a:t>
            </a:r>
            <a:r>
              <a:rPr lang="zh-CN" altLang="en-US" sz="3600" spc="-40" dirty="0">
                <a:latin typeface="Calibri"/>
                <a:cs typeface="Calibri"/>
              </a:rPr>
              <a:t> </a:t>
            </a: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System</a:t>
            </a:r>
            <a:r>
              <a:rPr lang="en-US" sz="3733" spc="-13" dirty="0">
                <a:latin typeface="Calibri"/>
                <a:cs typeface="Calibri"/>
              </a:rPr>
              <a:t>?</a:t>
            </a:r>
            <a:endParaRPr sz="3733" dirty="0">
              <a:latin typeface="Calibri"/>
              <a:cs typeface="Calibri"/>
            </a:endParaRPr>
          </a:p>
          <a:p>
            <a:pPr marL="622299" indent="-571500">
              <a:spcBef>
                <a:spcPts val="53"/>
              </a:spcBef>
              <a:buFont typeface="Arial" panose="020B0604020202020204" pitchFamily="34" charset="0"/>
              <a:buChar char="•"/>
              <a:tabLst>
                <a:tab pos="413163" algn="l"/>
              </a:tabLst>
            </a:pPr>
            <a:r>
              <a:rPr lang="en-US" altLang="zh-CN" sz="3733" dirty="0">
                <a:highlight>
                  <a:srgbClr val="FFFF00"/>
                </a:highlight>
                <a:latin typeface="Calibri"/>
                <a:cs typeface="Calibri"/>
              </a:rPr>
              <a:t>Why</a:t>
            </a:r>
            <a:r>
              <a:rPr lang="zh-CN" altLang="en-US" sz="3733" dirty="0">
                <a:highlight>
                  <a:srgbClr val="FFFF00"/>
                </a:highlight>
                <a:latin typeface="Calibri"/>
                <a:cs typeface="Calibri"/>
              </a:rPr>
              <a:t> </a:t>
            </a:r>
            <a:r>
              <a:rPr lang="en-US" altLang="zh-CN" sz="3600" dirty="0">
                <a:highlight>
                  <a:srgbClr val="FFFF00"/>
                </a:highlight>
                <a:latin typeface="Calibri"/>
                <a:cs typeface="Calibri"/>
              </a:rPr>
              <a:t>LLM-based</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Multi-agent</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System?</a:t>
            </a:r>
          </a:p>
          <a:p>
            <a:pPr marL="622299" indent="-571500">
              <a:spcBef>
                <a:spcPts val="53"/>
              </a:spcBef>
              <a:buFont typeface="Arial" panose="020B0604020202020204" pitchFamily="34" charset="0"/>
              <a:buChar char="•"/>
              <a:tabLst>
                <a:tab pos="413163" algn="l"/>
              </a:tabLst>
            </a:pPr>
            <a:r>
              <a:rPr lang="en-US" altLang="zh-CN" sz="3600" dirty="0">
                <a:latin typeface="Calibri"/>
                <a:cs typeface="Calibri"/>
              </a:rPr>
              <a:t>Scaling</a:t>
            </a:r>
            <a:r>
              <a:rPr lang="zh-CN" altLang="en-US" sz="3600" dirty="0">
                <a:latin typeface="Calibri"/>
                <a:cs typeface="Calibri"/>
              </a:rPr>
              <a:t> </a:t>
            </a:r>
            <a:r>
              <a:rPr lang="en-US" altLang="zh-CN" sz="3600" dirty="0">
                <a:latin typeface="Calibri"/>
                <a:cs typeface="Calibri"/>
              </a:rPr>
              <a:t>Law</a:t>
            </a:r>
            <a:r>
              <a:rPr lang="zh-CN" altLang="en-US" sz="3600" dirty="0">
                <a:latin typeface="Calibri"/>
                <a:cs typeface="Calibri"/>
              </a:rPr>
              <a:t> </a:t>
            </a:r>
            <a:r>
              <a:rPr lang="en-US" altLang="zh-CN" sz="3600" dirty="0">
                <a:latin typeface="Calibri"/>
                <a:cs typeface="Calibri"/>
              </a:rPr>
              <a:t>of</a:t>
            </a:r>
            <a:r>
              <a:rPr lang="zh-CN" altLang="en-US" sz="3600" dirty="0">
                <a:latin typeface="Calibri"/>
                <a:cs typeface="Calibri"/>
              </a:rPr>
              <a:t> </a:t>
            </a:r>
            <a:r>
              <a:rPr lang="en-US" altLang="zh-CN" sz="3600" dirty="0">
                <a:latin typeface="Calibri"/>
                <a:cs typeface="Calibri"/>
              </a:rPr>
              <a:t>LLM-based</a:t>
            </a:r>
            <a:r>
              <a:rPr lang="zh-CN" altLang="en-US" sz="3600" dirty="0">
                <a:latin typeface="Calibri"/>
                <a:cs typeface="Calibri"/>
              </a:rPr>
              <a:t> </a:t>
            </a: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Systems</a:t>
            </a:r>
            <a:endParaRPr sz="3733" dirty="0">
              <a:latin typeface="Calibri"/>
              <a:cs typeface="Calibri"/>
            </a:endParaRPr>
          </a:p>
          <a:p>
            <a:pPr marL="571500" indent="-571500">
              <a:buFont typeface="Arial" panose="020B0604020202020204" pitchFamily="34" charset="0"/>
              <a:buChar char="•"/>
            </a:pP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LLM</a:t>
            </a:r>
            <a:r>
              <a:rPr lang="zh-CN" altLang="en-US" sz="3600" dirty="0">
                <a:latin typeface="Calibri"/>
                <a:cs typeface="Calibri"/>
              </a:rPr>
              <a:t> </a:t>
            </a:r>
            <a:r>
              <a:rPr lang="en-US" altLang="zh-CN" sz="3600" dirty="0">
                <a:latin typeface="Calibri"/>
                <a:cs typeface="Calibri"/>
              </a:rPr>
              <a:t>Applications</a:t>
            </a:r>
            <a:r>
              <a:rPr lang="zh-CN" altLang="en-US" sz="3600" dirty="0">
                <a:latin typeface="Calibri"/>
                <a:cs typeface="Calibri"/>
              </a:rPr>
              <a:t> </a:t>
            </a:r>
            <a:r>
              <a:rPr lang="en-US" altLang="zh-CN" sz="3600" dirty="0">
                <a:latin typeface="Calibri"/>
                <a:cs typeface="Calibri"/>
              </a:rPr>
              <a:t>in</a:t>
            </a:r>
            <a:r>
              <a:rPr lang="zh-CN" altLang="en-US" sz="3600" dirty="0">
                <a:latin typeface="Calibri"/>
                <a:cs typeface="Calibri"/>
              </a:rPr>
              <a:t> </a:t>
            </a:r>
            <a:r>
              <a:rPr lang="en-US" altLang="zh-CN" sz="3600" dirty="0">
                <a:latin typeface="Calibri"/>
                <a:cs typeface="Calibri"/>
              </a:rPr>
              <a:t>Social</a:t>
            </a:r>
            <a:r>
              <a:rPr lang="zh-CN" altLang="en-US" sz="3600" dirty="0">
                <a:latin typeface="Calibri"/>
                <a:cs typeface="Calibri"/>
              </a:rPr>
              <a:t> </a:t>
            </a:r>
            <a:r>
              <a:rPr lang="en-US" altLang="zh-CN" sz="3600" dirty="0">
                <a:latin typeface="Calibri"/>
                <a:cs typeface="Calibri"/>
              </a:rPr>
              <a:t>Science</a:t>
            </a:r>
            <a:endParaRPr lang="en-US" sz="3600" dirty="0">
              <a:latin typeface="Calibri"/>
              <a:cs typeface="Calibri"/>
            </a:endParaRPr>
          </a:p>
        </p:txBody>
      </p:sp>
      <p:sp>
        <p:nvSpPr>
          <p:cNvPr id="4" name="TextBox 3">
            <a:extLst>
              <a:ext uri="{FF2B5EF4-FFF2-40B4-BE49-F238E27FC236}">
                <a16:creationId xmlns:a16="http://schemas.microsoft.com/office/drawing/2014/main" id="{38B5E87E-7FF6-3B32-2BA2-FAF5FC6B6075}"/>
              </a:ext>
            </a:extLst>
          </p:cNvPr>
          <p:cNvSpPr txBox="1"/>
          <p:nvPr/>
        </p:nvSpPr>
        <p:spPr>
          <a:xfrm>
            <a:off x="607511" y="591947"/>
            <a:ext cx="8223337" cy="707886"/>
          </a:xfrm>
          <a:prstGeom prst="rect">
            <a:avLst/>
          </a:prstGeom>
          <a:noFill/>
        </p:spPr>
        <p:txBody>
          <a:bodyPr wrap="square">
            <a:spAutoFit/>
          </a:bodyPr>
          <a:lstStyle/>
          <a:p>
            <a:r>
              <a:rPr lang="en-US" altLang="zh-CN" sz="4000" dirty="0">
                <a:latin typeface="Calibri"/>
                <a:cs typeface="Calibri"/>
              </a:rPr>
              <a:t>LLM-based</a:t>
            </a:r>
            <a:r>
              <a:rPr lang="zh-CN" altLang="en-US" sz="4000" dirty="0">
                <a:latin typeface="Calibri"/>
                <a:cs typeface="Calibri"/>
              </a:rPr>
              <a:t> </a:t>
            </a:r>
            <a:r>
              <a:rPr lang="en-US" altLang="zh-CN" sz="4000" dirty="0">
                <a:latin typeface="Calibri"/>
                <a:cs typeface="Calibri"/>
              </a:rPr>
              <a:t>Multi-agent</a:t>
            </a:r>
            <a:r>
              <a:rPr lang="zh-CN" altLang="en-US" sz="4000" dirty="0">
                <a:latin typeface="Calibri"/>
                <a:cs typeface="Calibri"/>
              </a:rPr>
              <a:t> </a:t>
            </a:r>
            <a:r>
              <a:rPr lang="en-US" altLang="zh-CN" sz="4000" dirty="0">
                <a:latin typeface="Calibri"/>
                <a:cs typeface="Calibri"/>
              </a:rPr>
              <a:t>Systems</a:t>
            </a:r>
            <a:endParaRPr lang="en-US" sz="4000" dirty="0">
              <a:latin typeface="Calibri"/>
              <a:cs typeface="Calibri"/>
            </a:endParaRPr>
          </a:p>
        </p:txBody>
      </p:sp>
    </p:spTree>
    <p:extLst>
      <p:ext uri="{BB962C8B-B14F-4D97-AF65-F5344CB8AC3E}">
        <p14:creationId xmlns:p14="http://schemas.microsoft.com/office/powerpoint/2010/main" val="2437454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D22E8FDC-2C21-088C-F78C-702BA791D949}"/>
              </a:ext>
            </a:extLst>
          </p:cNvPr>
          <p:cNvGraphicFramePr>
            <a:graphicFrameLocks noGrp="1"/>
          </p:cNvGraphicFramePr>
          <p:nvPr>
            <p:extLst>
              <p:ext uri="{D42A27DB-BD31-4B8C-83A1-F6EECF244321}">
                <p14:modId xmlns:p14="http://schemas.microsoft.com/office/powerpoint/2010/main" val="3854854250"/>
              </p:ext>
            </p:extLst>
          </p:nvPr>
        </p:nvGraphicFramePr>
        <p:xfrm>
          <a:off x="341085" y="0"/>
          <a:ext cx="11509830" cy="6847189"/>
        </p:xfrm>
        <a:graphic>
          <a:graphicData uri="http://schemas.openxmlformats.org/drawingml/2006/table">
            <a:tbl>
              <a:tblPr firstRow="1" firstCol="1" bandRow="1">
                <a:tableStyleId>{5C22544A-7EE6-4342-B048-85BDC9FD1C3A}</a:tableStyleId>
              </a:tblPr>
              <a:tblGrid>
                <a:gridCol w="753620">
                  <a:extLst>
                    <a:ext uri="{9D8B030D-6E8A-4147-A177-3AD203B41FA5}">
                      <a16:colId xmlns:a16="http://schemas.microsoft.com/office/drawing/2014/main" val="3859435931"/>
                    </a:ext>
                  </a:extLst>
                </a:gridCol>
                <a:gridCol w="3206310">
                  <a:extLst>
                    <a:ext uri="{9D8B030D-6E8A-4147-A177-3AD203B41FA5}">
                      <a16:colId xmlns:a16="http://schemas.microsoft.com/office/drawing/2014/main" val="2830002247"/>
                    </a:ext>
                  </a:extLst>
                </a:gridCol>
                <a:gridCol w="3192607">
                  <a:extLst>
                    <a:ext uri="{9D8B030D-6E8A-4147-A177-3AD203B41FA5}">
                      <a16:colId xmlns:a16="http://schemas.microsoft.com/office/drawing/2014/main" val="3628316396"/>
                    </a:ext>
                  </a:extLst>
                </a:gridCol>
                <a:gridCol w="4357293">
                  <a:extLst>
                    <a:ext uri="{9D8B030D-6E8A-4147-A177-3AD203B41FA5}">
                      <a16:colId xmlns:a16="http://schemas.microsoft.com/office/drawing/2014/main" val="190650095"/>
                    </a:ext>
                  </a:extLst>
                </a:gridCol>
              </a:tblGrid>
              <a:tr h="348341">
                <a:tc>
                  <a:txBody>
                    <a:bodyPr/>
                    <a:lstStyle/>
                    <a:p>
                      <a:pPr marL="0" marR="0">
                        <a:lnSpc>
                          <a:spcPct val="115000"/>
                        </a:lnSpc>
                        <a:spcAft>
                          <a:spcPts val="1000"/>
                        </a:spcAft>
                      </a:pPr>
                      <a:r>
                        <a:rPr lang="en-US" sz="2000" dirty="0">
                          <a:effectLst/>
                        </a:rPr>
                        <a:t>Year</a:t>
                      </a:r>
                      <a:endParaRPr lang="en-US" sz="2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dirty="0">
                          <a:effectLst/>
                        </a:rPr>
                        <a:t>Agent-Based Modeling </a:t>
                      </a:r>
                      <a:endParaRPr lang="en-US" sz="2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Game Theory</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Multi-Agent RL (MARL)</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extLst>
                  <a:ext uri="{0D108BD9-81ED-4DB2-BD59-A6C34878D82A}">
                    <a16:rowId xmlns:a16="http://schemas.microsoft.com/office/drawing/2014/main" val="3251094364"/>
                  </a:ext>
                </a:extLst>
              </a:tr>
              <a:tr h="649928">
                <a:tc>
                  <a:txBody>
                    <a:bodyPr/>
                    <a:lstStyle/>
                    <a:p>
                      <a:pPr marL="0" marR="0">
                        <a:lnSpc>
                          <a:spcPct val="115000"/>
                        </a:lnSpc>
                        <a:spcAft>
                          <a:spcPts val="1000"/>
                        </a:spcAft>
                      </a:pPr>
                      <a:r>
                        <a:rPr lang="en-US" sz="2000">
                          <a:effectLst/>
                        </a:rPr>
                        <a:t>1940s</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Cellular Automata (Von Neumann &amp; Ulam)</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Minimax theorem (Von Neumann, 1928)</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extLst>
                  <a:ext uri="{0D108BD9-81ED-4DB2-BD59-A6C34878D82A}">
                    <a16:rowId xmlns:a16="http://schemas.microsoft.com/office/drawing/2014/main" val="476865035"/>
                  </a:ext>
                </a:extLst>
              </a:tr>
              <a:tr h="649928">
                <a:tc>
                  <a:txBody>
                    <a:bodyPr/>
                    <a:lstStyle/>
                    <a:p>
                      <a:pPr marL="0" marR="0">
                        <a:lnSpc>
                          <a:spcPct val="115000"/>
                        </a:lnSpc>
                        <a:spcAft>
                          <a:spcPts val="1000"/>
                        </a:spcAft>
                      </a:pPr>
                      <a:r>
                        <a:rPr lang="en-US" sz="2000">
                          <a:effectLst/>
                        </a:rPr>
                        <a:t>1950s</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Nash Equilibrium (Nash, 1950)</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extLst>
                  <a:ext uri="{0D108BD9-81ED-4DB2-BD59-A6C34878D82A}">
                    <a16:rowId xmlns:a16="http://schemas.microsoft.com/office/drawing/2014/main" val="3090394788"/>
                  </a:ext>
                </a:extLst>
              </a:tr>
              <a:tr h="649928">
                <a:tc>
                  <a:txBody>
                    <a:bodyPr/>
                    <a:lstStyle/>
                    <a:p>
                      <a:pPr marL="0" marR="0">
                        <a:lnSpc>
                          <a:spcPct val="115000"/>
                        </a:lnSpc>
                        <a:spcAft>
                          <a:spcPts val="1000"/>
                        </a:spcAft>
                      </a:pPr>
                      <a:r>
                        <a:rPr lang="en-US" sz="2000">
                          <a:effectLst/>
                        </a:rPr>
                        <a:t>1970s</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Schelling’s Segregation Model (1971)</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Evolutionary Game Theory (Maynard Smith, 1973)</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extLst>
                  <a:ext uri="{0D108BD9-81ED-4DB2-BD59-A6C34878D82A}">
                    <a16:rowId xmlns:a16="http://schemas.microsoft.com/office/drawing/2014/main" val="1544825048"/>
                  </a:ext>
                </a:extLst>
              </a:tr>
              <a:tr h="649928">
                <a:tc>
                  <a:txBody>
                    <a:bodyPr/>
                    <a:lstStyle/>
                    <a:p>
                      <a:pPr marL="0" marR="0">
                        <a:lnSpc>
                          <a:spcPct val="115000"/>
                        </a:lnSpc>
                        <a:spcAft>
                          <a:spcPts val="1000"/>
                        </a:spcAft>
                      </a:pPr>
                      <a:r>
                        <a:rPr lang="en-US" sz="2000" dirty="0">
                          <a:effectLst/>
                        </a:rPr>
                        <a:t>1980s</a:t>
                      </a:r>
                      <a:endParaRPr lang="en-US" sz="2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Boids flocking model (Reynolds, 1986)</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Iterated Prisoner’s Dilemma (Axelrod, 1984)</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Markov Games (Littman, 1994, later in the 90s)</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extLst>
                  <a:ext uri="{0D108BD9-81ED-4DB2-BD59-A6C34878D82A}">
                    <a16:rowId xmlns:a16="http://schemas.microsoft.com/office/drawing/2014/main" val="4033201616"/>
                  </a:ext>
                </a:extLst>
              </a:tr>
              <a:tr h="654860">
                <a:tc>
                  <a:txBody>
                    <a:bodyPr/>
                    <a:lstStyle/>
                    <a:p>
                      <a:pPr marL="0" marR="0">
                        <a:lnSpc>
                          <a:spcPct val="115000"/>
                        </a:lnSpc>
                        <a:spcAft>
                          <a:spcPts val="1000"/>
                        </a:spcAft>
                      </a:pPr>
                      <a:r>
                        <a:rPr lang="en-US" sz="2000">
                          <a:effectLst/>
                        </a:rPr>
                        <a:t>1990s</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Sugarscape Model (Epstein &amp; Axtell, 1996)</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Expanding economic &amp; social science applications</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Independent Q-learning for Multi-Agent Systems (Tan, 1993)</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extLst>
                  <a:ext uri="{0D108BD9-81ED-4DB2-BD59-A6C34878D82A}">
                    <a16:rowId xmlns:a16="http://schemas.microsoft.com/office/drawing/2014/main" val="1761505536"/>
                  </a:ext>
                </a:extLst>
              </a:tr>
              <a:tr h="984499">
                <a:tc>
                  <a:txBody>
                    <a:bodyPr/>
                    <a:lstStyle/>
                    <a:p>
                      <a:pPr marL="0" marR="0">
                        <a:lnSpc>
                          <a:spcPct val="115000"/>
                        </a:lnSpc>
                        <a:spcAft>
                          <a:spcPts val="1000"/>
                        </a:spcAft>
                      </a:pPr>
                      <a:r>
                        <a:rPr lang="en-US" sz="2000">
                          <a:effectLst/>
                        </a:rPr>
                        <a:t>2000s</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Large-scale agent simulations (e.g., traffic, economics)</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Game Theory applied in AI, auctions, and mechanism design</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Cooperative MARL (Claus &amp; Boutilier, 1998), Nash Q-learning (Hu &amp; Wellman, 2003)</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extLst>
                  <a:ext uri="{0D108BD9-81ED-4DB2-BD59-A6C34878D82A}">
                    <a16:rowId xmlns:a16="http://schemas.microsoft.com/office/drawing/2014/main" val="1856706279"/>
                  </a:ext>
                </a:extLst>
              </a:tr>
              <a:tr h="984499">
                <a:tc>
                  <a:txBody>
                    <a:bodyPr/>
                    <a:lstStyle/>
                    <a:p>
                      <a:pPr marL="0" marR="0">
                        <a:lnSpc>
                          <a:spcPct val="115000"/>
                        </a:lnSpc>
                        <a:spcAft>
                          <a:spcPts val="1000"/>
                        </a:spcAft>
                      </a:pPr>
                      <a:r>
                        <a:rPr lang="en-US" sz="2000">
                          <a:effectLst/>
                        </a:rPr>
                        <a:t>2010s</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AI-driven ABMs, integration with ML</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AI + Game Theory (AlphaGo, 2016)</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MADDPG (Multi-Agent Deep Deterministic Policy Gradient, Lowe et al., 2017), Self-Play in AlphaZero (2017)</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extLst>
                  <a:ext uri="{0D108BD9-81ED-4DB2-BD59-A6C34878D82A}">
                    <a16:rowId xmlns:a16="http://schemas.microsoft.com/office/drawing/2014/main" val="1072696833"/>
                  </a:ext>
                </a:extLst>
              </a:tr>
              <a:tr h="984499">
                <a:tc>
                  <a:txBody>
                    <a:bodyPr/>
                    <a:lstStyle/>
                    <a:p>
                      <a:pPr marL="0" marR="0">
                        <a:lnSpc>
                          <a:spcPct val="115000"/>
                        </a:lnSpc>
                        <a:spcAft>
                          <a:spcPts val="1000"/>
                        </a:spcAft>
                      </a:pPr>
                      <a:r>
                        <a:rPr lang="en-US" sz="2000">
                          <a:effectLst/>
                        </a:rPr>
                        <a:t>2020s</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Large-scale AI-driven simulations (e.g., social simulations)</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a:effectLst/>
                        </a:rPr>
                        <a:t>Game-Theoretic AI (AlphaZero, OpenAI Five)</a:t>
                      </a:r>
                      <a:endParaRPr lang="en-US" sz="200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tc>
                  <a:txBody>
                    <a:bodyPr/>
                    <a:lstStyle/>
                    <a:p>
                      <a:pPr marL="0" marR="0">
                        <a:lnSpc>
                          <a:spcPct val="115000"/>
                        </a:lnSpc>
                        <a:spcAft>
                          <a:spcPts val="1000"/>
                        </a:spcAft>
                      </a:pPr>
                      <a:r>
                        <a:rPr lang="en-US" sz="2000" dirty="0">
                          <a:effectLst/>
                        </a:rPr>
                        <a:t>MARL for real-world applications (e.g., traffic control, robotics, LLM multi-agent systems)</a:t>
                      </a:r>
                      <a:endParaRPr lang="en-US" sz="2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34221" marR="34221" marT="0" marB="0"/>
                </a:tc>
                <a:extLst>
                  <a:ext uri="{0D108BD9-81ED-4DB2-BD59-A6C34878D82A}">
                    <a16:rowId xmlns:a16="http://schemas.microsoft.com/office/drawing/2014/main" val="191856944"/>
                  </a:ext>
                </a:extLst>
              </a:tr>
            </a:tbl>
          </a:graphicData>
        </a:graphic>
      </p:graphicFrame>
    </p:spTree>
    <p:extLst>
      <p:ext uri="{BB962C8B-B14F-4D97-AF65-F5344CB8AC3E}">
        <p14:creationId xmlns:p14="http://schemas.microsoft.com/office/powerpoint/2010/main" val="3653823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2F9B13-6868-9BC8-9DCE-D6AE860D5A47}"/>
              </a:ext>
            </a:extLst>
          </p:cNvPr>
          <p:cNvSpPr txBox="1"/>
          <p:nvPr/>
        </p:nvSpPr>
        <p:spPr>
          <a:xfrm>
            <a:off x="304800" y="905585"/>
            <a:ext cx="11045371" cy="6740307"/>
          </a:xfrm>
          <a:prstGeom prst="rect">
            <a:avLst/>
          </a:prstGeom>
          <a:noFill/>
        </p:spPr>
        <p:txBody>
          <a:bodyPr wrap="square">
            <a:spAutoFit/>
          </a:bodyPr>
          <a:lstStyle/>
          <a:p>
            <a:r>
              <a:rPr lang="en-US" altLang="zh-CN" sz="2400" dirty="0"/>
              <a:t>Agent-based</a:t>
            </a:r>
            <a:r>
              <a:rPr lang="zh-CN" altLang="en-US" sz="2400" dirty="0"/>
              <a:t> </a:t>
            </a:r>
            <a:r>
              <a:rPr lang="en-US" altLang="zh-CN" sz="2400" dirty="0"/>
              <a:t>Modeling</a:t>
            </a:r>
            <a:r>
              <a:rPr lang="zh-CN" altLang="en-US" sz="2400" dirty="0"/>
              <a:t> </a:t>
            </a:r>
            <a:r>
              <a:rPr lang="en-US" altLang="zh-CN" sz="2400" dirty="0"/>
              <a:t>(ABM):</a:t>
            </a:r>
            <a:r>
              <a:rPr lang="zh-CN" altLang="en-US" sz="2400" dirty="0"/>
              <a:t> </a:t>
            </a:r>
            <a:r>
              <a:rPr lang="en-US" altLang="zh-CN" sz="2400" dirty="0">
                <a:solidFill>
                  <a:schemeClr val="accent6">
                    <a:lumMod val="75000"/>
                  </a:schemeClr>
                </a:solidFill>
              </a:rPr>
              <a:t>rule-based</a:t>
            </a:r>
            <a:r>
              <a:rPr lang="zh-CN" altLang="en-US" sz="2400" dirty="0">
                <a:solidFill>
                  <a:schemeClr val="accent6">
                    <a:lumMod val="75000"/>
                  </a:schemeClr>
                </a:solidFill>
              </a:rPr>
              <a:t> </a:t>
            </a:r>
            <a:r>
              <a:rPr lang="en-US" altLang="zh-CN" sz="2400" dirty="0">
                <a:solidFill>
                  <a:schemeClr val="accent6">
                    <a:lumMod val="75000"/>
                  </a:schemeClr>
                </a:solidFill>
              </a:rPr>
              <a:t>individual</a:t>
            </a:r>
            <a:r>
              <a:rPr lang="zh-CN" altLang="en-US" sz="2400" dirty="0">
                <a:solidFill>
                  <a:schemeClr val="accent6">
                    <a:lumMod val="75000"/>
                  </a:schemeClr>
                </a:solidFill>
              </a:rPr>
              <a:t> </a:t>
            </a:r>
            <a:r>
              <a:rPr lang="en-US" altLang="zh-CN" sz="2400" dirty="0">
                <a:solidFill>
                  <a:schemeClr val="accent6">
                    <a:lumMod val="75000"/>
                  </a:schemeClr>
                </a:solidFill>
              </a:rPr>
              <a:t>modeling</a:t>
            </a:r>
          </a:p>
          <a:p>
            <a:endParaRPr lang="en-US" altLang="zh-CN" sz="2400" dirty="0"/>
          </a:p>
          <a:p>
            <a:r>
              <a:rPr lang="en-US" altLang="zh-CN" sz="2400" dirty="0"/>
              <a:t>Complex</a:t>
            </a:r>
            <a:r>
              <a:rPr lang="zh-CN" altLang="en-US" sz="2400" dirty="0"/>
              <a:t> </a:t>
            </a:r>
            <a:r>
              <a:rPr lang="en-US" altLang="zh-CN" sz="2400" dirty="0"/>
              <a:t>systems:</a:t>
            </a:r>
            <a:r>
              <a:rPr lang="zh-CN" altLang="en-US" sz="2400" dirty="0"/>
              <a:t> </a:t>
            </a:r>
            <a:r>
              <a:rPr lang="en-US" altLang="zh-CN" sz="2400" dirty="0">
                <a:solidFill>
                  <a:schemeClr val="accent6">
                    <a:lumMod val="75000"/>
                  </a:schemeClr>
                </a:solidFill>
              </a:rPr>
              <a:t>rule-based</a:t>
            </a:r>
            <a:r>
              <a:rPr lang="zh-CN" altLang="en-US" sz="2400" dirty="0">
                <a:solidFill>
                  <a:schemeClr val="accent6">
                    <a:lumMod val="75000"/>
                  </a:schemeClr>
                </a:solidFill>
              </a:rPr>
              <a:t> </a:t>
            </a:r>
            <a:r>
              <a:rPr lang="en-US" altLang="zh-CN" sz="2400" dirty="0">
                <a:solidFill>
                  <a:schemeClr val="accent6">
                    <a:lumMod val="75000"/>
                  </a:schemeClr>
                </a:solidFill>
              </a:rPr>
              <a:t>individual</a:t>
            </a:r>
            <a:r>
              <a:rPr lang="zh-CN" altLang="en-US" sz="2400" dirty="0">
                <a:solidFill>
                  <a:schemeClr val="accent6">
                    <a:lumMod val="75000"/>
                  </a:schemeClr>
                </a:solidFill>
              </a:rPr>
              <a:t> </a:t>
            </a:r>
            <a:r>
              <a:rPr lang="en-US" altLang="zh-CN" sz="2400" dirty="0">
                <a:solidFill>
                  <a:schemeClr val="accent6">
                    <a:lumMod val="75000"/>
                  </a:schemeClr>
                </a:solidFill>
              </a:rPr>
              <a:t>modeling</a:t>
            </a:r>
            <a:r>
              <a:rPr lang="zh-CN" altLang="en-US" sz="2400" dirty="0">
                <a:solidFill>
                  <a:schemeClr val="accent6">
                    <a:lumMod val="75000"/>
                  </a:schemeClr>
                </a:solidFill>
              </a:rPr>
              <a:t>  </a:t>
            </a:r>
            <a:r>
              <a:rPr lang="en-US" altLang="zh-CN" sz="2400" dirty="0"/>
              <a:t>and</a:t>
            </a:r>
            <a:r>
              <a:rPr lang="zh-CN" altLang="en-US" sz="2400" dirty="0"/>
              <a:t> </a:t>
            </a:r>
            <a:r>
              <a:rPr lang="en-US" altLang="zh-CN" sz="2400" dirty="0"/>
              <a:t>focus</a:t>
            </a:r>
            <a:r>
              <a:rPr lang="zh-CN" altLang="en-US" sz="2400" dirty="0"/>
              <a:t> </a:t>
            </a:r>
            <a:r>
              <a:rPr lang="en-US" altLang="zh-CN" sz="2400" dirty="0"/>
              <a:t>on</a:t>
            </a:r>
            <a:r>
              <a:rPr lang="zh-CN" altLang="en-US" sz="2400" dirty="0"/>
              <a:t> </a:t>
            </a:r>
            <a:r>
              <a:rPr lang="en-US" altLang="zh-CN" sz="2400" dirty="0"/>
              <a:t>emergence</a:t>
            </a:r>
          </a:p>
          <a:p>
            <a:r>
              <a:rPr lang="en-US" altLang="zh-CN" sz="2400" dirty="0"/>
              <a:t>	</a:t>
            </a:r>
            <a:r>
              <a:rPr lang="zh-CN" altLang="en-US" sz="2400" dirty="0"/>
              <a:t> </a:t>
            </a:r>
            <a:endParaRPr lang="en-US" altLang="zh-CN" sz="2400" dirty="0"/>
          </a:p>
          <a:p>
            <a:r>
              <a:rPr lang="en-US" altLang="zh-CN" sz="2400" dirty="0"/>
              <a:t>Game</a:t>
            </a:r>
            <a:r>
              <a:rPr lang="zh-CN" altLang="en-US" sz="2400" dirty="0"/>
              <a:t> </a:t>
            </a:r>
            <a:r>
              <a:rPr lang="en-US" altLang="zh-CN" sz="2400" dirty="0"/>
              <a:t>theory:</a:t>
            </a:r>
            <a:r>
              <a:rPr lang="zh-CN" altLang="en-US" sz="2400" dirty="0"/>
              <a:t> </a:t>
            </a:r>
            <a:r>
              <a:rPr lang="en-US" altLang="zh-CN" sz="2400" dirty="0">
                <a:solidFill>
                  <a:schemeClr val="accent6">
                    <a:lumMod val="75000"/>
                  </a:schemeClr>
                </a:solidFill>
              </a:rPr>
              <a:t>rational</a:t>
            </a:r>
            <a:r>
              <a:rPr lang="zh-CN" altLang="en-US" sz="2400" dirty="0">
                <a:solidFill>
                  <a:schemeClr val="accent6">
                    <a:lumMod val="75000"/>
                  </a:schemeClr>
                </a:solidFill>
              </a:rPr>
              <a:t> </a:t>
            </a:r>
            <a:r>
              <a:rPr lang="en-US" altLang="zh-CN" sz="2400" dirty="0">
                <a:solidFill>
                  <a:schemeClr val="accent6">
                    <a:lumMod val="75000"/>
                  </a:schemeClr>
                </a:solidFill>
              </a:rPr>
              <a:t>individual</a:t>
            </a:r>
            <a:r>
              <a:rPr lang="zh-CN" altLang="en-US" sz="2400" dirty="0">
                <a:solidFill>
                  <a:schemeClr val="accent6">
                    <a:lumMod val="75000"/>
                  </a:schemeClr>
                </a:solidFill>
              </a:rPr>
              <a:t> </a:t>
            </a:r>
            <a:r>
              <a:rPr lang="en-US" altLang="zh-CN" sz="2400" dirty="0">
                <a:solidFill>
                  <a:schemeClr val="accent6">
                    <a:lumMod val="75000"/>
                  </a:schemeClr>
                </a:solidFill>
              </a:rPr>
              <a:t>assumption</a:t>
            </a:r>
            <a:r>
              <a:rPr lang="zh-CN" altLang="en-US" sz="2400" dirty="0">
                <a:solidFill>
                  <a:schemeClr val="accent6">
                    <a:lumMod val="75000"/>
                  </a:schemeClr>
                </a:solidFill>
              </a:rPr>
              <a:t> </a:t>
            </a:r>
            <a:r>
              <a:rPr lang="en-US" altLang="zh-CN" sz="2400" dirty="0"/>
              <a:t>and</a:t>
            </a:r>
            <a:r>
              <a:rPr lang="zh-CN" altLang="en-US" sz="2400" dirty="0"/>
              <a:t> </a:t>
            </a:r>
            <a:r>
              <a:rPr lang="en-US" altLang="zh-CN" sz="2400" dirty="0"/>
              <a:t>focus</a:t>
            </a:r>
            <a:r>
              <a:rPr lang="zh-CN" altLang="en-US" sz="2400" dirty="0"/>
              <a:t> </a:t>
            </a:r>
            <a:r>
              <a:rPr lang="en-US" altLang="zh-CN" sz="2400" dirty="0"/>
              <a:t>on</a:t>
            </a:r>
            <a:r>
              <a:rPr lang="zh-CN" altLang="en-US" sz="2400" dirty="0"/>
              <a:t> </a:t>
            </a:r>
            <a:r>
              <a:rPr lang="en-US" altLang="zh-CN" sz="2400" dirty="0"/>
              <a:t>strategic</a:t>
            </a:r>
            <a:r>
              <a:rPr lang="zh-CN" altLang="en-US" sz="2400" dirty="0"/>
              <a:t> </a:t>
            </a:r>
            <a:r>
              <a:rPr lang="en-US" altLang="zh-CN" sz="2400" dirty="0"/>
              <a:t>interactions</a:t>
            </a:r>
          </a:p>
          <a:p>
            <a:endParaRPr lang="en-US" altLang="zh-CN" sz="2400" dirty="0"/>
          </a:p>
          <a:p>
            <a:r>
              <a:rPr lang="en-US" altLang="zh-CN" sz="2400" dirty="0"/>
              <a:t>Multi-agent</a:t>
            </a:r>
            <a:r>
              <a:rPr lang="zh-CN" altLang="en-US" sz="2400" dirty="0"/>
              <a:t> </a:t>
            </a:r>
            <a:r>
              <a:rPr lang="en-US" altLang="zh-CN" sz="2400" dirty="0"/>
              <a:t>RL:</a:t>
            </a:r>
            <a:r>
              <a:rPr lang="zh-CN" altLang="en-US" sz="2400" dirty="0"/>
              <a:t> </a:t>
            </a:r>
            <a:r>
              <a:rPr lang="en-US" altLang="zh-CN" sz="2400" dirty="0">
                <a:solidFill>
                  <a:schemeClr val="accent6">
                    <a:lumMod val="75000"/>
                  </a:schemeClr>
                </a:solidFill>
              </a:rPr>
              <a:t>rational</a:t>
            </a:r>
            <a:r>
              <a:rPr lang="zh-CN" altLang="en-US" sz="2400" dirty="0">
                <a:solidFill>
                  <a:schemeClr val="accent6">
                    <a:lumMod val="75000"/>
                  </a:schemeClr>
                </a:solidFill>
              </a:rPr>
              <a:t> </a:t>
            </a:r>
            <a:r>
              <a:rPr lang="en-US" altLang="zh-CN" sz="2400" dirty="0">
                <a:solidFill>
                  <a:schemeClr val="accent6">
                    <a:lumMod val="75000"/>
                  </a:schemeClr>
                </a:solidFill>
              </a:rPr>
              <a:t>individual</a:t>
            </a:r>
            <a:r>
              <a:rPr lang="zh-CN" altLang="en-US" sz="2400" dirty="0">
                <a:solidFill>
                  <a:schemeClr val="accent6">
                    <a:lumMod val="75000"/>
                  </a:schemeClr>
                </a:solidFill>
              </a:rPr>
              <a:t> </a:t>
            </a:r>
            <a:r>
              <a:rPr lang="en-US" altLang="zh-CN" sz="2400" dirty="0">
                <a:solidFill>
                  <a:schemeClr val="accent6">
                    <a:lumMod val="75000"/>
                  </a:schemeClr>
                </a:solidFill>
              </a:rPr>
              <a:t>assumption</a:t>
            </a:r>
            <a:r>
              <a:rPr lang="zh-CN" altLang="en-US" sz="2400" dirty="0">
                <a:solidFill>
                  <a:schemeClr val="accent6">
                    <a:lumMod val="75000"/>
                  </a:schemeClr>
                </a:solidFill>
              </a:rPr>
              <a:t> </a:t>
            </a:r>
            <a:r>
              <a:rPr lang="en-US" altLang="zh-CN" sz="2400" dirty="0"/>
              <a:t>and</a:t>
            </a:r>
            <a:r>
              <a:rPr lang="zh-CN" altLang="en-US" sz="2400" dirty="0"/>
              <a:t> </a:t>
            </a:r>
            <a:r>
              <a:rPr lang="en-US" altLang="zh-CN" sz="2400" dirty="0"/>
              <a:t>focus</a:t>
            </a:r>
            <a:r>
              <a:rPr lang="zh-CN" altLang="en-US" sz="2400" dirty="0"/>
              <a:t> </a:t>
            </a:r>
            <a:r>
              <a:rPr lang="en-US" altLang="zh-CN" sz="2400" dirty="0"/>
              <a:t>on</a:t>
            </a:r>
            <a:r>
              <a:rPr lang="zh-CN" altLang="en-US" sz="2400" dirty="0"/>
              <a:t> </a:t>
            </a:r>
            <a:r>
              <a:rPr lang="en-US" altLang="zh-CN" sz="2400" dirty="0"/>
              <a:t>learning</a:t>
            </a:r>
            <a:r>
              <a:rPr lang="zh-CN" altLang="en-US" sz="2400" dirty="0"/>
              <a:t> </a:t>
            </a:r>
            <a:r>
              <a:rPr lang="en-US" altLang="zh-CN" sz="2400" dirty="0"/>
              <a:t>the</a:t>
            </a:r>
            <a:r>
              <a:rPr lang="zh-CN" altLang="en-US" sz="2400" dirty="0"/>
              <a:t> </a:t>
            </a:r>
            <a:r>
              <a:rPr lang="en-US" altLang="zh-CN" sz="2400" dirty="0"/>
              <a:t>best</a:t>
            </a:r>
            <a:r>
              <a:rPr lang="zh-CN" altLang="en-US" sz="2400" dirty="0"/>
              <a:t> </a:t>
            </a:r>
            <a:r>
              <a:rPr lang="en-US" altLang="zh-CN" sz="2400" dirty="0"/>
              <a:t>strategic</a:t>
            </a:r>
            <a:r>
              <a:rPr lang="zh-CN" altLang="en-US" sz="2400" dirty="0"/>
              <a:t> </a:t>
            </a:r>
            <a:r>
              <a:rPr lang="en-US" altLang="zh-CN" sz="2400" dirty="0"/>
              <a:t>interactions</a:t>
            </a:r>
          </a:p>
          <a:p>
            <a:endParaRPr lang="en-US" altLang="zh-CN" sz="2400" dirty="0"/>
          </a:p>
          <a:p>
            <a:r>
              <a:rPr lang="en-US" altLang="zh-CN" sz="2400" dirty="0"/>
              <a:t>LLM-based</a:t>
            </a:r>
            <a:r>
              <a:rPr lang="zh-CN" altLang="en-US" sz="2400" dirty="0"/>
              <a:t> </a:t>
            </a:r>
            <a:r>
              <a:rPr lang="en-US" altLang="zh-CN" sz="2400" dirty="0"/>
              <a:t>Multi-agent</a:t>
            </a:r>
            <a:r>
              <a:rPr lang="zh-CN" altLang="en-US" sz="2400" dirty="0"/>
              <a:t> </a:t>
            </a:r>
            <a:r>
              <a:rPr lang="en-US" altLang="zh-CN" sz="2400" dirty="0"/>
              <a:t>System:</a:t>
            </a:r>
            <a:r>
              <a:rPr lang="zh-CN" altLang="en-US" sz="2400" dirty="0"/>
              <a:t> </a:t>
            </a:r>
            <a:r>
              <a:rPr lang="en-US" altLang="zh-CN" sz="2400" dirty="0"/>
              <a:t>human-like,</a:t>
            </a:r>
            <a:r>
              <a:rPr lang="zh-CN" altLang="en-US" sz="2400" dirty="0"/>
              <a:t> </a:t>
            </a:r>
            <a:r>
              <a:rPr lang="en-US" altLang="zh-CN" sz="2400" dirty="0"/>
              <a:t>generality,</a:t>
            </a:r>
            <a:r>
              <a:rPr lang="zh-CN" altLang="en-US" sz="2400" dirty="0"/>
              <a:t> </a:t>
            </a:r>
            <a:r>
              <a:rPr lang="en-US" altLang="zh-CN" sz="2400" dirty="0">
                <a:solidFill>
                  <a:schemeClr val="accent6">
                    <a:lumMod val="75000"/>
                  </a:schemeClr>
                </a:solidFill>
              </a:rPr>
              <a:t>the</a:t>
            </a:r>
            <a:r>
              <a:rPr lang="zh-CN" altLang="en-US" sz="2400" dirty="0">
                <a:solidFill>
                  <a:schemeClr val="accent6">
                    <a:lumMod val="75000"/>
                  </a:schemeClr>
                </a:solidFill>
              </a:rPr>
              <a:t> </a:t>
            </a:r>
            <a:r>
              <a:rPr lang="en-US" altLang="zh-CN" sz="2400" dirty="0">
                <a:solidFill>
                  <a:schemeClr val="accent6">
                    <a:lumMod val="75000"/>
                  </a:schemeClr>
                </a:solidFill>
              </a:rPr>
              <a:t>closest</a:t>
            </a:r>
            <a:r>
              <a:rPr lang="zh-CN" altLang="en-US" sz="2400" dirty="0">
                <a:solidFill>
                  <a:schemeClr val="accent6">
                    <a:lumMod val="75000"/>
                  </a:schemeClr>
                </a:solidFill>
              </a:rPr>
              <a:t> </a:t>
            </a:r>
            <a:r>
              <a:rPr lang="en-US" altLang="zh-CN" sz="2400" dirty="0">
                <a:solidFill>
                  <a:schemeClr val="accent6">
                    <a:lumMod val="75000"/>
                  </a:schemeClr>
                </a:solidFill>
              </a:rPr>
              <a:t>to</a:t>
            </a:r>
            <a:r>
              <a:rPr lang="zh-CN" altLang="en-US" sz="2400" dirty="0">
                <a:solidFill>
                  <a:schemeClr val="accent6">
                    <a:lumMod val="75000"/>
                  </a:schemeClr>
                </a:solidFill>
              </a:rPr>
              <a:t> </a:t>
            </a:r>
            <a:r>
              <a:rPr lang="en-US" altLang="zh-CN" sz="2400" dirty="0">
                <a:solidFill>
                  <a:schemeClr val="accent6">
                    <a:lumMod val="75000"/>
                  </a:schemeClr>
                </a:solidFill>
              </a:rPr>
              <a:t>human</a:t>
            </a:r>
            <a:r>
              <a:rPr lang="zh-CN" altLang="en-US" sz="2400" dirty="0">
                <a:solidFill>
                  <a:schemeClr val="accent6">
                    <a:lumMod val="75000"/>
                  </a:schemeClr>
                </a:solidFill>
              </a:rPr>
              <a:t> </a:t>
            </a:r>
            <a:r>
              <a:rPr lang="en-US" altLang="zh-CN" sz="2400" dirty="0">
                <a:solidFill>
                  <a:schemeClr val="accent6">
                    <a:lumMod val="75000"/>
                  </a:schemeClr>
                </a:solidFill>
              </a:rPr>
              <a:t>reactions</a:t>
            </a:r>
            <a:r>
              <a:rPr lang="zh-CN" altLang="en-US" sz="2400" dirty="0">
                <a:solidFill>
                  <a:schemeClr val="accent6">
                    <a:lumMod val="75000"/>
                  </a:schemeClr>
                </a:solidFill>
              </a:rPr>
              <a:t> </a:t>
            </a:r>
            <a:r>
              <a:rPr lang="en-US" altLang="zh-CN" sz="2400" dirty="0">
                <a:solidFill>
                  <a:schemeClr val="accent6">
                    <a:lumMod val="75000"/>
                  </a:schemeClr>
                </a:solidFill>
              </a:rPr>
              <a:t>than</a:t>
            </a:r>
            <a:r>
              <a:rPr lang="zh-CN" altLang="en-US" sz="2400" dirty="0">
                <a:solidFill>
                  <a:schemeClr val="accent6">
                    <a:lumMod val="75000"/>
                  </a:schemeClr>
                </a:solidFill>
              </a:rPr>
              <a:t> </a:t>
            </a:r>
            <a:r>
              <a:rPr lang="en-US" altLang="zh-CN" sz="2400" dirty="0">
                <a:solidFill>
                  <a:schemeClr val="accent6">
                    <a:lumMod val="75000"/>
                  </a:schemeClr>
                </a:solidFill>
              </a:rPr>
              <a:t>any</a:t>
            </a:r>
            <a:r>
              <a:rPr lang="zh-CN" altLang="en-US" sz="2400" dirty="0">
                <a:solidFill>
                  <a:schemeClr val="accent6">
                    <a:lumMod val="75000"/>
                  </a:schemeClr>
                </a:solidFill>
              </a:rPr>
              <a:t> </a:t>
            </a:r>
            <a:r>
              <a:rPr lang="en-US" altLang="zh-CN" sz="2400" dirty="0">
                <a:solidFill>
                  <a:schemeClr val="accent6">
                    <a:lumMod val="75000"/>
                  </a:schemeClr>
                </a:solidFill>
              </a:rPr>
              <a:t>rules</a:t>
            </a:r>
            <a:r>
              <a:rPr lang="zh-CN" altLang="en-US" sz="2400" dirty="0">
                <a:solidFill>
                  <a:schemeClr val="accent6">
                    <a:lumMod val="75000"/>
                  </a:schemeClr>
                </a:solidFill>
              </a:rPr>
              <a:t> </a:t>
            </a:r>
            <a:r>
              <a:rPr lang="en-US" altLang="zh-CN" sz="2400" dirty="0">
                <a:solidFill>
                  <a:schemeClr val="accent6">
                    <a:lumMod val="75000"/>
                  </a:schemeClr>
                </a:solidFill>
              </a:rPr>
              <a:t>or</a:t>
            </a:r>
            <a:r>
              <a:rPr lang="zh-CN" altLang="en-US" sz="2400" dirty="0">
                <a:solidFill>
                  <a:schemeClr val="accent6">
                    <a:lumMod val="75000"/>
                  </a:schemeClr>
                </a:solidFill>
              </a:rPr>
              <a:t> </a:t>
            </a:r>
            <a:r>
              <a:rPr lang="en-US" altLang="zh-CN" sz="2400" dirty="0">
                <a:solidFill>
                  <a:schemeClr val="accent6">
                    <a:lumMod val="75000"/>
                  </a:schemeClr>
                </a:solidFill>
              </a:rPr>
              <a:t>strategic</a:t>
            </a:r>
            <a:r>
              <a:rPr lang="zh-CN" altLang="en-US" sz="2400" dirty="0">
                <a:solidFill>
                  <a:schemeClr val="accent6">
                    <a:lumMod val="75000"/>
                  </a:schemeClr>
                </a:solidFill>
              </a:rPr>
              <a:t> </a:t>
            </a:r>
            <a:r>
              <a:rPr lang="en-US" altLang="zh-CN" sz="2400" dirty="0">
                <a:solidFill>
                  <a:schemeClr val="accent6">
                    <a:lumMod val="75000"/>
                  </a:schemeClr>
                </a:solidFill>
              </a:rPr>
              <a:t>interactions.</a:t>
            </a:r>
          </a:p>
          <a:p>
            <a:endParaRPr lang="en-US" sz="2400" dirty="0"/>
          </a:p>
          <a:p>
            <a:r>
              <a:rPr lang="en-US" altLang="zh-CN" sz="2400" dirty="0"/>
              <a:t>Btw:</a:t>
            </a:r>
            <a:endParaRPr lang="en-US" sz="2400" dirty="0"/>
          </a:p>
          <a:p>
            <a:r>
              <a:rPr lang="en-US" altLang="zh-CN" sz="2400" dirty="0"/>
              <a:t>Comp</a:t>
            </a:r>
            <a:r>
              <a:rPr lang="zh-CN" altLang="en-US" sz="2400" dirty="0"/>
              <a:t> </a:t>
            </a:r>
            <a:r>
              <a:rPr lang="en-US" altLang="zh-CN" sz="2400" dirty="0"/>
              <a:t>social</a:t>
            </a:r>
            <a:r>
              <a:rPr lang="zh-CN" altLang="en-US" sz="2400" dirty="0"/>
              <a:t> </a:t>
            </a:r>
            <a:r>
              <a:rPr lang="en-US" altLang="zh-CN" sz="2400" dirty="0"/>
              <a:t>science:</a:t>
            </a:r>
            <a:r>
              <a:rPr lang="zh-CN" altLang="en-US" sz="2400" dirty="0"/>
              <a:t> </a:t>
            </a:r>
            <a:r>
              <a:rPr lang="en-US" altLang="zh-CN" sz="2400" dirty="0"/>
              <a:t>new</a:t>
            </a:r>
            <a:r>
              <a:rPr lang="zh-CN" altLang="en-US" sz="2400" dirty="0"/>
              <a:t> </a:t>
            </a:r>
            <a:r>
              <a:rPr lang="en-US" altLang="zh-CN" sz="2400" dirty="0"/>
              <a:t>developing</a:t>
            </a:r>
            <a:r>
              <a:rPr lang="zh-CN" altLang="en-US" sz="2400" dirty="0"/>
              <a:t> </a:t>
            </a:r>
            <a:r>
              <a:rPr lang="en-US" altLang="zh-CN" sz="2400" dirty="0"/>
              <a:t>field,</a:t>
            </a:r>
            <a:r>
              <a:rPr lang="zh-CN" altLang="en-US" sz="2400" dirty="0"/>
              <a:t> </a:t>
            </a:r>
            <a:r>
              <a:rPr lang="en-US" altLang="zh-CN" sz="2400" dirty="0"/>
              <a:t>real-world</a:t>
            </a:r>
            <a:r>
              <a:rPr lang="zh-CN" altLang="en-US" sz="2400" dirty="0"/>
              <a:t> </a:t>
            </a:r>
            <a:r>
              <a:rPr lang="en-US" altLang="zh-CN" sz="2400" dirty="0"/>
              <a:t>data</a:t>
            </a:r>
            <a:r>
              <a:rPr lang="zh-CN" altLang="en-US" sz="2400" dirty="0"/>
              <a:t> </a:t>
            </a:r>
            <a:r>
              <a:rPr lang="en-US" altLang="zh-CN" sz="2400" dirty="0"/>
              <a:t>driven</a:t>
            </a:r>
          </a:p>
          <a:p>
            <a:endParaRPr lang="en-US" altLang="zh-CN" sz="2400" dirty="0"/>
          </a:p>
          <a:p>
            <a:r>
              <a:rPr lang="en-US" altLang="zh-CN" sz="2400" dirty="0"/>
              <a:t>Network</a:t>
            </a:r>
            <a:r>
              <a:rPr lang="zh-CN" altLang="en-US" sz="2400" dirty="0"/>
              <a:t> </a:t>
            </a:r>
            <a:r>
              <a:rPr lang="en-US" altLang="zh-CN" sz="2400" dirty="0"/>
              <a:t>science:</a:t>
            </a:r>
            <a:r>
              <a:rPr lang="zh-CN" altLang="en-US" sz="2400" dirty="0"/>
              <a:t> </a:t>
            </a:r>
            <a:r>
              <a:rPr lang="en-US" altLang="zh-CN" sz="2400" dirty="0"/>
              <a:t>emphasize</a:t>
            </a:r>
            <a:r>
              <a:rPr lang="zh-CN" altLang="en-US" sz="2400" dirty="0"/>
              <a:t> </a:t>
            </a:r>
            <a:r>
              <a:rPr lang="en-US" altLang="zh-CN" sz="2400" dirty="0"/>
              <a:t>the</a:t>
            </a:r>
            <a:r>
              <a:rPr lang="zh-CN" altLang="en-US" sz="2400" dirty="0"/>
              <a:t> </a:t>
            </a:r>
            <a:r>
              <a:rPr lang="en-US" altLang="zh-CN" sz="2400" dirty="0"/>
              <a:t>communication</a:t>
            </a:r>
            <a:r>
              <a:rPr lang="zh-CN" altLang="en-US" sz="2400" dirty="0"/>
              <a:t> </a:t>
            </a:r>
            <a:r>
              <a:rPr lang="en-US" altLang="zh-CN" sz="2400" dirty="0"/>
              <a:t>part</a:t>
            </a:r>
            <a:r>
              <a:rPr lang="zh-CN" altLang="en-US" sz="2400" dirty="0"/>
              <a:t> </a:t>
            </a:r>
            <a:r>
              <a:rPr lang="en-US" altLang="zh-CN" sz="2400" dirty="0"/>
              <a:t>more</a:t>
            </a:r>
          </a:p>
          <a:p>
            <a:endParaRPr lang="en-US" sz="2400" dirty="0"/>
          </a:p>
          <a:p>
            <a:endParaRPr lang="en-US" sz="2400" dirty="0"/>
          </a:p>
        </p:txBody>
      </p:sp>
      <p:sp>
        <p:nvSpPr>
          <p:cNvPr id="5" name="TextBox 4">
            <a:extLst>
              <a:ext uri="{FF2B5EF4-FFF2-40B4-BE49-F238E27FC236}">
                <a16:creationId xmlns:a16="http://schemas.microsoft.com/office/drawing/2014/main" id="{31B77A4E-0D57-FCBA-601F-BC8DCAE82159}"/>
              </a:ext>
            </a:extLst>
          </p:cNvPr>
          <p:cNvSpPr txBox="1"/>
          <p:nvPr/>
        </p:nvSpPr>
        <p:spPr>
          <a:xfrm>
            <a:off x="203200" y="0"/>
            <a:ext cx="9144000" cy="769441"/>
          </a:xfrm>
          <a:prstGeom prst="rect">
            <a:avLst/>
          </a:prstGeom>
          <a:noFill/>
        </p:spPr>
        <p:txBody>
          <a:bodyPr wrap="square">
            <a:spAutoFit/>
          </a:bodyPr>
          <a:lstStyle/>
          <a:p>
            <a:pPr marL="50799">
              <a:spcBef>
                <a:spcPts val="53"/>
              </a:spcBef>
              <a:tabLst>
                <a:tab pos="413163" algn="l"/>
              </a:tabLst>
            </a:pPr>
            <a:r>
              <a:rPr lang="en-US" altLang="zh-CN" sz="4400" spc="-47" dirty="0">
                <a:latin typeface="+mj-lt"/>
                <a:ea typeface="+mj-ea"/>
                <a:cs typeface="+mj-cs"/>
              </a:rPr>
              <a:t>Why</a:t>
            </a:r>
            <a:r>
              <a:rPr lang="zh-CN" altLang="en-US" sz="4400" spc="-47" dirty="0">
                <a:latin typeface="+mj-lt"/>
                <a:ea typeface="+mj-ea"/>
                <a:cs typeface="+mj-cs"/>
              </a:rPr>
              <a:t> </a:t>
            </a:r>
            <a:r>
              <a:rPr lang="en-US" altLang="zh-CN" sz="4400" spc="-47" dirty="0">
                <a:solidFill>
                  <a:srgbClr val="C00000"/>
                </a:solidFill>
                <a:latin typeface="+mj-lt"/>
                <a:ea typeface="+mj-ea"/>
                <a:cs typeface="+mj-cs"/>
              </a:rPr>
              <a:t>LLM</a:t>
            </a:r>
            <a:r>
              <a:rPr lang="en-US" altLang="zh-CN" sz="4400" spc="-47" dirty="0">
                <a:latin typeface="+mj-lt"/>
                <a:ea typeface="+mj-ea"/>
                <a:cs typeface="+mj-cs"/>
              </a:rPr>
              <a:t>-based</a:t>
            </a:r>
            <a:r>
              <a:rPr lang="zh-CN" altLang="en-US" sz="4400" spc="-47" dirty="0">
                <a:latin typeface="+mj-lt"/>
                <a:ea typeface="+mj-ea"/>
                <a:cs typeface="+mj-cs"/>
              </a:rPr>
              <a:t> </a:t>
            </a:r>
            <a:r>
              <a:rPr lang="en-US" altLang="zh-CN" sz="4400" spc="-47" dirty="0">
                <a:latin typeface="+mj-lt"/>
                <a:ea typeface="+mj-ea"/>
                <a:cs typeface="+mj-cs"/>
              </a:rPr>
              <a:t>Multi-agent</a:t>
            </a:r>
            <a:r>
              <a:rPr lang="zh-CN" altLang="en-US" sz="4400" spc="-47" dirty="0">
                <a:latin typeface="+mj-lt"/>
                <a:ea typeface="+mj-ea"/>
                <a:cs typeface="+mj-cs"/>
              </a:rPr>
              <a:t> </a:t>
            </a:r>
            <a:r>
              <a:rPr lang="en-US" altLang="zh-CN" sz="4400" spc="-47" dirty="0">
                <a:latin typeface="+mj-lt"/>
                <a:ea typeface="+mj-ea"/>
                <a:cs typeface="+mj-cs"/>
              </a:rPr>
              <a:t>System?</a:t>
            </a:r>
          </a:p>
        </p:txBody>
      </p:sp>
    </p:spTree>
    <p:extLst>
      <p:ext uri="{BB962C8B-B14F-4D97-AF65-F5344CB8AC3E}">
        <p14:creationId xmlns:p14="http://schemas.microsoft.com/office/powerpoint/2010/main" val="2575210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40C93-899A-08D9-4708-C788818B85D0}"/>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14388BA4-B95B-D0AA-9D4B-DD4B454F96CF}"/>
              </a:ext>
            </a:extLst>
          </p:cNvPr>
          <p:cNvSpPr txBox="1"/>
          <p:nvPr/>
        </p:nvSpPr>
        <p:spPr>
          <a:xfrm>
            <a:off x="906488" y="2131083"/>
            <a:ext cx="9512807" cy="2320101"/>
          </a:xfrm>
          <a:prstGeom prst="rect">
            <a:avLst/>
          </a:prstGeom>
        </p:spPr>
        <p:txBody>
          <a:bodyPr vert="horz" wrap="square" lIns="0" tIns="16933" rIns="0" bIns="0" rtlCol="0">
            <a:spAutoFit/>
          </a:bodyPr>
          <a:lstStyle/>
          <a:p>
            <a:pPr marL="622299" indent="-571500">
              <a:spcBef>
                <a:spcPts val="133"/>
              </a:spcBef>
              <a:buFont typeface="Arial" panose="020B0604020202020204" pitchFamily="34" charset="0"/>
              <a:buChar char="•"/>
              <a:tabLst>
                <a:tab pos="413163" algn="l"/>
              </a:tabLst>
            </a:pPr>
            <a:r>
              <a:rPr lang="en-US" sz="3733" dirty="0">
                <a:latin typeface="Calibri"/>
                <a:cs typeface="Calibri"/>
              </a:rPr>
              <a:t>What</a:t>
            </a:r>
            <a:r>
              <a:rPr lang="en-US" sz="3733" spc="-40" dirty="0">
                <a:latin typeface="Calibri"/>
                <a:cs typeface="Calibri"/>
              </a:rPr>
              <a:t> </a:t>
            </a:r>
            <a:r>
              <a:rPr lang="en-US" sz="3733" dirty="0">
                <a:latin typeface="Calibri"/>
                <a:cs typeface="Calibri"/>
              </a:rPr>
              <a:t>is</a:t>
            </a:r>
            <a:r>
              <a:rPr lang="en-US" sz="3733" spc="-40" dirty="0">
                <a:latin typeface="Calibri"/>
                <a:cs typeface="Calibri"/>
              </a:rPr>
              <a:t> </a:t>
            </a:r>
            <a:r>
              <a:rPr lang="en-US" altLang="zh-CN" sz="3600" spc="-40" dirty="0">
                <a:latin typeface="Calibri"/>
                <a:cs typeface="Calibri"/>
              </a:rPr>
              <a:t>a</a:t>
            </a:r>
            <a:r>
              <a:rPr lang="zh-CN" altLang="en-US" sz="3600" spc="-40" dirty="0">
                <a:latin typeface="Calibri"/>
                <a:cs typeface="Calibri"/>
              </a:rPr>
              <a:t> </a:t>
            </a: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System</a:t>
            </a:r>
            <a:r>
              <a:rPr lang="en-US" sz="3733" spc="-13" dirty="0">
                <a:latin typeface="Calibri"/>
                <a:cs typeface="Calibri"/>
              </a:rPr>
              <a:t>?</a:t>
            </a:r>
            <a:endParaRPr sz="3733" dirty="0">
              <a:latin typeface="Calibri"/>
              <a:cs typeface="Calibri"/>
            </a:endParaRPr>
          </a:p>
          <a:p>
            <a:pPr marL="622299" indent="-571500">
              <a:spcBef>
                <a:spcPts val="53"/>
              </a:spcBef>
              <a:buFont typeface="Arial" panose="020B0604020202020204" pitchFamily="34" charset="0"/>
              <a:buChar char="•"/>
              <a:tabLst>
                <a:tab pos="413163" algn="l"/>
              </a:tabLst>
            </a:pPr>
            <a:r>
              <a:rPr lang="en-US" altLang="zh-CN" sz="3733" dirty="0">
                <a:latin typeface="Calibri"/>
                <a:cs typeface="Calibri"/>
              </a:rPr>
              <a:t>Why</a:t>
            </a:r>
            <a:r>
              <a:rPr lang="zh-CN" altLang="en-US" sz="3733" dirty="0">
                <a:latin typeface="Calibri"/>
                <a:cs typeface="Calibri"/>
              </a:rPr>
              <a:t> </a:t>
            </a:r>
            <a:r>
              <a:rPr lang="en-US" altLang="zh-CN" sz="3600" dirty="0">
                <a:latin typeface="Calibri"/>
                <a:cs typeface="Calibri"/>
              </a:rPr>
              <a:t>LLM-based</a:t>
            </a:r>
            <a:r>
              <a:rPr lang="zh-CN" altLang="en-US" sz="3600" dirty="0">
                <a:latin typeface="Calibri"/>
                <a:cs typeface="Calibri"/>
              </a:rPr>
              <a:t> </a:t>
            </a: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System?</a:t>
            </a:r>
          </a:p>
          <a:p>
            <a:pPr marL="622299" indent="-571500">
              <a:spcBef>
                <a:spcPts val="53"/>
              </a:spcBef>
              <a:buFont typeface="Arial" panose="020B0604020202020204" pitchFamily="34" charset="0"/>
              <a:buChar char="•"/>
              <a:tabLst>
                <a:tab pos="413163" algn="l"/>
              </a:tabLst>
            </a:pPr>
            <a:r>
              <a:rPr lang="en-US" altLang="zh-CN" sz="3600" dirty="0">
                <a:highlight>
                  <a:srgbClr val="FFFF00"/>
                </a:highlight>
                <a:latin typeface="Calibri"/>
                <a:cs typeface="Calibri"/>
              </a:rPr>
              <a:t>Scaling</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Law</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of</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LLM-based</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Multi-agent</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Systems</a:t>
            </a:r>
            <a:endParaRPr sz="3733" dirty="0">
              <a:highlight>
                <a:srgbClr val="FFFF00"/>
              </a:highlight>
              <a:latin typeface="Calibri"/>
              <a:cs typeface="Calibri"/>
            </a:endParaRPr>
          </a:p>
          <a:p>
            <a:pPr marL="571500" indent="-571500">
              <a:buFont typeface="Arial" panose="020B0604020202020204" pitchFamily="34" charset="0"/>
              <a:buChar char="•"/>
            </a:pP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LLM</a:t>
            </a:r>
            <a:r>
              <a:rPr lang="zh-CN" altLang="en-US" sz="3600" dirty="0">
                <a:latin typeface="Calibri"/>
                <a:cs typeface="Calibri"/>
              </a:rPr>
              <a:t> </a:t>
            </a:r>
            <a:r>
              <a:rPr lang="en-US" altLang="zh-CN" sz="3600" dirty="0">
                <a:latin typeface="Calibri"/>
                <a:cs typeface="Calibri"/>
              </a:rPr>
              <a:t>Applications</a:t>
            </a:r>
            <a:r>
              <a:rPr lang="zh-CN" altLang="en-US" sz="3600" dirty="0">
                <a:latin typeface="Calibri"/>
                <a:cs typeface="Calibri"/>
              </a:rPr>
              <a:t> </a:t>
            </a:r>
            <a:r>
              <a:rPr lang="en-US" altLang="zh-CN" sz="3600" dirty="0">
                <a:latin typeface="Calibri"/>
                <a:cs typeface="Calibri"/>
              </a:rPr>
              <a:t>in</a:t>
            </a:r>
            <a:r>
              <a:rPr lang="zh-CN" altLang="en-US" sz="3600" dirty="0">
                <a:latin typeface="Calibri"/>
                <a:cs typeface="Calibri"/>
              </a:rPr>
              <a:t> </a:t>
            </a:r>
            <a:r>
              <a:rPr lang="en-US" altLang="zh-CN" sz="3600" dirty="0">
                <a:latin typeface="Calibri"/>
                <a:cs typeface="Calibri"/>
              </a:rPr>
              <a:t>Social</a:t>
            </a:r>
            <a:r>
              <a:rPr lang="zh-CN" altLang="en-US" sz="3600" dirty="0">
                <a:latin typeface="Calibri"/>
                <a:cs typeface="Calibri"/>
              </a:rPr>
              <a:t> </a:t>
            </a:r>
            <a:r>
              <a:rPr lang="en-US" altLang="zh-CN" sz="3600" dirty="0">
                <a:latin typeface="Calibri"/>
                <a:cs typeface="Calibri"/>
              </a:rPr>
              <a:t>Science</a:t>
            </a:r>
            <a:endParaRPr lang="en-US" sz="3600" dirty="0">
              <a:latin typeface="Calibri"/>
              <a:cs typeface="Calibri"/>
            </a:endParaRPr>
          </a:p>
        </p:txBody>
      </p:sp>
      <p:sp>
        <p:nvSpPr>
          <p:cNvPr id="4" name="TextBox 3">
            <a:extLst>
              <a:ext uri="{FF2B5EF4-FFF2-40B4-BE49-F238E27FC236}">
                <a16:creationId xmlns:a16="http://schemas.microsoft.com/office/drawing/2014/main" id="{4B18F31F-4D8C-DBF6-3D9D-37803D34A353}"/>
              </a:ext>
            </a:extLst>
          </p:cNvPr>
          <p:cNvSpPr txBox="1"/>
          <p:nvPr/>
        </p:nvSpPr>
        <p:spPr>
          <a:xfrm>
            <a:off x="607511" y="591947"/>
            <a:ext cx="8223337" cy="707886"/>
          </a:xfrm>
          <a:prstGeom prst="rect">
            <a:avLst/>
          </a:prstGeom>
          <a:noFill/>
        </p:spPr>
        <p:txBody>
          <a:bodyPr wrap="square">
            <a:spAutoFit/>
          </a:bodyPr>
          <a:lstStyle/>
          <a:p>
            <a:r>
              <a:rPr lang="en-US" altLang="zh-CN" sz="4000" dirty="0">
                <a:latin typeface="Calibri"/>
                <a:cs typeface="Calibri"/>
              </a:rPr>
              <a:t>LLM-based</a:t>
            </a:r>
            <a:r>
              <a:rPr lang="zh-CN" altLang="en-US" sz="4000" dirty="0">
                <a:latin typeface="Calibri"/>
                <a:cs typeface="Calibri"/>
              </a:rPr>
              <a:t> </a:t>
            </a:r>
            <a:r>
              <a:rPr lang="en-US" altLang="zh-CN" sz="4000" dirty="0">
                <a:latin typeface="Calibri"/>
                <a:cs typeface="Calibri"/>
              </a:rPr>
              <a:t>Multi-agent</a:t>
            </a:r>
            <a:r>
              <a:rPr lang="zh-CN" altLang="en-US" sz="4000" dirty="0">
                <a:latin typeface="Calibri"/>
                <a:cs typeface="Calibri"/>
              </a:rPr>
              <a:t> </a:t>
            </a:r>
            <a:r>
              <a:rPr lang="en-US" altLang="zh-CN" sz="4000" dirty="0">
                <a:latin typeface="Calibri"/>
                <a:cs typeface="Calibri"/>
              </a:rPr>
              <a:t>Systems</a:t>
            </a:r>
            <a:endParaRPr lang="en-US" sz="4000" dirty="0">
              <a:latin typeface="Calibri"/>
              <a:cs typeface="Calibri"/>
            </a:endParaRPr>
          </a:p>
        </p:txBody>
      </p:sp>
    </p:spTree>
    <p:extLst>
      <p:ext uri="{BB962C8B-B14F-4D97-AF65-F5344CB8AC3E}">
        <p14:creationId xmlns:p14="http://schemas.microsoft.com/office/powerpoint/2010/main" val="273552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848E-C14A-E403-34E1-3B5B444303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AA1C39-1909-2870-78F7-1379C43A5ED4}"/>
              </a:ext>
            </a:extLst>
          </p:cNvPr>
          <p:cNvSpPr txBox="1"/>
          <p:nvPr/>
        </p:nvSpPr>
        <p:spPr>
          <a:xfrm>
            <a:off x="232229" y="210848"/>
            <a:ext cx="7866742" cy="707886"/>
          </a:xfrm>
          <a:prstGeom prst="rect">
            <a:avLst/>
          </a:prstGeom>
          <a:noFill/>
        </p:spPr>
        <p:txBody>
          <a:bodyPr wrap="square">
            <a:spAutoFit/>
          </a:bodyPr>
          <a:lstStyle/>
          <a:p>
            <a:pPr marL="50799">
              <a:spcBef>
                <a:spcPts val="53"/>
              </a:spcBef>
              <a:tabLst>
                <a:tab pos="413163" algn="l"/>
              </a:tabLst>
            </a:pPr>
            <a:r>
              <a:rPr lang="en-US" altLang="zh-CN" sz="4000" dirty="0">
                <a:latin typeface="Calibri"/>
                <a:cs typeface="Calibri"/>
              </a:rPr>
              <a:t>Scaling Law of ML</a:t>
            </a:r>
            <a:r>
              <a:rPr lang="zh-CN" altLang="en-US" sz="4000" dirty="0">
                <a:latin typeface="Calibri"/>
                <a:cs typeface="Calibri"/>
              </a:rPr>
              <a:t> </a:t>
            </a:r>
            <a:r>
              <a:rPr lang="en-US" altLang="zh-CN" sz="4000" dirty="0">
                <a:latin typeface="Calibri"/>
                <a:cs typeface="Calibri"/>
              </a:rPr>
              <a:t>Systems</a:t>
            </a:r>
            <a:endParaRPr lang="en-US" sz="4000" dirty="0">
              <a:latin typeface="Calibri"/>
              <a:cs typeface="Calibri"/>
            </a:endParaRPr>
          </a:p>
        </p:txBody>
      </p:sp>
      <p:sp>
        <p:nvSpPr>
          <p:cNvPr id="2" name="TextBox 1">
            <a:extLst>
              <a:ext uri="{FF2B5EF4-FFF2-40B4-BE49-F238E27FC236}">
                <a16:creationId xmlns:a16="http://schemas.microsoft.com/office/drawing/2014/main" id="{D49E05EB-778F-216E-7115-473D50129B26}"/>
              </a:ext>
            </a:extLst>
          </p:cNvPr>
          <p:cNvSpPr txBox="1"/>
          <p:nvPr/>
        </p:nvSpPr>
        <p:spPr>
          <a:xfrm>
            <a:off x="856343" y="1770742"/>
            <a:ext cx="3007618" cy="523220"/>
          </a:xfrm>
          <a:prstGeom prst="rect">
            <a:avLst/>
          </a:prstGeom>
          <a:noFill/>
        </p:spPr>
        <p:txBody>
          <a:bodyPr wrap="none" rtlCol="0">
            <a:spAutoFit/>
          </a:bodyPr>
          <a:lstStyle/>
          <a:p>
            <a:r>
              <a:rPr lang="en-US" altLang="zh-CN" sz="2800" dirty="0"/>
              <a:t>Model</a:t>
            </a:r>
            <a:r>
              <a:rPr lang="zh-CN" altLang="en-US" sz="2800" dirty="0"/>
              <a:t> </a:t>
            </a:r>
            <a:r>
              <a:rPr lang="en-US" altLang="zh-CN" sz="2800" dirty="0"/>
              <a:t>parameters</a:t>
            </a:r>
            <a:endParaRPr lang="en-US" sz="2800" dirty="0"/>
          </a:p>
        </p:txBody>
      </p:sp>
      <p:sp>
        <p:nvSpPr>
          <p:cNvPr id="5" name="TextBox 4">
            <a:extLst>
              <a:ext uri="{FF2B5EF4-FFF2-40B4-BE49-F238E27FC236}">
                <a16:creationId xmlns:a16="http://schemas.microsoft.com/office/drawing/2014/main" id="{ED090037-47BF-B25B-3B97-9FB23F5E2574}"/>
              </a:ext>
            </a:extLst>
          </p:cNvPr>
          <p:cNvSpPr txBox="1"/>
          <p:nvPr/>
        </p:nvSpPr>
        <p:spPr>
          <a:xfrm>
            <a:off x="856343" y="2622750"/>
            <a:ext cx="3300904" cy="523220"/>
          </a:xfrm>
          <a:prstGeom prst="rect">
            <a:avLst/>
          </a:prstGeom>
          <a:noFill/>
        </p:spPr>
        <p:txBody>
          <a:bodyPr wrap="none" rtlCol="0">
            <a:spAutoFit/>
          </a:bodyPr>
          <a:lstStyle/>
          <a:p>
            <a:r>
              <a:rPr lang="en-US" altLang="zh-CN" sz="2800" dirty="0"/>
              <a:t>Training</a:t>
            </a:r>
            <a:r>
              <a:rPr lang="zh-CN" altLang="en-US" sz="2800" dirty="0"/>
              <a:t> </a:t>
            </a:r>
            <a:r>
              <a:rPr lang="en-US" altLang="zh-CN" sz="2800" dirty="0"/>
              <a:t>dataset</a:t>
            </a:r>
            <a:r>
              <a:rPr lang="zh-CN" altLang="en-US" sz="2800" dirty="0"/>
              <a:t> </a:t>
            </a:r>
            <a:r>
              <a:rPr lang="en-US" altLang="zh-CN" sz="2800" dirty="0"/>
              <a:t>size</a:t>
            </a:r>
            <a:endParaRPr lang="en-US" sz="2800" dirty="0"/>
          </a:p>
        </p:txBody>
      </p:sp>
      <p:sp>
        <p:nvSpPr>
          <p:cNvPr id="6" name="TextBox 5">
            <a:extLst>
              <a:ext uri="{FF2B5EF4-FFF2-40B4-BE49-F238E27FC236}">
                <a16:creationId xmlns:a16="http://schemas.microsoft.com/office/drawing/2014/main" id="{19F3D1E3-3845-30A9-56D0-A18C0C319E78}"/>
              </a:ext>
            </a:extLst>
          </p:cNvPr>
          <p:cNvSpPr txBox="1"/>
          <p:nvPr/>
        </p:nvSpPr>
        <p:spPr>
          <a:xfrm>
            <a:off x="879695" y="3474758"/>
            <a:ext cx="3868238" cy="523220"/>
          </a:xfrm>
          <a:prstGeom prst="rect">
            <a:avLst/>
          </a:prstGeom>
          <a:noFill/>
        </p:spPr>
        <p:txBody>
          <a:bodyPr wrap="none" rtlCol="0">
            <a:spAutoFit/>
          </a:bodyPr>
          <a:lstStyle/>
          <a:p>
            <a:r>
              <a:rPr lang="en-US" altLang="zh-CN" sz="2800" dirty="0"/>
              <a:t>Training</a:t>
            </a:r>
            <a:r>
              <a:rPr lang="zh-CN" altLang="en-US" sz="2800" dirty="0"/>
              <a:t> </a:t>
            </a:r>
            <a:r>
              <a:rPr lang="en-US" altLang="zh-CN" sz="2800" dirty="0"/>
              <a:t>time</a:t>
            </a:r>
            <a:r>
              <a:rPr lang="zh-CN" altLang="en-US" sz="2800" dirty="0"/>
              <a:t> </a:t>
            </a:r>
            <a:r>
              <a:rPr lang="en-US" altLang="zh-CN" sz="2800" dirty="0"/>
              <a:t>and</a:t>
            </a:r>
            <a:r>
              <a:rPr lang="zh-CN" altLang="en-US" sz="2800" dirty="0"/>
              <a:t> </a:t>
            </a:r>
            <a:r>
              <a:rPr lang="en-US" altLang="zh-CN" sz="2800" dirty="0"/>
              <a:t>scale</a:t>
            </a:r>
            <a:r>
              <a:rPr lang="zh-CN" altLang="en-US" sz="2800" dirty="0"/>
              <a:t> </a:t>
            </a:r>
            <a:endParaRPr lang="en-US" sz="2800" dirty="0"/>
          </a:p>
        </p:txBody>
      </p:sp>
      <p:sp>
        <p:nvSpPr>
          <p:cNvPr id="7" name="Right Brace 6">
            <a:extLst>
              <a:ext uri="{FF2B5EF4-FFF2-40B4-BE49-F238E27FC236}">
                <a16:creationId xmlns:a16="http://schemas.microsoft.com/office/drawing/2014/main" id="{25DC61B1-85A3-5EC4-D2D1-E3C5CEB9C416}"/>
              </a:ext>
            </a:extLst>
          </p:cNvPr>
          <p:cNvSpPr/>
          <p:nvPr/>
        </p:nvSpPr>
        <p:spPr>
          <a:xfrm>
            <a:off x="4733419" y="1952347"/>
            <a:ext cx="725714" cy="186402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703BBFB-CA62-F384-3DC2-D336533C1B3C}"/>
              </a:ext>
            </a:extLst>
          </p:cNvPr>
          <p:cNvCxnSpPr/>
          <p:nvPr/>
        </p:nvCxnSpPr>
        <p:spPr>
          <a:xfrm>
            <a:off x="5617029" y="2884360"/>
            <a:ext cx="2481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A932BA9-A1CD-8E29-FE6B-A990C0ADD7A8}"/>
              </a:ext>
            </a:extLst>
          </p:cNvPr>
          <p:cNvSpPr txBox="1"/>
          <p:nvPr/>
        </p:nvSpPr>
        <p:spPr>
          <a:xfrm>
            <a:off x="8237477" y="2622749"/>
            <a:ext cx="3230949" cy="523220"/>
          </a:xfrm>
          <a:prstGeom prst="rect">
            <a:avLst/>
          </a:prstGeom>
          <a:noFill/>
        </p:spPr>
        <p:txBody>
          <a:bodyPr wrap="none" rtlCol="0">
            <a:spAutoFit/>
          </a:bodyPr>
          <a:lstStyle/>
          <a:p>
            <a:r>
              <a:rPr lang="en-US" altLang="zh-CN" sz="2800" dirty="0"/>
              <a:t>Model</a:t>
            </a:r>
            <a:r>
              <a:rPr lang="zh-CN" altLang="en-US" sz="2800" dirty="0"/>
              <a:t> </a:t>
            </a:r>
            <a:r>
              <a:rPr lang="en-US" altLang="zh-CN" sz="2800" dirty="0"/>
              <a:t>performance</a:t>
            </a:r>
            <a:endParaRPr lang="en-US" sz="2800" dirty="0"/>
          </a:p>
        </p:txBody>
      </p:sp>
      <p:sp>
        <p:nvSpPr>
          <p:cNvPr id="11" name="TextBox 10">
            <a:extLst>
              <a:ext uri="{FF2B5EF4-FFF2-40B4-BE49-F238E27FC236}">
                <a16:creationId xmlns:a16="http://schemas.microsoft.com/office/drawing/2014/main" id="{A448FD36-7FB8-9473-9A69-FD607ADD9E7F}"/>
              </a:ext>
            </a:extLst>
          </p:cNvPr>
          <p:cNvSpPr txBox="1"/>
          <p:nvPr/>
        </p:nvSpPr>
        <p:spPr>
          <a:xfrm>
            <a:off x="6035305" y="2109707"/>
            <a:ext cx="1931106" cy="523220"/>
          </a:xfrm>
          <a:prstGeom prst="rect">
            <a:avLst/>
          </a:prstGeom>
          <a:noFill/>
        </p:spPr>
        <p:txBody>
          <a:bodyPr wrap="none" rtlCol="0">
            <a:spAutoFit/>
          </a:bodyPr>
          <a:lstStyle/>
          <a:p>
            <a:r>
              <a:rPr lang="en-US" altLang="zh-CN" sz="2800" dirty="0"/>
              <a:t>Scaling</a:t>
            </a:r>
            <a:r>
              <a:rPr lang="zh-CN" altLang="en-US" sz="2800" dirty="0"/>
              <a:t> </a:t>
            </a:r>
            <a:r>
              <a:rPr lang="en-US" altLang="zh-CN" sz="2800" dirty="0"/>
              <a:t>law</a:t>
            </a:r>
            <a:endParaRPr lang="en-US" sz="2800" dirty="0"/>
          </a:p>
        </p:txBody>
      </p:sp>
      <p:cxnSp>
        <p:nvCxnSpPr>
          <p:cNvPr id="13" name="Straight Arrow Connector 12">
            <a:extLst>
              <a:ext uri="{FF2B5EF4-FFF2-40B4-BE49-F238E27FC236}">
                <a16:creationId xmlns:a16="http://schemas.microsoft.com/office/drawing/2014/main" id="{1B7878E6-FAE8-7D0C-C993-A2E611E78DD4}"/>
              </a:ext>
            </a:extLst>
          </p:cNvPr>
          <p:cNvCxnSpPr>
            <a:cxnSpLocks/>
          </p:cNvCxnSpPr>
          <p:nvPr/>
        </p:nvCxnSpPr>
        <p:spPr>
          <a:xfrm flipV="1">
            <a:off x="478972" y="2032352"/>
            <a:ext cx="0" cy="16428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8140D48-52EB-79E2-2318-3B6CD2904587}"/>
              </a:ext>
            </a:extLst>
          </p:cNvPr>
          <p:cNvCxnSpPr>
            <a:cxnSpLocks/>
          </p:cNvCxnSpPr>
          <p:nvPr/>
        </p:nvCxnSpPr>
        <p:spPr>
          <a:xfrm flipV="1">
            <a:off x="8237477" y="2093509"/>
            <a:ext cx="0" cy="16428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2137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3744B-37B9-5840-DD6B-4DDD88A539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362D3F-812A-71AB-406A-1FA7178E6173}"/>
              </a:ext>
            </a:extLst>
          </p:cNvPr>
          <p:cNvSpPr txBox="1"/>
          <p:nvPr/>
        </p:nvSpPr>
        <p:spPr>
          <a:xfrm>
            <a:off x="1508185" y="1536174"/>
            <a:ext cx="9175629" cy="3416320"/>
          </a:xfrm>
          <a:prstGeom prst="rect">
            <a:avLst/>
          </a:prstGeom>
          <a:noFill/>
        </p:spPr>
        <p:txBody>
          <a:bodyPr wrap="square" rtlCol="0">
            <a:spAutoFit/>
          </a:bodyPr>
          <a:lstStyle/>
          <a:p>
            <a:r>
              <a:rPr lang="en-US" altLang="zh-CN" sz="4000" dirty="0">
                <a:sym typeface="+mn-ea"/>
              </a:rPr>
              <a:t>Logistics</a:t>
            </a:r>
            <a:r>
              <a:rPr lang="zh-CN" altLang="en-US" sz="4000" dirty="0">
                <a:sym typeface="+mn-ea"/>
              </a:rPr>
              <a:t> </a:t>
            </a:r>
            <a:r>
              <a:rPr lang="en-US" altLang="zh-CN" sz="4000" dirty="0">
                <a:sym typeface="+mn-ea"/>
              </a:rPr>
              <a:t>–</a:t>
            </a:r>
            <a:r>
              <a:rPr lang="zh-CN" altLang="en-US" sz="4000" dirty="0">
                <a:sym typeface="+mn-ea"/>
              </a:rPr>
              <a:t> </a:t>
            </a:r>
            <a:r>
              <a:rPr lang="en-US" altLang="zh-CN" sz="4000" dirty="0">
                <a:sym typeface="+mn-ea"/>
              </a:rPr>
              <a:t>Paper</a:t>
            </a:r>
            <a:r>
              <a:rPr lang="zh-CN" altLang="en-US" sz="4000" dirty="0">
                <a:sym typeface="+mn-ea"/>
              </a:rPr>
              <a:t> </a:t>
            </a:r>
            <a:r>
              <a:rPr lang="en-US" altLang="zh-CN" sz="4000" dirty="0">
                <a:sym typeface="+mn-ea"/>
              </a:rPr>
              <a:t>pre</a:t>
            </a:r>
            <a:r>
              <a:rPr lang="zh-CN" altLang="en-US" sz="4000" dirty="0">
                <a:sym typeface="+mn-ea"/>
              </a:rPr>
              <a:t> </a:t>
            </a:r>
            <a:r>
              <a:rPr lang="en-US" altLang="zh-CN" sz="4000" dirty="0">
                <a:sym typeface="+mn-ea"/>
              </a:rPr>
              <a:t>and</a:t>
            </a:r>
            <a:r>
              <a:rPr lang="zh-CN" altLang="en-US" sz="4000" dirty="0">
                <a:sym typeface="+mn-ea"/>
              </a:rPr>
              <a:t> </a:t>
            </a:r>
            <a:r>
              <a:rPr lang="en-US" altLang="zh-CN" sz="4000" dirty="0">
                <a:sym typeface="+mn-ea"/>
              </a:rPr>
              <a:t>Self-intro</a:t>
            </a:r>
            <a:r>
              <a:rPr lang="zh-CN" altLang="en-US" sz="4000" dirty="0">
                <a:sym typeface="+mn-ea"/>
              </a:rPr>
              <a:t> </a:t>
            </a:r>
            <a:r>
              <a:rPr lang="en-US" altLang="zh-CN" sz="4000" dirty="0">
                <a:sym typeface="+mn-ea"/>
              </a:rPr>
              <a:t>due</a:t>
            </a:r>
            <a:r>
              <a:rPr lang="zh-CN" altLang="en-US" sz="4000" dirty="0">
                <a:sym typeface="+mn-ea"/>
              </a:rPr>
              <a:t> </a:t>
            </a:r>
            <a:r>
              <a:rPr lang="en-US" altLang="zh-CN" sz="4000" dirty="0">
                <a:sym typeface="+mn-ea"/>
              </a:rPr>
              <a:t>before</a:t>
            </a:r>
            <a:r>
              <a:rPr lang="zh-CN" altLang="en-US" sz="4000" dirty="0">
                <a:sym typeface="+mn-ea"/>
              </a:rPr>
              <a:t> </a:t>
            </a:r>
            <a:r>
              <a:rPr lang="en-US" altLang="zh-CN" sz="4000" dirty="0">
                <a:sym typeface="+mn-ea"/>
              </a:rPr>
              <a:t>the</a:t>
            </a:r>
            <a:r>
              <a:rPr lang="zh-CN" altLang="en-US" sz="4000" dirty="0">
                <a:sym typeface="+mn-ea"/>
              </a:rPr>
              <a:t> </a:t>
            </a:r>
            <a:r>
              <a:rPr lang="en-US" altLang="zh-CN" sz="4000" dirty="0">
                <a:sym typeface="+mn-ea"/>
              </a:rPr>
              <a:t>last</a:t>
            </a:r>
            <a:r>
              <a:rPr lang="zh-CN" altLang="en-US" sz="4000" dirty="0">
                <a:sym typeface="+mn-ea"/>
              </a:rPr>
              <a:t> </a:t>
            </a:r>
            <a:r>
              <a:rPr lang="en-US" altLang="zh-CN" sz="4000" dirty="0">
                <a:sym typeface="+mn-ea"/>
              </a:rPr>
              <a:t>week</a:t>
            </a:r>
            <a:r>
              <a:rPr lang="zh-CN" altLang="en-US" sz="4000" dirty="0">
                <a:sym typeface="+mn-ea"/>
              </a:rPr>
              <a:t> </a:t>
            </a:r>
            <a:r>
              <a:rPr lang="en-US" altLang="zh-CN" sz="4000" dirty="0">
                <a:sym typeface="+mn-ea"/>
              </a:rPr>
              <a:t>of</a:t>
            </a:r>
            <a:r>
              <a:rPr lang="zh-CN" altLang="en-US" sz="4000" dirty="0">
                <a:sym typeface="+mn-ea"/>
              </a:rPr>
              <a:t> </a:t>
            </a:r>
            <a:r>
              <a:rPr lang="en-US" altLang="zh-CN" sz="4000" dirty="0">
                <a:sym typeface="+mn-ea"/>
              </a:rPr>
              <a:t>class  </a:t>
            </a:r>
          </a:p>
          <a:p>
            <a:endParaRPr lang="en-US" altLang="zh-CN" sz="4000" dirty="0">
              <a:sym typeface="+mn-ea"/>
            </a:endParaRPr>
          </a:p>
          <a:p>
            <a:r>
              <a:rPr lang="en-US" altLang="zh-CN" sz="2800" dirty="0">
                <a:sym typeface="+mn-ea"/>
              </a:rPr>
              <a:t>TA</a:t>
            </a:r>
            <a:r>
              <a:rPr lang="zh-CN" altLang="en-US" sz="2800" dirty="0">
                <a:sym typeface="+mn-ea"/>
              </a:rPr>
              <a:t> </a:t>
            </a:r>
            <a:r>
              <a:rPr lang="en-US" altLang="zh-CN" sz="2800" dirty="0">
                <a:sym typeface="+mn-ea"/>
              </a:rPr>
              <a:t>will</a:t>
            </a:r>
            <a:r>
              <a:rPr lang="zh-CN" altLang="en-US" sz="2800" dirty="0">
                <a:sym typeface="+mn-ea"/>
              </a:rPr>
              <a:t> </a:t>
            </a:r>
            <a:r>
              <a:rPr lang="en-US" altLang="zh-CN" sz="2800" dirty="0">
                <a:sym typeface="+mn-ea"/>
              </a:rPr>
              <a:t>announce</a:t>
            </a:r>
            <a:r>
              <a:rPr lang="zh-CN" altLang="en-US" sz="2800" dirty="0">
                <a:sym typeface="+mn-ea"/>
              </a:rPr>
              <a:t> </a:t>
            </a:r>
            <a:r>
              <a:rPr lang="en-US" altLang="zh-CN" sz="2800" dirty="0">
                <a:sym typeface="+mn-ea"/>
              </a:rPr>
              <a:t>it</a:t>
            </a:r>
            <a:r>
              <a:rPr lang="zh-CN" altLang="en-US" sz="2800" dirty="0">
                <a:sym typeface="+mn-ea"/>
              </a:rPr>
              <a:t> </a:t>
            </a:r>
            <a:r>
              <a:rPr lang="en-US" altLang="zh-CN" sz="2800" dirty="0">
                <a:sym typeface="+mn-ea"/>
              </a:rPr>
              <a:t>later</a:t>
            </a:r>
            <a:r>
              <a:rPr lang="zh-CN" altLang="en-US" sz="2800" dirty="0">
                <a:sym typeface="+mn-ea"/>
              </a:rPr>
              <a:t> </a:t>
            </a:r>
            <a:r>
              <a:rPr lang="en-US" altLang="zh-CN" sz="2800" dirty="0">
                <a:sym typeface="+mn-ea"/>
              </a:rPr>
              <a:t>in</a:t>
            </a:r>
            <a:r>
              <a:rPr lang="zh-CN" altLang="en-US" sz="2800" dirty="0">
                <a:sym typeface="+mn-ea"/>
              </a:rPr>
              <a:t> </a:t>
            </a:r>
            <a:r>
              <a:rPr lang="en-US" altLang="zh-CN" sz="2800" dirty="0">
                <a:sym typeface="+mn-ea"/>
              </a:rPr>
              <a:t>the</a:t>
            </a:r>
            <a:r>
              <a:rPr lang="zh-CN" altLang="en-US" sz="2800" dirty="0">
                <a:sym typeface="+mn-ea"/>
              </a:rPr>
              <a:t> </a:t>
            </a:r>
            <a:r>
              <a:rPr lang="en-US" altLang="zh-CN" sz="2800" dirty="0">
                <a:sym typeface="+mn-ea"/>
              </a:rPr>
              <a:t>class</a:t>
            </a:r>
            <a:r>
              <a:rPr lang="zh-CN" altLang="en-US" sz="2800" dirty="0">
                <a:sym typeface="+mn-ea"/>
              </a:rPr>
              <a:t> </a:t>
            </a:r>
            <a:r>
              <a:rPr lang="en-US" altLang="zh-CN" sz="2800" dirty="0">
                <a:sym typeface="+mn-ea"/>
              </a:rPr>
              <a:t>and</a:t>
            </a:r>
            <a:r>
              <a:rPr lang="zh-CN" altLang="en-US" sz="2800" dirty="0">
                <a:sym typeface="+mn-ea"/>
              </a:rPr>
              <a:t> </a:t>
            </a:r>
            <a:r>
              <a:rPr lang="en-US" altLang="zh-CN" sz="2800" dirty="0">
                <a:sym typeface="+mn-ea"/>
              </a:rPr>
              <a:t>also</a:t>
            </a:r>
            <a:r>
              <a:rPr lang="zh-CN" altLang="en-US" sz="2800" dirty="0">
                <a:sym typeface="+mn-ea"/>
              </a:rPr>
              <a:t> </a:t>
            </a:r>
            <a:r>
              <a:rPr lang="en-US" altLang="zh-CN" sz="2800" dirty="0">
                <a:sym typeface="+mn-ea"/>
              </a:rPr>
              <a:t>on</a:t>
            </a:r>
            <a:r>
              <a:rPr lang="zh-CN" altLang="en-US" sz="2800" dirty="0">
                <a:sym typeface="+mn-ea"/>
              </a:rPr>
              <a:t> </a:t>
            </a:r>
            <a:r>
              <a:rPr lang="en-US" altLang="zh-CN" sz="2800" dirty="0" err="1">
                <a:sym typeface="+mn-ea"/>
              </a:rPr>
              <a:t>wechat</a:t>
            </a:r>
            <a:r>
              <a:rPr lang="zh-CN" altLang="en-US" sz="2800" dirty="0">
                <a:sym typeface="+mn-ea"/>
              </a:rPr>
              <a:t> </a:t>
            </a:r>
            <a:r>
              <a:rPr lang="en-US" altLang="zh-CN" sz="2800" dirty="0">
                <a:sym typeface="+mn-ea"/>
              </a:rPr>
              <a:t>group.</a:t>
            </a:r>
          </a:p>
          <a:p>
            <a:endParaRPr lang="en-US" altLang="zh-CN" sz="4000" dirty="0">
              <a:sym typeface="+mn-ea"/>
            </a:endParaRPr>
          </a:p>
        </p:txBody>
      </p:sp>
    </p:spTree>
    <p:extLst>
      <p:ext uri="{BB962C8B-B14F-4D97-AF65-F5344CB8AC3E}">
        <p14:creationId xmlns:p14="http://schemas.microsoft.com/office/powerpoint/2010/main" val="495539012"/>
      </p:ext>
    </p:extLst>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A1F36E-F811-3E46-1786-C2DD82A437F5}"/>
              </a:ext>
            </a:extLst>
          </p:cNvPr>
          <p:cNvSpPr txBox="1"/>
          <p:nvPr/>
        </p:nvSpPr>
        <p:spPr>
          <a:xfrm>
            <a:off x="261258" y="368622"/>
            <a:ext cx="10406742" cy="707886"/>
          </a:xfrm>
          <a:prstGeom prst="rect">
            <a:avLst/>
          </a:prstGeom>
          <a:noFill/>
        </p:spPr>
        <p:txBody>
          <a:bodyPr wrap="square">
            <a:spAutoFit/>
          </a:bodyPr>
          <a:lstStyle/>
          <a:p>
            <a:pPr marL="50799">
              <a:spcBef>
                <a:spcPts val="53"/>
              </a:spcBef>
              <a:tabLst>
                <a:tab pos="413163" algn="l"/>
              </a:tabLst>
            </a:pPr>
            <a:r>
              <a:rPr lang="en-US" altLang="zh-CN" sz="4000" dirty="0">
                <a:latin typeface="Calibri"/>
                <a:cs typeface="Calibri"/>
              </a:rPr>
              <a:t>Finding</a:t>
            </a:r>
            <a:r>
              <a:rPr lang="zh-CN" altLang="en-US" sz="4000" dirty="0">
                <a:latin typeface="Calibri"/>
                <a:cs typeface="Calibri"/>
              </a:rPr>
              <a:t> </a:t>
            </a:r>
            <a:r>
              <a:rPr lang="en-US" altLang="zh-CN" sz="4000" dirty="0">
                <a:latin typeface="Calibri"/>
                <a:cs typeface="Calibri"/>
              </a:rPr>
              <a:t>the</a:t>
            </a:r>
            <a:r>
              <a:rPr lang="zh-CN" altLang="en-US" sz="4000" dirty="0">
                <a:latin typeface="Calibri"/>
                <a:cs typeface="Calibri"/>
              </a:rPr>
              <a:t> </a:t>
            </a:r>
            <a:r>
              <a:rPr lang="en-US" altLang="zh-CN" sz="4000" dirty="0">
                <a:latin typeface="Calibri"/>
                <a:cs typeface="Calibri"/>
              </a:rPr>
              <a:t>Scaling Law of Multi-agent Systems</a:t>
            </a:r>
            <a:endParaRPr lang="en-US" sz="4000" dirty="0">
              <a:latin typeface="Calibri"/>
              <a:cs typeface="Calibri"/>
            </a:endParaRPr>
          </a:p>
        </p:txBody>
      </p:sp>
      <p:sp>
        <p:nvSpPr>
          <p:cNvPr id="6" name="TextBox 5">
            <a:extLst>
              <a:ext uri="{FF2B5EF4-FFF2-40B4-BE49-F238E27FC236}">
                <a16:creationId xmlns:a16="http://schemas.microsoft.com/office/drawing/2014/main" id="{EBC3D882-C777-8EB6-BF47-05DD236FA31B}"/>
              </a:ext>
            </a:extLst>
          </p:cNvPr>
          <p:cNvSpPr txBox="1"/>
          <p:nvPr/>
        </p:nvSpPr>
        <p:spPr>
          <a:xfrm>
            <a:off x="885372" y="2979272"/>
            <a:ext cx="2365776" cy="523220"/>
          </a:xfrm>
          <a:prstGeom prst="rect">
            <a:avLst/>
          </a:prstGeom>
          <a:noFill/>
        </p:spPr>
        <p:txBody>
          <a:bodyPr wrap="none" rtlCol="0">
            <a:spAutoFit/>
          </a:bodyPr>
          <a:lstStyle/>
          <a:p>
            <a:r>
              <a:rPr lang="en-US" altLang="zh-CN" sz="2800" dirty="0"/>
              <a:t>Agent</a:t>
            </a:r>
            <a:r>
              <a:rPr lang="zh-CN" altLang="en-US" sz="2800" dirty="0"/>
              <a:t> </a:t>
            </a:r>
            <a:r>
              <a:rPr lang="en-US" altLang="zh-CN" sz="2800" dirty="0"/>
              <a:t>number</a:t>
            </a:r>
            <a:endParaRPr lang="en-US" sz="2800" dirty="0"/>
          </a:p>
        </p:txBody>
      </p:sp>
      <p:sp>
        <p:nvSpPr>
          <p:cNvPr id="8" name="TextBox 7">
            <a:extLst>
              <a:ext uri="{FF2B5EF4-FFF2-40B4-BE49-F238E27FC236}">
                <a16:creationId xmlns:a16="http://schemas.microsoft.com/office/drawing/2014/main" id="{695AB2AF-8F77-9DF6-69F0-1A779F91D75B}"/>
              </a:ext>
            </a:extLst>
          </p:cNvPr>
          <p:cNvSpPr txBox="1"/>
          <p:nvPr/>
        </p:nvSpPr>
        <p:spPr>
          <a:xfrm>
            <a:off x="849560" y="3895672"/>
            <a:ext cx="3843635" cy="523220"/>
          </a:xfrm>
          <a:prstGeom prst="rect">
            <a:avLst/>
          </a:prstGeom>
          <a:noFill/>
        </p:spPr>
        <p:txBody>
          <a:bodyPr wrap="square" rtlCol="0">
            <a:spAutoFit/>
          </a:bodyPr>
          <a:lstStyle/>
          <a:p>
            <a:r>
              <a:rPr lang="en-US" altLang="zh-CN" sz="2800" dirty="0"/>
              <a:t>Env</a:t>
            </a:r>
            <a:r>
              <a:rPr lang="zh-CN" altLang="en-US" sz="2800" dirty="0"/>
              <a:t> </a:t>
            </a:r>
            <a:r>
              <a:rPr lang="en-US" altLang="zh-CN" sz="2800" dirty="0"/>
              <a:t>complexity</a:t>
            </a:r>
            <a:endParaRPr lang="en-US" sz="2800" dirty="0"/>
          </a:p>
        </p:txBody>
      </p:sp>
      <p:sp>
        <p:nvSpPr>
          <p:cNvPr id="9" name="Right Brace 8">
            <a:extLst>
              <a:ext uri="{FF2B5EF4-FFF2-40B4-BE49-F238E27FC236}">
                <a16:creationId xmlns:a16="http://schemas.microsoft.com/office/drawing/2014/main" id="{AA7211AC-F26F-B2C7-256D-FBCE261644B0}"/>
              </a:ext>
            </a:extLst>
          </p:cNvPr>
          <p:cNvSpPr/>
          <p:nvPr/>
        </p:nvSpPr>
        <p:spPr>
          <a:xfrm>
            <a:off x="4154277" y="2175968"/>
            <a:ext cx="725714" cy="295348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AB75107-064C-46FC-92A1-752025C8BAD3}"/>
              </a:ext>
            </a:extLst>
          </p:cNvPr>
          <p:cNvCxnSpPr/>
          <p:nvPr/>
        </p:nvCxnSpPr>
        <p:spPr>
          <a:xfrm>
            <a:off x="5297715" y="3577414"/>
            <a:ext cx="24819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8FE8AE1-08E9-5540-D66E-A1AD2BB881A0}"/>
              </a:ext>
            </a:extLst>
          </p:cNvPr>
          <p:cNvSpPr txBox="1"/>
          <p:nvPr/>
        </p:nvSpPr>
        <p:spPr>
          <a:xfrm>
            <a:off x="8184708" y="3167390"/>
            <a:ext cx="3257687" cy="523220"/>
          </a:xfrm>
          <a:prstGeom prst="rect">
            <a:avLst/>
          </a:prstGeom>
          <a:noFill/>
        </p:spPr>
        <p:txBody>
          <a:bodyPr wrap="none" rtlCol="0">
            <a:spAutoFit/>
          </a:bodyPr>
          <a:lstStyle/>
          <a:p>
            <a:r>
              <a:rPr lang="en-US" altLang="zh-CN" sz="2800" dirty="0"/>
              <a:t>Emergent</a:t>
            </a:r>
            <a:r>
              <a:rPr lang="zh-CN" altLang="en-US" sz="2800" dirty="0"/>
              <a:t> </a:t>
            </a:r>
            <a:r>
              <a:rPr lang="en-US" altLang="zh-CN" sz="2800" dirty="0"/>
              <a:t>behaviors</a:t>
            </a:r>
            <a:endParaRPr lang="en-US" sz="2800" dirty="0"/>
          </a:p>
        </p:txBody>
      </p:sp>
      <p:sp>
        <p:nvSpPr>
          <p:cNvPr id="12" name="TextBox 11">
            <a:extLst>
              <a:ext uri="{FF2B5EF4-FFF2-40B4-BE49-F238E27FC236}">
                <a16:creationId xmlns:a16="http://schemas.microsoft.com/office/drawing/2014/main" id="{DC384C7D-AF2B-1296-5DD2-B540D1B61FCE}"/>
              </a:ext>
            </a:extLst>
          </p:cNvPr>
          <p:cNvSpPr txBox="1"/>
          <p:nvPr/>
        </p:nvSpPr>
        <p:spPr>
          <a:xfrm>
            <a:off x="5400579" y="2714876"/>
            <a:ext cx="2290179" cy="523220"/>
          </a:xfrm>
          <a:prstGeom prst="rect">
            <a:avLst/>
          </a:prstGeom>
          <a:noFill/>
        </p:spPr>
        <p:txBody>
          <a:bodyPr wrap="none" rtlCol="0">
            <a:spAutoFit/>
          </a:bodyPr>
          <a:lstStyle/>
          <a:p>
            <a:r>
              <a:rPr lang="en-US" altLang="zh-CN" sz="2800" dirty="0"/>
              <a:t>Scaling</a:t>
            </a:r>
            <a:r>
              <a:rPr lang="zh-CN" altLang="en-US" sz="2800" dirty="0"/>
              <a:t> </a:t>
            </a:r>
            <a:r>
              <a:rPr lang="en-US" altLang="zh-CN" sz="2800" dirty="0"/>
              <a:t>law??</a:t>
            </a:r>
            <a:endParaRPr lang="en-US" sz="2800" dirty="0"/>
          </a:p>
        </p:txBody>
      </p:sp>
      <p:sp>
        <p:nvSpPr>
          <p:cNvPr id="15" name="TextBox 14">
            <a:extLst>
              <a:ext uri="{FF2B5EF4-FFF2-40B4-BE49-F238E27FC236}">
                <a16:creationId xmlns:a16="http://schemas.microsoft.com/office/drawing/2014/main" id="{CEBA32CB-28E2-4B79-E3E0-B73EFD2E8169}"/>
              </a:ext>
            </a:extLst>
          </p:cNvPr>
          <p:cNvSpPr txBox="1"/>
          <p:nvPr/>
        </p:nvSpPr>
        <p:spPr>
          <a:xfrm>
            <a:off x="889495" y="4682032"/>
            <a:ext cx="3843635" cy="523220"/>
          </a:xfrm>
          <a:prstGeom prst="rect">
            <a:avLst/>
          </a:prstGeom>
          <a:noFill/>
        </p:spPr>
        <p:txBody>
          <a:bodyPr wrap="square" rtlCol="0">
            <a:spAutoFit/>
          </a:bodyPr>
          <a:lstStyle/>
          <a:p>
            <a:r>
              <a:rPr lang="en-US" altLang="zh-CN" sz="2800" dirty="0"/>
              <a:t>Agent</a:t>
            </a:r>
            <a:r>
              <a:rPr lang="zh-CN" altLang="en-US" sz="2800" dirty="0"/>
              <a:t> </a:t>
            </a:r>
            <a:r>
              <a:rPr lang="en-US" altLang="zh-CN" sz="2800" dirty="0"/>
              <a:t>evolution</a:t>
            </a:r>
            <a:endParaRPr lang="en-US" sz="2800" dirty="0"/>
          </a:p>
        </p:txBody>
      </p:sp>
      <p:sp>
        <p:nvSpPr>
          <p:cNvPr id="17" name="TextBox 16">
            <a:extLst>
              <a:ext uri="{FF2B5EF4-FFF2-40B4-BE49-F238E27FC236}">
                <a16:creationId xmlns:a16="http://schemas.microsoft.com/office/drawing/2014/main" id="{2234B4FA-235D-BF7C-8E45-476471DE6D8F}"/>
              </a:ext>
            </a:extLst>
          </p:cNvPr>
          <p:cNvSpPr txBox="1"/>
          <p:nvPr/>
        </p:nvSpPr>
        <p:spPr>
          <a:xfrm>
            <a:off x="849560" y="2190892"/>
            <a:ext cx="6096000" cy="523220"/>
          </a:xfrm>
          <a:prstGeom prst="rect">
            <a:avLst/>
          </a:prstGeom>
          <a:noFill/>
        </p:spPr>
        <p:txBody>
          <a:bodyPr wrap="square">
            <a:spAutoFit/>
          </a:bodyPr>
          <a:lstStyle/>
          <a:p>
            <a:r>
              <a:rPr lang="en-US" altLang="zh-CN" sz="2800" dirty="0"/>
              <a:t>Agent</a:t>
            </a:r>
            <a:r>
              <a:rPr lang="zh-CN" altLang="en-US" sz="2800" dirty="0"/>
              <a:t> </a:t>
            </a:r>
            <a:r>
              <a:rPr lang="en-US" altLang="zh-CN" sz="2800" dirty="0"/>
              <a:t>diversity</a:t>
            </a:r>
            <a:endParaRPr lang="en-US" sz="2800" dirty="0"/>
          </a:p>
        </p:txBody>
      </p:sp>
    </p:spTree>
    <p:extLst>
      <p:ext uri="{BB962C8B-B14F-4D97-AF65-F5344CB8AC3E}">
        <p14:creationId xmlns:p14="http://schemas.microsoft.com/office/powerpoint/2010/main" val="2924885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B0037893-F9E3-8A62-F599-819847CEDB07}"/>
              </a:ext>
            </a:extLst>
          </p:cNvPr>
          <p:cNvPicPr>
            <a:picLocks noChangeAspect="1"/>
          </p:cNvPicPr>
          <p:nvPr/>
        </p:nvPicPr>
        <p:blipFill>
          <a:blip r:embed="rId2"/>
          <a:stretch>
            <a:fillRect/>
          </a:stretch>
        </p:blipFill>
        <p:spPr>
          <a:xfrm>
            <a:off x="270126" y="1062457"/>
            <a:ext cx="8075588" cy="5476228"/>
          </a:xfrm>
          <a:prstGeom prst="rect">
            <a:avLst/>
          </a:prstGeom>
        </p:spPr>
      </p:pic>
      <p:sp>
        <p:nvSpPr>
          <p:cNvPr id="6" name="TextBox 5">
            <a:extLst>
              <a:ext uri="{FF2B5EF4-FFF2-40B4-BE49-F238E27FC236}">
                <a16:creationId xmlns:a16="http://schemas.microsoft.com/office/drawing/2014/main" id="{07B08312-ECFE-2DEA-9419-ED4D887A911F}"/>
              </a:ext>
            </a:extLst>
          </p:cNvPr>
          <p:cNvSpPr txBox="1"/>
          <p:nvPr/>
        </p:nvSpPr>
        <p:spPr>
          <a:xfrm>
            <a:off x="270125" y="150908"/>
            <a:ext cx="11341303" cy="1323439"/>
          </a:xfrm>
          <a:prstGeom prst="rect">
            <a:avLst/>
          </a:prstGeom>
          <a:noFill/>
        </p:spPr>
        <p:txBody>
          <a:bodyPr wrap="square">
            <a:spAutoFit/>
          </a:bodyPr>
          <a:lstStyle/>
          <a:p>
            <a:pPr marL="50799">
              <a:spcBef>
                <a:spcPts val="53"/>
              </a:spcBef>
              <a:tabLst>
                <a:tab pos="413163" algn="l"/>
              </a:tabLst>
            </a:pPr>
            <a:r>
              <a:rPr lang="en-US" altLang="zh-CN" sz="4000" dirty="0">
                <a:latin typeface="Calibri"/>
                <a:cs typeface="Calibri"/>
              </a:rPr>
              <a:t>Finding</a:t>
            </a:r>
            <a:r>
              <a:rPr lang="zh-CN" altLang="en-US" sz="4000" dirty="0">
                <a:latin typeface="Calibri"/>
                <a:cs typeface="Calibri"/>
              </a:rPr>
              <a:t> </a:t>
            </a:r>
            <a:r>
              <a:rPr lang="en-US" altLang="zh-CN" sz="4000" dirty="0">
                <a:latin typeface="Calibri"/>
                <a:cs typeface="Calibri"/>
              </a:rPr>
              <a:t>the</a:t>
            </a:r>
            <a:r>
              <a:rPr lang="zh-CN" altLang="en-US" sz="4000" dirty="0">
                <a:latin typeface="Calibri"/>
                <a:cs typeface="Calibri"/>
              </a:rPr>
              <a:t> </a:t>
            </a:r>
            <a:r>
              <a:rPr lang="en-US" altLang="zh-CN" sz="4000" dirty="0">
                <a:latin typeface="Calibri"/>
                <a:cs typeface="Calibri"/>
              </a:rPr>
              <a:t>Scaling Law of LLM</a:t>
            </a:r>
            <a:r>
              <a:rPr lang="zh-CN" altLang="en-US" sz="4000" dirty="0">
                <a:latin typeface="Calibri"/>
                <a:cs typeface="Calibri"/>
              </a:rPr>
              <a:t> </a:t>
            </a:r>
            <a:r>
              <a:rPr lang="en-US" altLang="zh-CN" sz="4000" dirty="0">
                <a:latin typeface="Calibri"/>
                <a:cs typeface="Calibri"/>
              </a:rPr>
              <a:t>Multi-agent Systems</a:t>
            </a:r>
            <a:r>
              <a:rPr lang="zh-CN" altLang="en-US" sz="4000" dirty="0">
                <a:latin typeface="Calibri"/>
                <a:cs typeface="Calibri"/>
              </a:rPr>
              <a:t> </a:t>
            </a:r>
            <a:r>
              <a:rPr lang="en-US" altLang="zh-CN" sz="4000" dirty="0">
                <a:latin typeface="Calibri"/>
                <a:cs typeface="Calibri"/>
              </a:rPr>
              <a:t>–</a:t>
            </a:r>
            <a:r>
              <a:rPr lang="zh-CN" altLang="en-US" sz="4000" dirty="0">
                <a:latin typeface="Calibri"/>
                <a:cs typeface="Calibri"/>
              </a:rPr>
              <a:t> </a:t>
            </a:r>
            <a:r>
              <a:rPr lang="en-US" altLang="zh-CN" sz="4000" dirty="0">
                <a:latin typeface="Calibri"/>
                <a:cs typeface="Calibri"/>
              </a:rPr>
              <a:t>Agent</a:t>
            </a:r>
            <a:r>
              <a:rPr lang="zh-CN" altLang="en-US" sz="4000" dirty="0">
                <a:latin typeface="Calibri"/>
                <a:cs typeface="Calibri"/>
              </a:rPr>
              <a:t> </a:t>
            </a:r>
            <a:r>
              <a:rPr lang="en-US" altLang="zh-CN" sz="4000" dirty="0">
                <a:latin typeface="Calibri"/>
                <a:cs typeface="Calibri"/>
              </a:rPr>
              <a:t>Diversity</a:t>
            </a:r>
            <a:endParaRPr lang="en-US" sz="4000" dirty="0">
              <a:latin typeface="Calibri"/>
              <a:cs typeface="Calibri"/>
            </a:endParaRPr>
          </a:p>
        </p:txBody>
      </p:sp>
      <p:sp>
        <p:nvSpPr>
          <p:cNvPr id="7" name="TextBox 6">
            <a:extLst>
              <a:ext uri="{FF2B5EF4-FFF2-40B4-BE49-F238E27FC236}">
                <a16:creationId xmlns:a16="http://schemas.microsoft.com/office/drawing/2014/main" id="{3E670D3E-DDF1-B070-6CC8-021710D8626C}"/>
              </a:ext>
            </a:extLst>
          </p:cNvPr>
          <p:cNvSpPr txBox="1"/>
          <p:nvPr/>
        </p:nvSpPr>
        <p:spPr>
          <a:xfrm>
            <a:off x="8345714" y="2784908"/>
            <a:ext cx="3802741" cy="2031325"/>
          </a:xfrm>
          <a:prstGeom prst="rect">
            <a:avLst/>
          </a:prstGeom>
          <a:noFill/>
        </p:spPr>
        <p:txBody>
          <a:bodyPr wrap="square" rtlCol="0">
            <a:spAutoFit/>
          </a:bodyPr>
          <a:lstStyle/>
          <a:p>
            <a:r>
              <a:rPr lang="en-US" sz="1800" b="0" dirty="0">
                <a:effectLst/>
                <a:latin typeface="NimbusRomNo9L"/>
              </a:rPr>
              <a:t>CAMEL: Communicative Agents for “Mind” Exploration of Large Language Model Society </a:t>
            </a:r>
            <a:endParaRPr lang="en-US" dirty="0"/>
          </a:p>
          <a:p>
            <a:r>
              <a:rPr lang="en-US" dirty="0"/>
              <a:t>https://</a:t>
            </a:r>
            <a:r>
              <a:rPr lang="en-US" dirty="0" err="1"/>
              <a:t>proceedings.neurips.cc</a:t>
            </a:r>
            <a:r>
              <a:rPr lang="en-US" dirty="0"/>
              <a:t>/</a:t>
            </a:r>
            <a:r>
              <a:rPr lang="en-US" dirty="0" err="1"/>
              <a:t>paper_files</a:t>
            </a:r>
            <a:r>
              <a:rPr lang="en-US" dirty="0"/>
              <a:t>/paper/2023/file/a3621ee907def47c1b952ade25c67698-Paper-Conference.pdf</a:t>
            </a:r>
          </a:p>
        </p:txBody>
      </p:sp>
    </p:spTree>
    <p:extLst>
      <p:ext uri="{BB962C8B-B14F-4D97-AF65-F5344CB8AC3E}">
        <p14:creationId xmlns:p14="http://schemas.microsoft.com/office/powerpoint/2010/main" val="4195798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numbers and text&#10;&#10;AI-generated content may be incorrect.">
            <a:extLst>
              <a:ext uri="{FF2B5EF4-FFF2-40B4-BE49-F238E27FC236}">
                <a16:creationId xmlns:a16="http://schemas.microsoft.com/office/drawing/2014/main" id="{2D6EBC1D-6BE5-34DE-2BA8-F222BAE60875}"/>
              </a:ext>
            </a:extLst>
          </p:cNvPr>
          <p:cNvPicPr>
            <a:picLocks noChangeAspect="1"/>
          </p:cNvPicPr>
          <p:nvPr/>
        </p:nvPicPr>
        <p:blipFill>
          <a:blip r:embed="rId2"/>
          <a:stretch>
            <a:fillRect/>
          </a:stretch>
        </p:blipFill>
        <p:spPr>
          <a:xfrm>
            <a:off x="159656" y="2091962"/>
            <a:ext cx="11520579" cy="2674076"/>
          </a:xfrm>
          <a:prstGeom prst="rect">
            <a:avLst/>
          </a:prstGeom>
        </p:spPr>
      </p:pic>
      <p:sp>
        <p:nvSpPr>
          <p:cNvPr id="4" name="TextBox 3">
            <a:extLst>
              <a:ext uri="{FF2B5EF4-FFF2-40B4-BE49-F238E27FC236}">
                <a16:creationId xmlns:a16="http://schemas.microsoft.com/office/drawing/2014/main" id="{8DDA6006-7170-EB3B-C324-01911000A07A}"/>
              </a:ext>
            </a:extLst>
          </p:cNvPr>
          <p:cNvSpPr txBox="1"/>
          <p:nvPr/>
        </p:nvSpPr>
        <p:spPr>
          <a:xfrm>
            <a:off x="159656" y="5934670"/>
            <a:ext cx="11756572" cy="923330"/>
          </a:xfrm>
          <a:prstGeom prst="rect">
            <a:avLst/>
          </a:prstGeom>
          <a:noFill/>
        </p:spPr>
        <p:txBody>
          <a:bodyPr wrap="square" rtlCol="0">
            <a:spAutoFit/>
          </a:bodyPr>
          <a:lstStyle/>
          <a:p>
            <a:r>
              <a:rPr lang="en-US" sz="1800" b="0" dirty="0">
                <a:effectLst/>
                <a:latin typeface="NimbusRomNo9L"/>
              </a:rPr>
              <a:t>CAMEL: Communicative Agents for “Mind” Exploration of Large Language Model Society </a:t>
            </a:r>
            <a:endParaRPr lang="en-US" dirty="0"/>
          </a:p>
          <a:p>
            <a:r>
              <a:rPr lang="en-US" dirty="0"/>
              <a:t>https://</a:t>
            </a:r>
            <a:r>
              <a:rPr lang="en-US" dirty="0" err="1"/>
              <a:t>proceedings.neurips.cc</a:t>
            </a:r>
            <a:r>
              <a:rPr lang="en-US" dirty="0"/>
              <a:t>/</a:t>
            </a:r>
            <a:r>
              <a:rPr lang="en-US" dirty="0" err="1"/>
              <a:t>paper_files</a:t>
            </a:r>
            <a:r>
              <a:rPr lang="en-US" dirty="0"/>
              <a:t>/paper/2023/file/a3621ee907def47c1b952ade25c67698-Paper-Conference.pdf</a:t>
            </a:r>
          </a:p>
        </p:txBody>
      </p:sp>
      <p:sp>
        <p:nvSpPr>
          <p:cNvPr id="5" name="TextBox 4">
            <a:extLst>
              <a:ext uri="{FF2B5EF4-FFF2-40B4-BE49-F238E27FC236}">
                <a16:creationId xmlns:a16="http://schemas.microsoft.com/office/drawing/2014/main" id="{425FC385-9577-7F65-01CB-5E4CDF0FB3AD}"/>
              </a:ext>
            </a:extLst>
          </p:cNvPr>
          <p:cNvSpPr txBox="1"/>
          <p:nvPr/>
        </p:nvSpPr>
        <p:spPr>
          <a:xfrm>
            <a:off x="270125" y="150908"/>
            <a:ext cx="11341303" cy="1323439"/>
          </a:xfrm>
          <a:prstGeom prst="rect">
            <a:avLst/>
          </a:prstGeom>
          <a:noFill/>
        </p:spPr>
        <p:txBody>
          <a:bodyPr wrap="square">
            <a:spAutoFit/>
          </a:bodyPr>
          <a:lstStyle/>
          <a:p>
            <a:pPr marL="50799">
              <a:spcBef>
                <a:spcPts val="53"/>
              </a:spcBef>
              <a:tabLst>
                <a:tab pos="413163" algn="l"/>
              </a:tabLst>
            </a:pPr>
            <a:r>
              <a:rPr lang="en-US" altLang="zh-CN" sz="4000" dirty="0">
                <a:latin typeface="Calibri"/>
                <a:cs typeface="Calibri"/>
              </a:rPr>
              <a:t>Finding</a:t>
            </a:r>
            <a:r>
              <a:rPr lang="zh-CN" altLang="en-US" sz="4000" dirty="0">
                <a:latin typeface="Calibri"/>
                <a:cs typeface="Calibri"/>
              </a:rPr>
              <a:t> </a:t>
            </a:r>
            <a:r>
              <a:rPr lang="en-US" altLang="zh-CN" sz="4000" dirty="0">
                <a:latin typeface="Calibri"/>
                <a:cs typeface="Calibri"/>
              </a:rPr>
              <a:t>the</a:t>
            </a:r>
            <a:r>
              <a:rPr lang="zh-CN" altLang="en-US" sz="4000" dirty="0">
                <a:latin typeface="Calibri"/>
                <a:cs typeface="Calibri"/>
              </a:rPr>
              <a:t> </a:t>
            </a:r>
            <a:r>
              <a:rPr lang="en-US" altLang="zh-CN" sz="4000" dirty="0">
                <a:latin typeface="Calibri"/>
                <a:cs typeface="Calibri"/>
              </a:rPr>
              <a:t>Scaling Law of LLM</a:t>
            </a:r>
            <a:r>
              <a:rPr lang="zh-CN" altLang="en-US" sz="4000" dirty="0">
                <a:latin typeface="Calibri"/>
                <a:cs typeface="Calibri"/>
              </a:rPr>
              <a:t> </a:t>
            </a:r>
            <a:r>
              <a:rPr lang="en-US" altLang="zh-CN" sz="4000" dirty="0">
                <a:latin typeface="Calibri"/>
                <a:cs typeface="Calibri"/>
              </a:rPr>
              <a:t>Multi-agent Systems</a:t>
            </a:r>
            <a:r>
              <a:rPr lang="zh-CN" altLang="en-US" sz="4000" dirty="0">
                <a:latin typeface="Calibri"/>
                <a:cs typeface="Calibri"/>
              </a:rPr>
              <a:t> </a:t>
            </a:r>
            <a:r>
              <a:rPr lang="en-US" altLang="zh-CN" sz="4000" dirty="0">
                <a:latin typeface="Calibri"/>
                <a:cs typeface="Calibri"/>
              </a:rPr>
              <a:t>–</a:t>
            </a:r>
            <a:r>
              <a:rPr lang="zh-CN" altLang="en-US" sz="4000" dirty="0">
                <a:latin typeface="Calibri"/>
                <a:cs typeface="Calibri"/>
              </a:rPr>
              <a:t> </a:t>
            </a:r>
            <a:r>
              <a:rPr lang="en-US" altLang="zh-CN" sz="4000" dirty="0">
                <a:latin typeface="Calibri"/>
                <a:cs typeface="Calibri"/>
              </a:rPr>
              <a:t>Agent</a:t>
            </a:r>
            <a:r>
              <a:rPr lang="zh-CN" altLang="en-US" sz="4000" dirty="0">
                <a:latin typeface="Calibri"/>
                <a:cs typeface="Calibri"/>
              </a:rPr>
              <a:t> </a:t>
            </a:r>
            <a:r>
              <a:rPr lang="en-US" altLang="zh-CN" sz="4000" dirty="0">
                <a:latin typeface="Calibri"/>
                <a:cs typeface="Calibri"/>
              </a:rPr>
              <a:t>Diversity</a:t>
            </a:r>
            <a:endParaRPr lang="en-US" sz="4000" dirty="0">
              <a:latin typeface="Calibri"/>
              <a:cs typeface="Calibri"/>
            </a:endParaRPr>
          </a:p>
        </p:txBody>
      </p:sp>
    </p:spTree>
    <p:extLst>
      <p:ext uri="{BB962C8B-B14F-4D97-AF65-F5344CB8AC3E}">
        <p14:creationId xmlns:p14="http://schemas.microsoft.com/office/powerpoint/2010/main" val="507730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CB288-5C02-5B1A-E67E-5E2C43F3A59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C3B06BE-86EC-54F5-C73E-0BC66D5F10A0}"/>
              </a:ext>
            </a:extLst>
          </p:cNvPr>
          <p:cNvSpPr txBox="1"/>
          <p:nvPr/>
        </p:nvSpPr>
        <p:spPr>
          <a:xfrm>
            <a:off x="270125" y="150908"/>
            <a:ext cx="11341303" cy="1323439"/>
          </a:xfrm>
          <a:prstGeom prst="rect">
            <a:avLst/>
          </a:prstGeom>
          <a:noFill/>
        </p:spPr>
        <p:txBody>
          <a:bodyPr wrap="square">
            <a:spAutoFit/>
          </a:bodyPr>
          <a:lstStyle/>
          <a:p>
            <a:pPr marL="50799">
              <a:spcBef>
                <a:spcPts val="53"/>
              </a:spcBef>
              <a:tabLst>
                <a:tab pos="413163" algn="l"/>
              </a:tabLst>
            </a:pPr>
            <a:r>
              <a:rPr lang="en-US" altLang="zh-CN" sz="4000" dirty="0">
                <a:latin typeface="Calibri"/>
                <a:cs typeface="Calibri"/>
              </a:rPr>
              <a:t>Finding</a:t>
            </a:r>
            <a:r>
              <a:rPr lang="zh-CN" altLang="en-US" sz="4000" dirty="0">
                <a:latin typeface="Calibri"/>
                <a:cs typeface="Calibri"/>
              </a:rPr>
              <a:t> </a:t>
            </a:r>
            <a:r>
              <a:rPr lang="en-US" altLang="zh-CN" sz="4000" dirty="0">
                <a:latin typeface="Calibri"/>
                <a:cs typeface="Calibri"/>
              </a:rPr>
              <a:t>the</a:t>
            </a:r>
            <a:r>
              <a:rPr lang="zh-CN" altLang="en-US" sz="4000" dirty="0">
                <a:latin typeface="Calibri"/>
                <a:cs typeface="Calibri"/>
              </a:rPr>
              <a:t> </a:t>
            </a:r>
            <a:r>
              <a:rPr lang="en-US" altLang="zh-CN" sz="4000" dirty="0">
                <a:latin typeface="Calibri"/>
                <a:cs typeface="Calibri"/>
              </a:rPr>
              <a:t>Scaling Law of LLM</a:t>
            </a:r>
            <a:r>
              <a:rPr lang="zh-CN" altLang="en-US" sz="4000" dirty="0">
                <a:latin typeface="Calibri"/>
                <a:cs typeface="Calibri"/>
              </a:rPr>
              <a:t> </a:t>
            </a:r>
            <a:r>
              <a:rPr lang="en-US" altLang="zh-CN" sz="4000" dirty="0">
                <a:latin typeface="Calibri"/>
                <a:cs typeface="Calibri"/>
              </a:rPr>
              <a:t>Multi-agent Systems</a:t>
            </a:r>
            <a:r>
              <a:rPr lang="zh-CN" altLang="en-US" sz="4000" dirty="0">
                <a:latin typeface="Calibri"/>
                <a:cs typeface="Calibri"/>
              </a:rPr>
              <a:t> </a:t>
            </a:r>
            <a:r>
              <a:rPr lang="en-US" altLang="zh-CN" sz="4000" dirty="0">
                <a:latin typeface="Calibri"/>
                <a:cs typeface="Calibri"/>
              </a:rPr>
              <a:t>–</a:t>
            </a:r>
            <a:r>
              <a:rPr lang="zh-CN" altLang="en-US" sz="4000" dirty="0">
                <a:latin typeface="Calibri"/>
                <a:cs typeface="Calibri"/>
              </a:rPr>
              <a:t> </a:t>
            </a:r>
            <a:r>
              <a:rPr lang="en-US" altLang="zh-CN" sz="4000" dirty="0">
                <a:latin typeface="Calibri"/>
                <a:cs typeface="Calibri"/>
              </a:rPr>
              <a:t>Agent</a:t>
            </a:r>
            <a:r>
              <a:rPr lang="zh-CN" altLang="en-US" sz="4000" dirty="0">
                <a:latin typeface="Calibri"/>
                <a:cs typeface="Calibri"/>
              </a:rPr>
              <a:t> </a:t>
            </a:r>
            <a:r>
              <a:rPr lang="en-US" altLang="zh-CN" sz="4000" dirty="0">
                <a:latin typeface="Calibri"/>
                <a:cs typeface="Calibri"/>
              </a:rPr>
              <a:t>Number</a:t>
            </a:r>
            <a:endParaRPr lang="en-US" sz="4000" dirty="0">
              <a:latin typeface="Calibri"/>
              <a:cs typeface="Calibri"/>
            </a:endParaRPr>
          </a:p>
        </p:txBody>
      </p:sp>
      <p:sp>
        <p:nvSpPr>
          <p:cNvPr id="7" name="TextBox 6">
            <a:extLst>
              <a:ext uri="{FF2B5EF4-FFF2-40B4-BE49-F238E27FC236}">
                <a16:creationId xmlns:a16="http://schemas.microsoft.com/office/drawing/2014/main" id="{844B7972-5A83-84B7-BC9C-3FAEEBFE6346}"/>
              </a:ext>
            </a:extLst>
          </p:cNvPr>
          <p:cNvSpPr txBox="1"/>
          <p:nvPr/>
        </p:nvSpPr>
        <p:spPr>
          <a:xfrm>
            <a:off x="531382" y="5934670"/>
            <a:ext cx="9187543" cy="923330"/>
          </a:xfrm>
          <a:prstGeom prst="rect">
            <a:avLst/>
          </a:prstGeom>
          <a:noFill/>
        </p:spPr>
        <p:txBody>
          <a:bodyPr wrap="square" rtlCol="0">
            <a:spAutoFit/>
          </a:bodyPr>
          <a:lstStyle/>
          <a:p>
            <a:r>
              <a:rPr lang="en-US" sz="1800" b="0" i="0" dirty="0">
                <a:solidFill>
                  <a:srgbClr val="222222"/>
                </a:solidFill>
                <a:effectLst/>
                <a:latin typeface="Arial" panose="020B0604020202020204" pitchFamily="34" charset="0"/>
              </a:rPr>
              <a:t>Yang, Z., Zhang, Z., Zheng, Z., Jiang, Y., Gan, Z., Wang, Z., ... &amp; Shao, J. (2024). Oasis: Open agents social interaction simulations on one million agents. </a:t>
            </a:r>
            <a:r>
              <a:rPr lang="en-US" sz="1800" b="0" i="1" dirty="0" err="1">
                <a:solidFill>
                  <a:srgbClr val="222222"/>
                </a:solidFill>
                <a:effectLst/>
                <a:latin typeface="Arial" panose="020B0604020202020204" pitchFamily="34" charset="0"/>
              </a:rPr>
              <a:t>arXiv</a:t>
            </a:r>
            <a:r>
              <a:rPr lang="en-US" sz="1800" b="0" i="1" dirty="0">
                <a:solidFill>
                  <a:srgbClr val="222222"/>
                </a:solidFill>
                <a:effectLst/>
                <a:latin typeface="Arial" panose="020B0604020202020204" pitchFamily="34" charset="0"/>
              </a:rPr>
              <a:t> preprint arXiv:2411.11581</a:t>
            </a:r>
            <a:r>
              <a:rPr lang="en-US" sz="1800" b="0" i="0" dirty="0">
                <a:solidFill>
                  <a:srgbClr val="222222"/>
                </a:solidFill>
                <a:effectLst/>
                <a:latin typeface="Arial" panose="020B0604020202020204" pitchFamily="34" charset="0"/>
              </a:rPr>
              <a:t>.</a:t>
            </a:r>
            <a:endParaRPr lang="en-US" dirty="0"/>
          </a:p>
        </p:txBody>
      </p:sp>
      <p:pic>
        <p:nvPicPr>
          <p:cNvPr id="5" name="Picture 4" descr="A screenshot of a computer&#10;&#10;AI-generated content may be incorrect.">
            <a:extLst>
              <a:ext uri="{FF2B5EF4-FFF2-40B4-BE49-F238E27FC236}">
                <a16:creationId xmlns:a16="http://schemas.microsoft.com/office/drawing/2014/main" id="{B7EC22F3-D79B-133B-9BCF-8C388D2F0146}"/>
              </a:ext>
            </a:extLst>
          </p:cNvPr>
          <p:cNvPicPr>
            <a:picLocks noChangeAspect="1"/>
          </p:cNvPicPr>
          <p:nvPr/>
        </p:nvPicPr>
        <p:blipFill>
          <a:blip r:embed="rId2"/>
          <a:stretch>
            <a:fillRect/>
          </a:stretch>
        </p:blipFill>
        <p:spPr>
          <a:xfrm>
            <a:off x="531382" y="1500737"/>
            <a:ext cx="9209930" cy="4104800"/>
          </a:xfrm>
          <a:prstGeom prst="rect">
            <a:avLst/>
          </a:prstGeom>
        </p:spPr>
      </p:pic>
    </p:spTree>
    <p:extLst>
      <p:ext uri="{BB962C8B-B14F-4D97-AF65-F5344CB8AC3E}">
        <p14:creationId xmlns:p14="http://schemas.microsoft.com/office/powerpoint/2010/main" val="3565552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map of a hospital&#10;&#10;AI-generated content may be incorrect.">
            <a:extLst>
              <a:ext uri="{FF2B5EF4-FFF2-40B4-BE49-F238E27FC236}">
                <a16:creationId xmlns:a16="http://schemas.microsoft.com/office/drawing/2014/main" id="{B2349DD9-AE58-400B-E486-C6225836D593}"/>
              </a:ext>
            </a:extLst>
          </p:cNvPr>
          <p:cNvPicPr>
            <a:picLocks noGrp="1" noChangeAspect="1"/>
          </p:cNvPicPr>
          <p:nvPr>
            <p:ph idx="1"/>
          </p:nvPr>
        </p:nvPicPr>
        <p:blipFill>
          <a:blip r:embed="rId2"/>
          <a:stretch>
            <a:fillRect/>
          </a:stretch>
        </p:blipFill>
        <p:spPr>
          <a:xfrm>
            <a:off x="270125" y="1474347"/>
            <a:ext cx="6737356" cy="4267343"/>
          </a:xfrm>
        </p:spPr>
      </p:pic>
      <p:sp>
        <p:nvSpPr>
          <p:cNvPr id="18" name="TextBox 17">
            <a:extLst>
              <a:ext uri="{FF2B5EF4-FFF2-40B4-BE49-F238E27FC236}">
                <a16:creationId xmlns:a16="http://schemas.microsoft.com/office/drawing/2014/main" id="{8EB19F52-1550-4A47-027B-9398E5448766}"/>
              </a:ext>
            </a:extLst>
          </p:cNvPr>
          <p:cNvSpPr txBox="1"/>
          <p:nvPr/>
        </p:nvSpPr>
        <p:spPr>
          <a:xfrm>
            <a:off x="254329" y="6183229"/>
            <a:ext cx="8548254" cy="400110"/>
          </a:xfrm>
          <a:prstGeom prst="rect">
            <a:avLst/>
          </a:prstGeom>
          <a:noFill/>
        </p:spPr>
        <p:txBody>
          <a:bodyPr wrap="square" rtlCol="0">
            <a:spAutoFit/>
          </a:bodyPr>
          <a:lstStyle/>
          <a:p>
            <a:r>
              <a:rPr lang="en-US" altLang="zh-CN" sz="1000" dirty="0">
                <a:solidFill>
                  <a:srgbClr val="2E414F"/>
                </a:solidFill>
                <a:latin typeface="Roboto" panose="02000000000000000000" pitchFamily="2" charset="0"/>
              </a:rPr>
              <a:t>Fig</a:t>
            </a:r>
            <a:r>
              <a:rPr lang="zh-CN" altLang="en-US" sz="1000" dirty="0">
                <a:solidFill>
                  <a:srgbClr val="2E414F"/>
                </a:solidFill>
                <a:latin typeface="Roboto" panose="02000000000000000000" pitchFamily="2" charset="0"/>
              </a:rPr>
              <a:t> </a:t>
            </a:r>
            <a:r>
              <a:rPr lang="en-US" altLang="zh-CN" sz="1000" dirty="0">
                <a:solidFill>
                  <a:srgbClr val="2E414F"/>
                </a:solidFill>
                <a:latin typeface="Roboto" panose="02000000000000000000" pitchFamily="2" charset="0"/>
              </a:rPr>
              <a:t>from</a:t>
            </a:r>
            <a:r>
              <a:rPr lang="zh-CN" altLang="en-US" sz="1000" dirty="0">
                <a:solidFill>
                  <a:srgbClr val="2E414F"/>
                </a:solidFill>
                <a:latin typeface="Roboto" panose="02000000000000000000" pitchFamily="2" charset="0"/>
              </a:rPr>
              <a:t> </a:t>
            </a:r>
            <a:r>
              <a:rPr lang="en-US" sz="1000" b="0" i="0" dirty="0">
                <a:solidFill>
                  <a:srgbClr val="2E414F"/>
                </a:solidFill>
                <a:effectLst/>
                <a:latin typeface="Roboto" panose="02000000000000000000" pitchFamily="2" charset="0"/>
              </a:rPr>
              <a:t>Li, J., Wang, S., Zhang, M., Li, W., Lai, Y., Kang, X., Ma, W., &amp; Liu, Y. (2024). Agent Hospital: A Simulacrum of Hospital with Evolvable Medical Agents. </a:t>
            </a:r>
            <a:r>
              <a:rPr lang="en-US" sz="1000" b="0" i="1" dirty="0" err="1">
                <a:solidFill>
                  <a:srgbClr val="2E414F"/>
                </a:solidFill>
                <a:effectLst/>
                <a:latin typeface="Roboto" panose="02000000000000000000" pitchFamily="2" charset="0"/>
              </a:rPr>
              <a:t>ArXiv</a:t>
            </a:r>
            <a:r>
              <a:rPr lang="en-US" sz="1000" b="0" i="1" dirty="0">
                <a:solidFill>
                  <a:srgbClr val="2E414F"/>
                </a:solidFill>
                <a:effectLst/>
                <a:latin typeface="Roboto" panose="02000000000000000000" pitchFamily="2" charset="0"/>
              </a:rPr>
              <a:t>, abs/2405.02957</a:t>
            </a:r>
            <a:r>
              <a:rPr lang="en-US" sz="1000" b="0" i="0" dirty="0">
                <a:solidFill>
                  <a:srgbClr val="2E414F"/>
                </a:solidFill>
                <a:effectLst/>
                <a:latin typeface="Roboto" panose="02000000000000000000" pitchFamily="2" charset="0"/>
              </a:rPr>
              <a:t>.</a:t>
            </a:r>
            <a:endParaRPr lang="en-US" sz="800" dirty="0"/>
          </a:p>
        </p:txBody>
      </p:sp>
      <p:sp>
        <p:nvSpPr>
          <p:cNvPr id="3" name="TextBox 2">
            <a:extLst>
              <a:ext uri="{FF2B5EF4-FFF2-40B4-BE49-F238E27FC236}">
                <a16:creationId xmlns:a16="http://schemas.microsoft.com/office/drawing/2014/main" id="{9427546F-C5FE-82B3-70AB-5B1BA42E5D29}"/>
              </a:ext>
            </a:extLst>
          </p:cNvPr>
          <p:cNvSpPr txBox="1"/>
          <p:nvPr/>
        </p:nvSpPr>
        <p:spPr>
          <a:xfrm>
            <a:off x="124983" y="150908"/>
            <a:ext cx="11341303" cy="1323439"/>
          </a:xfrm>
          <a:prstGeom prst="rect">
            <a:avLst/>
          </a:prstGeom>
          <a:noFill/>
        </p:spPr>
        <p:txBody>
          <a:bodyPr wrap="square">
            <a:spAutoFit/>
          </a:bodyPr>
          <a:lstStyle/>
          <a:p>
            <a:pPr marL="50799">
              <a:spcBef>
                <a:spcPts val="53"/>
              </a:spcBef>
              <a:tabLst>
                <a:tab pos="413163" algn="l"/>
              </a:tabLst>
            </a:pPr>
            <a:r>
              <a:rPr lang="en-US" altLang="zh-CN" sz="4000" dirty="0">
                <a:latin typeface="Calibri"/>
                <a:cs typeface="Calibri"/>
              </a:rPr>
              <a:t>Finding</a:t>
            </a:r>
            <a:r>
              <a:rPr lang="zh-CN" altLang="en-US" sz="4000" dirty="0">
                <a:latin typeface="Calibri"/>
                <a:cs typeface="Calibri"/>
              </a:rPr>
              <a:t> </a:t>
            </a:r>
            <a:r>
              <a:rPr lang="en-US" altLang="zh-CN" sz="4000" dirty="0">
                <a:latin typeface="Calibri"/>
                <a:cs typeface="Calibri"/>
              </a:rPr>
              <a:t>the</a:t>
            </a:r>
            <a:r>
              <a:rPr lang="zh-CN" altLang="en-US" sz="4000" dirty="0">
                <a:latin typeface="Calibri"/>
                <a:cs typeface="Calibri"/>
              </a:rPr>
              <a:t> </a:t>
            </a:r>
            <a:r>
              <a:rPr lang="en-US" altLang="zh-CN" sz="4000" dirty="0">
                <a:latin typeface="Calibri"/>
                <a:cs typeface="Calibri"/>
              </a:rPr>
              <a:t>Scaling Law of LLM</a:t>
            </a:r>
            <a:r>
              <a:rPr lang="zh-CN" altLang="en-US" sz="4000" dirty="0">
                <a:latin typeface="Calibri"/>
                <a:cs typeface="Calibri"/>
              </a:rPr>
              <a:t> </a:t>
            </a:r>
            <a:r>
              <a:rPr lang="en-US" altLang="zh-CN" sz="4000" dirty="0">
                <a:latin typeface="Calibri"/>
                <a:cs typeface="Calibri"/>
              </a:rPr>
              <a:t>Multi-agent Systems</a:t>
            </a:r>
            <a:r>
              <a:rPr lang="zh-CN" altLang="en-US" sz="4000" dirty="0">
                <a:latin typeface="Calibri"/>
                <a:cs typeface="Calibri"/>
              </a:rPr>
              <a:t> </a:t>
            </a:r>
            <a:r>
              <a:rPr lang="en-US" altLang="zh-CN" sz="4000" dirty="0">
                <a:latin typeface="Calibri"/>
                <a:cs typeface="Calibri"/>
              </a:rPr>
              <a:t>–</a:t>
            </a:r>
            <a:r>
              <a:rPr lang="zh-CN" altLang="en-US" sz="4000" dirty="0">
                <a:latin typeface="Calibri"/>
                <a:cs typeface="Calibri"/>
              </a:rPr>
              <a:t> </a:t>
            </a:r>
            <a:r>
              <a:rPr lang="en-US" altLang="zh-CN" sz="4000" dirty="0">
                <a:latin typeface="Calibri"/>
                <a:cs typeface="Calibri"/>
              </a:rPr>
              <a:t>Agent</a:t>
            </a:r>
            <a:r>
              <a:rPr lang="zh-CN" altLang="en-US" sz="4000" dirty="0">
                <a:latin typeface="Calibri"/>
                <a:cs typeface="Calibri"/>
              </a:rPr>
              <a:t> </a:t>
            </a:r>
            <a:r>
              <a:rPr lang="en-US" altLang="zh-CN" sz="4000" dirty="0">
                <a:latin typeface="Calibri"/>
                <a:cs typeface="Calibri"/>
              </a:rPr>
              <a:t>Evolution</a:t>
            </a:r>
            <a:endParaRPr lang="en-US" sz="4000" dirty="0">
              <a:latin typeface="Calibri"/>
              <a:cs typeface="Calibri"/>
            </a:endParaRPr>
          </a:p>
        </p:txBody>
      </p:sp>
      <p:sp>
        <p:nvSpPr>
          <p:cNvPr id="4" name="Content Placeholder 2">
            <a:extLst>
              <a:ext uri="{FF2B5EF4-FFF2-40B4-BE49-F238E27FC236}">
                <a16:creationId xmlns:a16="http://schemas.microsoft.com/office/drawing/2014/main" id="{70F70186-8B6E-9A8F-C673-E174032FA461}"/>
              </a:ext>
            </a:extLst>
          </p:cNvPr>
          <p:cNvSpPr txBox="1">
            <a:spLocks/>
          </p:cNvSpPr>
          <p:nvPr/>
        </p:nvSpPr>
        <p:spPr>
          <a:xfrm>
            <a:off x="7152623" y="1831891"/>
            <a:ext cx="478641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300"/>
              </a:spcAft>
              <a:buFont typeface="Wingdings" pitchFamily="2" charset="2"/>
              <a:buChar char="q"/>
            </a:pPr>
            <a:r>
              <a:rPr lang="en-US" sz="2000" b="1" dirty="0">
                <a:solidFill>
                  <a:srgbClr val="404040"/>
                </a:solidFill>
                <a:latin typeface="Inter"/>
              </a:rPr>
              <a:t>Self-Evolution Process</a:t>
            </a:r>
            <a:endParaRPr lang="en-US" sz="2000" dirty="0">
              <a:solidFill>
                <a:srgbClr val="0070C0"/>
              </a:solidFill>
              <a:latin typeface="Inter"/>
            </a:endParaRPr>
          </a:p>
          <a:p>
            <a:pPr lvl="1">
              <a:spcBef>
                <a:spcPts val="300"/>
              </a:spcBef>
              <a:buFont typeface="Wingdings" pitchFamily="2" charset="2"/>
              <a:buChar char="q"/>
            </a:pPr>
            <a:r>
              <a:rPr lang="en-US" sz="2000" b="1" dirty="0">
                <a:solidFill>
                  <a:srgbClr val="404040"/>
                </a:solidFill>
                <a:latin typeface="Inter"/>
              </a:rPr>
              <a:t>Practice</a:t>
            </a:r>
            <a:r>
              <a:rPr lang="en-US" sz="2000" dirty="0">
                <a:solidFill>
                  <a:srgbClr val="404040"/>
                </a:solidFill>
                <a:latin typeface="Inter"/>
              </a:rPr>
              <a:t>: Treat simulated patients, accumulate records.</a:t>
            </a:r>
          </a:p>
          <a:p>
            <a:pPr lvl="1">
              <a:spcBef>
                <a:spcPts val="300"/>
              </a:spcBef>
              <a:buFont typeface="Wingdings" pitchFamily="2" charset="2"/>
              <a:buChar char="q"/>
            </a:pPr>
            <a:r>
              <a:rPr lang="en-US" sz="2000" b="1" dirty="0">
                <a:solidFill>
                  <a:srgbClr val="404040"/>
                </a:solidFill>
                <a:latin typeface="Inter"/>
              </a:rPr>
              <a:t>Learning</a:t>
            </a:r>
            <a:r>
              <a:rPr lang="en-US" sz="2000" dirty="0">
                <a:solidFill>
                  <a:srgbClr val="404040"/>
                </a:solidFill>
                <a:latin typeface="Inter"/>
              </a:rPr>
              <a:t>: Study medical documents and past cases.</a:t>
            </a:r>
          </a:p>
          <a:p>
            <a:pPr lvl="1">
              <a:spcBef>
                <a:spcPts val="300"/>
              </a:spcBef>
              <a:buFont typeface="Wingdings" pitchFamily="2" charset="2"/>
              <a:buChar char="q"/>
            </a:pPr>
            <a:r>
              <a:rPr lang="en-US" sz="2000" b="1" dirty="0">
                <a:solidFill>
                  <a:srgbClr val="404040"/>
                </a:solidFill>
                <a:latin typeface="Inter"/>
              </a:rPr>
              <a:t>Retrieval</a:t>
            </a:r>
            <a:r>
              <a:rPr lang="en-US" sz="2000" dirty="0">
                <a:solidFill>
                  <a:srgbClr val="404040"/>
                </a:solidFill>
                <a:latin typeface="Inter"/>
              </a:rPr>
              <a:t>: Use similarity search to guide decisions.</a:t>
            </a:r>
          </a:p>
          <a:p>
            <a:pPr>
              <a:spcAft>
                <a:spcPts val="300"/>
              </a:spcAft>
              <a:buFont typeface="Wingdings" pitchFamily="2" charset="2"/>
              <a:buChar char="q"/>
            </a:pPr>
            <a:r>
              <a:rPr lang="en-US" sz="2000" b="1" dirty="0">
                <a:solidFill>
                  <a:srgbClr val="404040"/>
                </a:solidFill>
                <a:latin typeface="Inter"/>
              </a:rPr>
              <a:t>Performance on Simulated Cases</a:t>
            </a:r>
            <a:r>
              <a:rPr lang="en-US" sz="2000" dirty="0">
                <a:solidFill>
                  <a:srgbClr val="404040"/>
                </a:solidFill>
                <a:latin typeface="Inter"/>
              </a:rPr>
              <a:t>:</a:t>
            </a:r>
          </a:p>
          <a:p>
            <a:pPr lvl="1">
              <a:spcBef>
                <a:spcPts val="300"/>
              </a:spcBef>
              <a:buFont typeface="Wingdings" pitchFamily="2" charset="2"/>
              <a:buChar char="q"/>
            </a:pPr>
            <a:r>
              <a:rPr lang="en-US" sz="2000" b="1" dirty="0">
                <a:solidFill>
                  <a:srgbClr val="404040"/>
                </a:solidFill>
                <a:latin typeface="Inter"/>
              </a:rPr>
              <a:t>Examination</a:t>
            </a:r>
            <a:r>
              <a:rPr lang="en-US" sz="2000" dirty="0">
                <a:solidFill>
                  <a:srgbClr val="404040"/>
                </a:solidFill>
                <a:latin typeface="Inter"/>
              </a:rPr>
              <a:t>: 88% accuracy.</a:t>
            </a:r>
          </a:p>
          <a:p>
            <a:pPr lvl="1">
              <a:spcBef>
                <a:spcPts val="300"/>
              </a:spcBef>
              <a:buFont typeface="Wingdings" pitchFamily="2" charset="2"/>
              <a:buChar char="q"/>
            </a:pPr>
            <a:r>
              <a:rPr lang="en-US" sz="2000" b="1" dirty="0">
                <a:solidFill>
                  <a:srgbClr val="404040"/>
                </a:solidFill>
                <a:latin typeface="Inter"/>
              </a:rPr>
              <a:t>Diagnosis</a:t>
            </a:r>
            <a:r>
              <a:rPr lang="en-US" sz="2000" dirty="0">
                <a:solidFill>
                  <a:srgbClr val="404040"/>
                </a:solidFill>
                <a:latin typeface="Inter"/>
              </a:rPr>
              <a:t>: 95.6% accuracy.</a:t>
            </a:r>
          </a:p>
          <a:p>
            <a:pPr lvl="1">
              <a:spcBef>
                <a:spcPts val="300"/>
              </a:spcBef>
              <a:buFont typeface="Wingdings" pitchFamily="2" charset="2"/>
              <a:buChar char="q"/>
            </a:pPr>
            <a:r>
              <a:rPr lang="en-US" sz="2000" b="1" dirty="0">
                <a:solidFill>
                  <a:srgbClr val="404040"/>
                </a:solidFill>
                <a:latin typeface="Inter"/>
              </a:rPr>
              <a:t>Treatment</a:t>
            </a:r>
            <a:r>
              <a:rPr lang="en-US" sz="2000" dirty="0">
                <a:solidFill>
                  <a:srgbClr val="404040"/>
                </a:solidFill>
                <a:latin typeface="Inter"/>
              </a:rPr>
              <a:t>: 77.6% accuracy.</a:t>
            </a:r>
          </a:p>
          <a:p>
            <a:pPr marL="457200" lvl="1" indent="0">
              <a:spcBef>
                <a:spcPts val="300"/>
              </a:spcBef>
              <a:buNone/>
            </a:pPr>
            <a:endParaRPr lang="en-US" sz="2000" dirty="0">
              <a:solidFill>
                <a:srgbClr val="404040"/>
              </a:solidFill>
              <a:latin typeface="Inter"/>
            </a:endParaRPr>
          </a:p>
          <a:p>
            <a:pPr marL="742950" lvl="1" indent="-285750">
              <a:spcBef>
                <a:spcPts val="300"/>
              </a:spcBef>
            </a:pPr>
            <a:endParaRPr lang="en-US" sz="2000" b="1" dirty="0">
              <a:solidFill>
                <a:srgbClr val="404040"/>
              </a:solidFill>
              <a:latin typeface="Inter"/>
            </a:endParaRPr>
          </a:p>
          <a:p>
            <a:endParaRPr lang="en-US" sz="2000" dirty="0"/>
          </a:p>
        </p:txBody>
      </p:sp>
    </p:spTree>
    <p:extLst>
      <p:ext uri="{BB962C8B-B14F-4D97-AF65-F5344CB8AC3E}">
        <p14:creationId xmlns:p14="http://schemas.microsoft.com/office/powerpoint/2010/main" val="3460577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CC6D9-F881-D5E9-6D8B-8F028A989F5A}"/>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7C6954AB-4332-5224-60B7-477B65B04068}"/>
              </a:ext>
            </a:extLst>
          </p:cNvPr>
          <p:cNvSpPr txBox="1"/>
          <p:nvPr/>
        </p:nvSpPr>
        <p:spPr>
          <a:xfrm>
            <a:off x="906488" y="2131083"/>
            <a:ext cx="9512807" cy="2320101"/>
          </a:xfrm>
          <a:prstGeom prst="rect">
            <a:avLst/>
          </a:prstGeom>
        </p:spPr>
        <p:txBody>
          <a:bodyPr vert="horz" wrap="square" lIns="0" tIns="16933" rIns="0" bIns="0" rtlCol="0">
            <a:spAutoFit/>
          </a:bodyPr>
          <a:lstStyle/>
          <a:p>
            <a:pPr marL="622299" indent="-571500">
              <a:spcBef>
                <a:spcPts val="133"/>
              </a:spcBef>
              <a:buFont typeface="Arial" panose="020B0604020202020204" pitchFamily="34" charset="0"/>
              <a:buChar char="•"/>
              <a:tabLst>
                <a:tab pos="413163" algn="l"/>
              </a:tabLst>
            </a:pPr>
            <a:r>
              <a:rPr lang="en-US" sz="3733" dirty="0">
                <a:latin typeface="Calibri"/>
                <a:cs typeface="Calibri"/>
              </a:rPr>
              <a:t>What</a:t>
            </a:r>
            <a:r>
              <a:rPr lang="en-US" sz="3733" spc="-40" dirty="0">
                <a:latin typeface="Calibri"/>
                <a:cs typeface="Calibri"/>
              </a:rPr>
              <a:t> </a:t>
            </a:r>
            <a:r>
              <a:rPr lang="en-US" sz="3733" dirty="0">
                <a:latin typeface="Calibri"/>
                <a:cs typeface="Calibri"/>
              </a:rPr>
              <a:t>is</a:t>
            </a:r>
            <a:r>
              <a:rPr lang="en-US" sz="3733" spc="-40" dirty="0">
                <a:latin typeface="Calibri"/>
                <a:cs typeface="Calibri"/>
              </a:rPr>
              <a:t> </a:t>
            </a:r>
            <a:r>
              <a:rPr lang="en-US" altLang="zh-CN" sz="3600" spc="-40" dirty="0">
                <a:latin typeface="Calibri"/>
                <a:cs typeface="Calibri"/>
              </a:rPr>
              <a:t>a</a:t>
            </a:r>
            <a:r>
              <a:rPr lang="zh-CN" altLang="en-US" sz="3600" spc="-40" dirty="0">
                <a:latin typeface="Calibri"/>
                <a:cs typeface="Calibri"/>
              </a:rPr>
              <a:t> </a:t>
            </a: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System</a:t>
            </a:r>
            <a:r>
              <a:rPr lang="en-US" sz="3733" spc="-13" dirty="0">
                <a:latin typeface="Calibri"/>
                <a:cs typeface="Calibri"/>
              </a:rPr>
              <a:t>?</a:t>
            </a:r>
            <a:endParaRPr sz="3733" dirty="0">
              <a:latin typeface="Calibri"/>
              <a:cs typeface="Calibri"/>
            </a:endParaRPr>
          </a:p>
          <a:p>
            <a:pPr marL="622299" indent="-571500">
              <a:spcBef>
                <a:spcPts val="53"/>
              </a:spcBef>
              <a:buFont typeface="Arial" panose="020B0604020202020204" pitchFamily="34" charset="0"/>
              <a:buChar char="•"/>
              <a:tabLst>
                <a:tab pos="413163" algn="l"/>
              </a:tabLst>
            </a:pPr>
            <a:r>
              <a:rPr lang="en-US" altLang="zh-CN" sz="3733" dirty="0">
                <a:latin typeface="Calibri"/>
                <a:cs typeface="Calibri"/>
              </a:rPr>
              <a:t>Why</a:t>
            </a:r>
            <a:r>
              <a:rPr lang="zh-CN" altLang="en-US" sz="3733" dirty="0">
                <a:latin typeface="Calibri"/>
                <a:cs typeface="Calibri"/>
              </a:rPr>
              <a:t> </a:t>
            </a:r>
            <a:r>
              <a:rPr lang="en-US" altLang="zh-CN" sz="3600" dirty="0">
                <a:latin typeface="Calibri"/>
                <a:cs typeface="Calibri"/>
              </a:rPr>
              <a:t>LLM-based</a:t>
            </a:r>
            <a:r>
              <a:rPr lang="zh-CN" altLang="en-US" sz="3600" dirty="0">
                <a:latin typeface="Calibri"/>
                <a:cs typeface="Calibri"/>
              </a:rPr>
              <a:t> </a:t>
            </a: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System?</a:t>
            </a:r>
          </a:p>
          <a:p>
            <a:pPr marL="622299" indent="-571500">
              <a:spcBef>
                <a:spcPts val="53"/>
              </a:spcBef>
              <a:buFont typeface="Arial" panose="020B0604020202020204" pitchFamily="34" charset="0"/>
              <a:buChar char="•"/>
              <a:tabLst>
                <a:tab pos="413163" algn="l"/>
              </a:tabLst>
            </a:pPr>
            <a:r>
              <a:rPr lang="en-US" altLang="zh-CN" sz="3600" dirty="0">
                <a:latin typeface="Calibri"/>
                <a:cs typeface="Calibri"/>
              </a:rPr>
              <a:t>Scaling</a:t>
            </a:r>
            <a:r>
              <a:rPr lang="zh-CN" altLang="en-US" sz="3600" dirty="0">
                <a:latin typeface="Calibri"/>
                <a:cs typeface="Calibri"/>
              </a:rPr>
              <a:t> </a:t>
            </a:r>
            <a:r>
              <a:rPr lang="en-US" altLang="zh-CN" sz="3600" dirty="0">
                <a:latin typeface="Calibri"/>
                <a:cs typeface="Calibri"/>
              </a:rPr>
              <a:t>Law</a:t>
            </a:r>
            <a:r>
              <a:rPr lang="zh-CN" altLang="en-US" sz="3600" dirty="0">
                <a:latin typeface="Calibri"/>
                <a:cs typeface="Calibri"/>
              </a:rPr>
              <a:t> </a:t>
            </a:r>
            <a:r>
              <a:rPr lang="en-US" altLang="zh-CN" sz="3600" dirty="0">
                <a:latin typeface="Calibri"/>
                <a:cs typeface="Calibri"/>
              </a:rPr>
              <a:t>of</a:t>
            </a:r>
            <a:r>
              <a:rPr lang="zh-CN" altLang="en-US" sz="3600" dirty="0">
                <a:latin typeface="Calibri"/>
                <a:cs typeface="Calibri"/>
              </a:rPr>
              <a:t> </a:t>
            </a:r>
            <a:r>
              <a:rPr lang="en-US" altLang="zh-CN" sz="3600" dirty="0">
                <a:latin typeface="Calibri"/>
                <a:cs typeface="Calibri"/>
              </a:rPr>
              <a:t>LLM-based</a:t>
            </a:r>
            <a:r>
              <a:rPr lang="zh-CN" altLang="en-US" sz="3600" dirty="0">
                <a:latin typeface="Calibri"/>
                <a:cs typeface="Calibri"/>
              </a:rPr>
              <a:t> </a:t>
            </a:r>
            <a:r>
              <a:rPr lang="en-US" altLang="zh-CN" sz="3600" dirty="0">
                <a:latin typeface="Calibri"/>
                <a:cs typeface="Calibri"/>
              </a:rPr>
              <a:t>Multi-agent</a:t>
            </a:r>
            <a:r>
              <a:rPr lang="zh-CN" altLang="en-US" sz="3600" dirty="0">
                <a:latin typeface="Calibri"/>
                <a:cs typeface="Calibri"/>
              </a:rPr>
              <a:t> </a:t>
            </a:r>
            <a:r>
              <a:rPr lang="en-US" altLang="zh-CN" sz="3600" dirty="0">
                <a:latin typeface="Calibri"/>
                <a:cs typeface="Calibri"/>
              </a:rPr>
              <a:t>Systems</a:t>
            </a:r>
            <a:endParaRPr sz="3733" dirty="0">
              <a:latin typeface="Calibri"/>
              <a:cs typeface="Calibri"/>
            </a:endParaRPr>
          </a:p>
          <a:p>
            <a:pPr marL="571500" indent="-571500">
              <a:buFont typeface="Arial" panose="020B0604020202020204" pitchFamily="34" charset="0"/>
              <a:buChar char="•"/>
            </a:pPr>
            <a:r>
              <a:rPr lang="en-US" altLang="zh-CN" sz="3600" dirty="0">
                <a:highlight>
                  <a:srgbClr val="FFFF00"/>
                </a:highlight>
                <a:latin typeface="Calibri"/>
                <a:cs typeface="Calibri"/>
              </a:rPr>
              <a:t>Multi-agent</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LLM</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Applications</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in</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Social</a:t>
            </a:r>
            <a:r>
              <a:rPr lang="zh-CN" altLang="en-US" sz="3600" dirty="0">
                <a:highlight>
                  <a:srgbClr val="FFFF00"/>
                </a:highlight>
                <a:latin typeface="Calibri"/>
                <a:cs typeface="Calibri"/>
              </a:rPr>
              <a:t> </a:t>
            </a:r>
            <a:r>
              <a:rPr lang="en-US" altLang="zh-CN" sz="3600" dirty="0">
                <a:highlight>
                  <a:srgbClr val="FFFF00"/>
                </a:highlight>
                <a:latin typeface="Calibri"/>
                <a:cs typeface="Calibri"/>
              </a:rPr>
              <a:t>Science</a:t>
            </a:r>
            <a:endParaRPr lang="en-US" sz="3600" dirty="0">
              <a:highlight>
                <a:srgbClr val="FFFF00"/>
              </a:highlight>
              <a:latin typeface="Calibri"/>
              <a:cs typeface="Calibri"/>
            </a:endParaRPr>
          </a:p>
        </p:txBody>
      </p:sp>
      <p:sp>
        <p:nvSpPr>
          <p:cNvPr id="4" name="TextBox 3">
            <a:extLst>
              <a:ext uri="{FF2B5EF4-FFF2-40B4-BE49-F238E27FC236}">
                <a16:creationId xmlns:a16="http://schemas.microsoft.com/office/drawing/2014/main" id="{7B75EAD5-6903-3011-F1D7-F96AF0DB6024}"/>
              </a:ext>
            </a:extLst>
          </p:cNvPr>
          <p:cNvSpPr txBox="1"/>
          <p:nvPr/>
        </p:nvSpPr>
        <p:spPr>
          <a:xfrm>
            <a:off x="607511" y="591947"/>
            <a:ext cx="8223337" cy="707886"/>
          </a:xfrm>
          <a:prstGeom prst="rect">
            <a:avLst/>
          </a:prstGeom>
          <a:noFill/>
        </p:spPr>
        <p:txBody>
          <a:bodyPr wrap="square">
            <a:spAutoFit/>
          </a:bodyPr>
          <a:lstStyle/>
          <a:p>
            <a:r>
              <a:rPr lang="en-US" altLang="zh-CN" sz="4000" dirty="0">
                <a:latin typeface="Calibri"/>
                <a:cs typeface="Calibri"/>
              </a:rPr>
              <a:t>LLM-based</a:t>
            </a:r>
            <a:r>
              <a:rPr lang="zh-CN" altLang="en-US" sz="4000" dirty="0">
                <a:latin typeface="Calibri"/>
                <a:cs typeface="Calibri"/>
              </a:rPr>
              <a:t> </a:t>
            </a:r>
            <a:r>
              <a:rPr lang="en-US" altLang="zh-CN" sz="4000" dirty="0">
                <a:latin typeface="Calibri"/>
                <a:cs typeface="Calibri"/>
              </a:rPr>
              <a:t>Multi-agent</a:t>
            </a:r>
            <a:r>
              <a:rPr lang="zh-CN" altLang="en-US" sz="4000" dirty="0">
                <a:latin typeface="Calibri"/>
                <a:cs typeface="Calibri"/>
              </a:rPr>
              <a:t> </a:t>
            </a:r>
            <a:r>
              <a:rPr lang="en-US" altLang="zh-CN" sz="4000" dirty="0">
                <a:latin typeface="Calibri"/>
                <a:cs typeface="Calibri"/>
              </a:rPr>
              <a:t>Systems</a:t>
            </a:r>
            <a:endParaRPr lang="en-US" sz="4000" dirty="0">
              <a:latin typeface="Calibri"/>
              <a:cs typeface="Calibri"/>
            </a:endParaRPr>
          </a:p>
        </p:txBody>
      </p:sp>
    </p:spTree>
    <p:extLst>
      <p:ext uri="{BB962C8B-B14F-4D97-AF65-F5344CB8AC3E}">
        <p14:creationId xmlns:p14="http://schemas.microsoft.com/office/powerpoint/2010/main" val="941150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9A35C-CC8B-7315-C5C6-C5B12911B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7037A-035A-B5F2-2A5B-0E77822786DF}"/>
              </a:ext>
            </a:extLst>
          </p:cNvPr>
          <p:cNvSpPr>
            <a:spLocks noGrp="1"/>
          </p:cNvSpPr>
          <p:nvPr>
            <p:ph type="title"/>
          </p:nvPr>
        </p:nvSpPr>
        <p:spPr/>
        <p:txBody>
          <a:bodyPr/>
          <a:lstStyle/>
          <a:p>
            <a:r>
              <a:rPr lang="en-US" altLang="zh-CN" b="1" i="0" dirty="0">
                <a:solidFill>
                  <a:srgbClr val="0070C0"/>
                </a:solidFill>
                <a:effectLst/>
              </a:rPr>
              <a:t>Case</a:t>
            </a:r>
            <a:r>
              <a:rPr lang="zh-CN" altLang="en-US" b="1" i="0" dirty="0">
                <a:solidFill>
                  <a:srgbClr val="0070C0"/>
                </a:solidFill>
                <a:effectLst/>
              </a:rPr>
              <a:t> </a:t>
            </a:r>
            <a:r>
              <a:rPr lang="en-US" altLang="zh-CN" b="1" i="0" dirty="0">
                <a:solidFill>
                  <a:srgbClr val="0070C0"/>
                </a:solidFill>
                <a:effectLst/>
              </a:rPr>
              <a:t>Study:</a:t>
            </a:r>
            <a:r>
              <a:rPr lang="zh-CN" altLang="en-US" b="1" i="0" dirty="0">
                <a:solidFill>
                  <a:srgbClr val="0070C0"/>
                </a:solidFill>
                <a:effectLst/>
              </a:rPr>
              <a:t> </a:t>
            </a:r>
            <a:r>
              <a:rPr lang="en-US" b="1" i="0" dirty="0">
                <a:solidFill>
                  <a:srgbClr val="0070C0"/>
                </a:solidFill>
                <a:effectLst/>
              </a:rPr>
              <a:t>Agent Society</a:t>
            </a:r>
            <a:r>
              <a:rPr lang="zh-CN" altLang="en-US" b="1" i="0" dirty="0">
                <a:solidFill>
                  <a:srgbClr val="0070C0"/>
                </a:solidFill>
                <a:effectLst/>
              </a:rPr>
              <a:t> </a:t>
            </a:r>
            <a:r>
              <a:rPr lang="en-US" altLang="zh-CN" b="1" i="0" dirty="0">
                <a:solidFill>
                  <a:srgbClr val="0070C0"/>
                </a:solidFill>
                <a:effectLst/>
              </a:rPr>
              <a:t>[1]</a:t>
            </a:r>
            <a:endParaRPr lang="en-US" b="1" dirty="0">
              <a:solidFill>
                <a:srgbClr val="0070C0"/>
              </a:solidFill>
            </a:endParaRPr>
          </a:p>
        </p:txBody>
      </p:sp>
      <p:sp>
        <p:nvSpPr>
          <p:cNvPr id="3" name="Content Placeholder 2">
            <a:extLst>
              <a:ext uri="{FF2B5EF4-FFF2-40B4-BE49-F238E27FC236}">
                <a16:creationId xmlns:a16="http://schemas.microsoft.com/office/drawing/2014/main" id="{FDF65A17-FEC6-7C2C-3FC1-D5D1C2391E4F}"/>
              </a:ext>
            </a:extLst>
          </p:cNvPr>
          <p:cNvSpPr>
            <a:spLocks noGrp="1"/>
          </p:cNvSpPr>
          <p:nvPr>
            <p:ph idx="1"/>
          </p:nvPr>
        </p:nvSpPr>
        <p:spPr/>
        <p:txBody>
          <a:bodyPr>
            <a:normAutofit fontScale="92500" lnSpcReduction="10000"/>
          </a:bodyPr>
          <a:lstStyle/>
          <a:p>
            <a:pPr algn="l">
              <a:buFont typeface="Wingdings" pitchFamily="2" charset="2"/>
              <a:buChar char="q"/>
            </a:pPr>
            <a:r>
              <a:rPr lang="en-US" sz="2600" b="1" i="0" dirty="0">
                <a:solidFill>
                  <a:srgbClr val="404040"/>
                </a:solidFill>
                <a:effectLst/>
                <a:latin typeface="Inter"/>
              </a:rPr>
              <a:t>Problem</a:t>
            </a:r>
            <a:r>
              <a:rPr lang="en-US" sz="2600" b="0" i="0" dirty="0">
                <a:solidFill>
                  <a:srgbClr val="404040"/>
                </a:solidFill>
                <a:effectLst/>
                <a:latin typeface="Inter"/>
              </a:rPr>
              <a:t>: Traditional social experiments are costly, ethically challenging, and lack scalability.</a:t>
            </a:r>
          </a:p>
          <a:p>
            <a:pPr algn="l">
              <a:spcBef>
                <a:spcPts val="300"/>
              </a:spcBef>
              <a:buFont typeface="Wingdings" pitchFamily="2" charset="2"/>
              <a:buChar char="q"/>
            </a:pPr>
            <a:r>
              <a:rPr lang="en-US" sz="2600" b="1" i="0" dirty="0">
                <a:solidFill>
                  <a:srgbClr val="404040"/>
                </a:solidFill>
                <a:effectLst/>
                <a:latin typeface="Inter"/>
              </a:rPr>
              <a:t>Opportunity</a:t>
            </a:r>
            <a:r>
              <a:rPr lang="en-US" sz="2600" b="0" i="0" dirty="0">
                <a:solidFill>
                  <a:srgbClr val="404040"/>
                </a:solidFill>
                <a:effectLst/>
                <a:latin typeface="Inter"/>
              </a:rPr>
              <a:t>: LLMs enable realistic agent behaviors via natural language interactions.</a:t>
            </a:r>
          </a:p>
          <a:p>
            <a:pPr algn="l">
              <a:spcBef>
                <a:spcPts val="300"/>
              </a:spcBef>
              <a:buFont typeface="Wingdings" pitchFamily="2" charset="2"/>
              <a:buChar char="q"/>
            </a:pPr>
            <a:r>
              <a:rPr lang="en-US" sz="2600" b="1" i="0" dirty="0">
                <a:solidFill>
                  <a:srgbClr val="404040"/>
                </a:solidFill>
                <a:effectLst/>
                <a:latin typeface="Inter"/>
              </a:rPr>
              <a:t>Goal</a:t>
            </a:r>
            <a:r>
              <a:rPr lang="en-US" sz="2600" b="0" i="0" dirty="0">
                <a:solidFill>
                  <a:srgbClr val="404040"/>
                </a:solidFill>
                <a:effectLst/>
                <a:latin typeface="Inter"/>
              </a:rPr>
              <a:t>: Build a high-fidelity, large-scale social simulator for computational social science.</a:t>
            </a:r>
          </a:p>
          <a:p>
            <a:pPr algn="l">
              <a:spcBef>
                <a:spcPts val="300"/>
              </a:spcBef>
              <a:spcAft>
                <a:spcPts val="300"/>
              </a:spcAft>
              <a:buFont typeface="Wingdings" pitchFamily="2" charset="2"/>
              <a:buChar char="q"/>
            </a:pPr>
            <a:r>
              <a:rPr lang="en-US" sz="2600" b="1" i="0" dirty="0">
                <a:solidFill>
                  <a:srgbClr val="404040"/>
                </a:solidFill>
                <a:effectLst/>
                <a:latin typeface="Inter"/>
              </a:rPr>
              <a:t>Key Contributions</a:t>
            </a:r>
            <a:r>
              <a:rPr lang="en-US" sz="2600" b="0" i="0" dirty="0">
                <a:solidFill>
                  <a:srgbClr val="404040"/>
                </a:solidFill>
                <a:effectLst/>
                <a:latin typeface="Inter"/>
              </a:rPr>
              <a:t>:</a:t>
            </a:r>
          </a:p>
          <a:p>
            <a:pPr lvl="1" algn="l">
              <a:spcBef>
                <a:spcPts val="300"/>
              </a:spcBef>
              <a:buFont typeface="Wingdings" pitchFamily="2" charset="2"/>
              <a:buChar char="q"/>
            </a:pPr>
            <a:r>
              <a:rPr lang="en-US" sz="2600" b="0" i="0" dirty="0">
                <a:solidFill>
                  <a:srgbClr val="404040"/>
                </a:solidFill>
                <a:effectLst/>
                <a:latin typeface="Inter"/>
              </a:rPr>
              <a:t>Integration of LLM-driven agents, realistic environments, and scalable infrastructure.</a:t>
            </a:r>
          </a:p>
          <a:p>
            <a:pPr lvl="1" algn="l">
              <a:spcBef>
                <a:spcPts val="300"/>
              </a:spcBef>
              <a:buFont typeface="Wingdings" pitchFamily="2" charset="2"/>
              <a:buChar char="q"/>
            </a:pPr>
            <a:r>
              <a:rPr lang="en-US" sz="2600" b="0" i="0" dirty="0">
                <a:solidFill>
                  <a:srgbClr val="404040"/>
                </a:solidFill>
                <a:effectLst/>
                <a:latin typeface="Inter"/>
              </a:rPr>
              <a:t>Validation through real-world social experiments (polarization, UBI, etc.).</a:t>
            </a:r>
          </a:p>
          <a:p>
            <a:pPr>
              <a:spcBef>
                <a:spcPts val="300"/>
              </a:spcBef>
              <a:buFont typeface="Wingdings" pitchFamily="2" charset="2"/>
              <a:buChar char="q"/>
            </a:pPr>
            <a:endParaRPr lang="en-US" b="0" i="0" dirty="0">
              <a:solidFill>
                <a:srgbClr val="404040"/>
              </a:solidFill>
              <a:effectLst/>
              <a:latin typeface="Inter"/>
            </a:endParaRPr>
          </a:p>
          <a:p>
            <a:pPr marL="457200" lvl="1" indent="0">
              <a:buNone/>
            </a:pPr>
            <a:br>
              <a:rPr lang="en-US" dirty="0"/>
            </a:br>
            <a:endParaRPr lang="en-US" dirty="0"/>
          </a:p>
          <a:p>
            <a:pPr>
              <a:buFont typeface="Wingdings" pitchFamily="2" charset="2"/>
              <a:buChar char="q"/>
            </a:pPr>
            <a:endParaRPr lang="en-US" dirty="0"/>
          </a:p>
        </p:txBody>
      </p:sp>
      <p:sp>
        <p:nvSpPr>
          <p:cNvPr id="4" name="TextBox 3">
            <a:extLst>
              <a:ext uri="{FF2B5EF4-FFF2-40B4-BE49-F238E27FC236}">
                <a16:creationId xmlns:a16="http://schemas.microsoft.com/office/drawing/2014/main" id="{5B877B24-D00A-58B0-60BD-B6A0DDE70386}"/>
              </a:ext>
            </a:extLst>
          </p:cNvPr>
          <p:cNvSpPr txBox="1"/>
          <p:nvPr/>
        </p:nvSpPr>
        <p:spPr>
          <a:xfrm>
            <a:off x="951979" y="6023074"/>
            <a:ext cx="9336255" cy="307777"/>
          </a:xfrm>
          <a:prstGeom prst="rect">
            <a:avLst/>
          </a:prstGeom>
          <a:noFill/>
        </p:spPr>
        <p:txBody>
          <a:bodyPr wrap="square" rtlCol="0">
            <a:spAutoFit/>
          </a:bodyPr>
          <a:lstStyle/>
          <a:p>
            <a:r>
              <a:rPr lang="en-US" sz="1400" dirty="0"/>
              <a:t>[1]</a:t>
            </a:r>
            <a:r>
              <a:rPr lang="zh-CN" altLang="en-US" sz="1400" dirty="0"/>
              <a:t> </a:t>
            </a:r>
            <a:r>
              <a:rPr lang="en-US" sz="800" b="0" i="0" dirty="0">
                <a:solidFill>
                  <a:srgbClr val="222222"/>
                </a:solidFill>
                <a:effectLst/>
                <a:latin typeface="Arial" panose="020B0604020202020204" pitchFamily="34" charset="0"/>
              </a:rPr>
              <a:t>Piao, Jinghua, et al. "</a:t>
            </a:r>
            <a:r>
              <a:rPr lang="en-US" sz="800" b="0" i="0" dirty="0" err="1">
                <a:solidFill>
                  <a:srgbClr val="222222"/>
                </a:solidFill>
                <a:effectLst/>
                <a:latin typeface="Arial" panose="020B0604020202020204" pitchFamily="34" charset="0"/>
              </a:rPr>
              <a:t>AgentSociety</a:t>
            </a:r>
            <a:r>
              <a:rPr lang="en-US" sz="800" b="0" i="0" dirty="0">
                <a:solidFill>
                  <a:srgbClr val="222222"/>
                </a:solidFill>
                <a:effectLst/>
                <a:latin typeface="Arial" panose="020B0604020202020204" pitchFamily="34" charset="0"/>
              </a:rPr>
              <a:t>: Large-Scale Simulation of LLM-Driven Generative Agents Advances Understanding of Human Behaviors and Society." </a:t>
            </a:r>
            <a:r>
              <a:rPr lang="en-US" sz="800" b="0" i="1" dirty="0" err="1">
                <a:solidFill>
                  <a:srgbClr val="222222"/>
                </a:solidFill>
                <a:effectLst/>
                <a:latin typeface="Arial" panose="020B0604020202020204" pitchFamily="34" charset="0"/>
              </a:rPr>
              <a:t>arXiv</a:t>
            </a:r>
            <a:r>
              <a:rPr lang="en-US" sz="800" b="0" i="1" dirty="0">
                <a:solidFill>
                  <a:srgbClr val="222222"/>
                </a:solidFill>
                <a:effectLst/>
                <a:latin typeface="Arial" panose="020B0604020202020204" pitchFamily="34" charset="0"/>
              </a:rPr>
              <a:t> preprint arXiv:2502.08691</a:t>
            </a:r>
            <a:r>
              <a:rPr lang="en-US" sz="800" b="0" i="0" dirty="0">
                <a:solidFill>
                  <a:srgbClr val="222222"/>
                </a:solidFill>
                <a:effectLst/>
                <a:latin typeface="Arial" panose="020B0604020202020204" pitchFamily="34" charset="0"/>
              </a:rPr>
              <a:t> (2025).</a:t>
            </a:r>
            <a:endParaRPr lang="en-US" sz="800" dirty="0"/>
          </a:p>
        </p:txBody>
      </p:sp>
    </p:spTree>
    <p:extLst>
      <p:ext uri="{BB962C8B-B14F-4D97-AF65-F5344CB8AC3E}">
        <p14:creationId xmlns:p14="http://schemas.microsoft.com/office/powerpoint/2010/main" val="1732253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5BFDD-49AB-B290-6BE5-C9500906AE39}"/>
              </a:ext>
            </a:extLst>
          </p:cNvPr>
          <p:cNvSpPr>
            <a:spLocks noGrp="1"/>
          </p:cNvSpPr>
          <p:nvPr>
            <p:ph type="title"/>
          </p:nvPr>
        </p:nvSpPr>
        <p:spPr/>
        <p:txBody>
          <a:bodyPr/>
          <a:lstStyle/>
          <a:p>
            <a:r>
              <a:rPr lang="en-US" b="1" i="0" dirty="0" err="1">
                <a:solidFill>
                  <a:srgbClr val="0070C0"/>
                </a:solidFill>
                <a:effectLst/>
              </a:rPr>
              <a:t>AgentSociety</a:t>
            </a:r>
            <a:r>
              <a:rPr lang="en-US" b="1" i="0" dirty="0">
                <a:solidFill>
                  <a:srgbClr val="0070C0"/>
                </a:solidFill>
                <a:effectLst/>
              </a:rPr>
              <a:t> Framework Overview</a:t>
            </a:r>
            <a:endParaRPr lang="en-US" dirty="0">
              <a:solidFill>
                <a:srgbClr val="0070C0"/>
              </a:solidFill>
            </a:endParaRPr>
          </a:p>
        </p:txBody>
      </p:sp>
      <p:sp>
        <p:nvSpPr>
          <p:cNvPr id="3" name="Content Placeholder 2">
            <a:extLst>
              <a:ext uri="{FF2B5EF4-FFF2-40B4-BE49-F238E27FC236}">
                <a16:creationId xmlns:a16="http://schemas.microsoft.com/office/drawing/2014/main" id="{80037B68-3124-5DF6-4739-A100A2CEB5BC}"/>
              </a:ext>
            </a:extLst>
          </p:cNvPr>
          <p:cNvSpPr>
            <a:spLocks noGrp="1"/>
          </p:cNvSpPr>
          <p:nvPr>
            <p:ph idx="1"/>
          </p:nvPr>
        </p:nvSpPr>
        <p:spPr>
          <a:xfrm>
            <a:off x="838200" y="1825625"/>
            <a:ext cx="6148388" cy="4351338"/>
          </a:xfrm>
        </p:spPr>
        <p:txBody>
          <a:bodyPr>
            <a:normAutofit/>
          </a:bodyPr>
          <a:lstStyle/>
          <a:p>
            <a:pPr algn="l">
              <a:spcAft>
                <a:spcPts val="300"/>
              </a:spcAft>
              <a:buFont typeface="Wingdings" pitchFamily="2" charset="2"/>
              <a:buChar char="q"/>
            </a:pPr>
            <a:r>
              <a:rPr lang="en-US" sz="2400" b="1" i="0" dirty="0">
                <a:solidFill>
                  <a:srgbClr val="404040"/>
                </a:solidFill>
                <a:effectLst/>
                <a:latin typeface="Inter"/>
              </a:rPr>
              <a:t>Three Core Components</a:t>
            </a:r>
            <a:r>
              <a:rPr lang="en-US" sz="2400" b="0" i="0" dirty="0">
                <a:solidFill>
                  <a:srgbClr val="404040"/>
                </a:solidFill>
                <a:effectLst/>
                <a:latin typeface="Inter"/>
              </a:rPr>
              <a:t>:</a:t>
            </a:r>
          </a:p>
          <a:p>
            <a:pPr marL="914400" lvl="1" indent="-457200" algn="l">
              <a:spcBef>
                <a:spcPts val="300"/>
              </a:spcBef>
              <a:buFont typeface="+mj-lt"/>
              <a:buAutoNum type="arabicPeriod"/>
            </a:pPr>
            <a:r>
              <a:rPr lang="en-US" b="1" i="0" dirty="0">
                <a:solidFill>
                  <a:srgbClr val="FF0000"/>
                </a:solidFill>
                <a:effectLst/>
                <a:latin typeface="Inter"/>
              </a:rPr>
              <a:t>LLM-Driven Agents</a:t>
            </a:r>
            <a:r>
              <a:rPr lang="en-US" b="0" i="0" dirty="0">
                <a:solidFill>
                  <a:srgbClr val="404040"/>
                </a:solidFill>
                <a:effectLst/>
                <a:latin typeface="Inter"/>
              </a:rPr>
              <a:t>: Human-like minds (emotions, needs, cognition) and behaviors (mobility, social, economic).</a:t>
            </a:r>
          </a:p>
          <a:p>
            <a:pPr marL="914400" lvl="1" indent="-457200" algn="l">
              <a:spcBef>
                <a:spcPts val="300"/>
              </a:spcBef>
              <a:buFont typeface="+mj-lt"/>
              <a:buAutoNum type="arabicPeriod"/>
            </a:pPr>
            <a:r>
              <a:rPr lang="en-US" b="1" i="0" dirty="0">
                <a:solidFill>
                  <a:srgbClr val="404040"/>
                </a:solidFill>
                <a:effectLst/>
                <a:latin typeface="Inter"/>
              </a:rPr>
              <a:t>Realistic Environment</a:t>
            </a:r>
            <a:r>
              <a:rPr lang="en-US" b="0" i="0" dirty="0">
                <a:solidFill>
                  <a:srgbClr val="404040"/>
                </a:solidFill>
                <a:effectLst/>
                <a:latin typeface="Inter"/>
              </a:rPr>
              <a:t>: Urban, social, and economic spaces with dynamic feedback.</a:t>
            </a:r>
          </a:p>
          <a:p>
            <a:pPr marL="914400" lvl="1" indent="-457200" algn="l">
              <a:spcBef>
                <a:spcPts val="300"/>
              </a:spcBef>
              <a:buFont typeface="+mj-lt"/>
              <a:buAutoNum type="arabicPeriod"/>
            </a:pPr>
            <a:r>
              <a:rPr lang="en-US" b="1" i="0" dirty="0">
                <a:solidFill>
                  <a:srgbClr val="404040"/>
                </a:solidFill>
                <a:effectLst/>
                <a:latin typeface="Inter"/>
              </a:rPr>
              <a:t>Simulation Engine</a:t>
            </a:r>
            <a:r>
              <a:rPr lang="en-US" b="0" i="0" dirty="0">
                <a:solidFill>
                  <a:srgbClr val="404040"/>
                </a:solidFill>
                <a:effectLst/>
                <a:latin typeface="Inter"/>
              </a:rPr>
              <a:t>: Distributed computing (Ray) and MQTT messaging for scalability.</a:t>
            </a:r>
          </a:p>
          <a:p>
            <a:pPr algn="l">
              <a:spcBef>
                <a:spcPts val="300"/>
              </a:spcBef>
              <a:buFont typeface="Wingdings" pitchFamily="2" charset="2"/>
              <a:buChar char="q"/>
            </a:pPr>
            <a:r>
              <a:rPr lang="en-US" sz="2400" b="1" i="0" dirty="0">
                <a:solidFill>
                  <a:srgbClr val="404040"/>
                </a:solidFill>
                <a:effectLst/>
                <a:latin typeface="Inter"/>
              </a:rPr>
              <a:t>Scale</a:t>
            </a:r>
            <a:r>
              <a:rPr lang="en-US" sz="2400" b="0" i="0" dirty="0">
                <a:solidFill>
                  <a:srgbClr val="404040"/>
                </a:solidFill>
                <a:effectLst/>
                <a:latin typeface="Inter"/>
              </a:rPr>
              <a:t>: Simulates 10,000+ agents with 5 million daily interactions.</a:t>
            </a:r>
          </a:p>
          <a:p>
            <a:endParaRPr lang="en-US" dirty="0"/>
          </a:p>
        </p:txBody>
      </p:sp>
      <p:pic>
        <p:nvPicPr>
          <p:cNvPr id="5" name="Picture 4" descr="A diagram of a robot&#10;&#10;AI-generated content may be incorrect.">
            <a:extLst>
              <a:ext uri="{FF2B5EF4-FFF2-40B4-BE49-F238E27FC236}">
                <a16:creationId xmlns:a16="http://schemas.microsoft.com/office/drawing/2014/main" id="{AF6BBA80-88A3-B5B4-B505-FE23BBA98162}"/>
              </a:ext>
            </a:extLst>
          </p:cNvPr>
          <p:cNvPicPr>
            <a:picLocks noChangeAspect="1"/>
          </p:cNvPicPr>
          <p:nvPr/>
        </p:nvPicPr>
        <p:blipFill>
          <a:blip r:embed="rId2"/>
          <a:stretch>
            <a:fillRect/>
          </a:stretch>
        </p:blipFill>
        <p:spPr>
          <a:xfrm>
            <a:off x="6677930" y="1536355"/>
            <a:ext cx="5514070" cy="3785290"/>
          </a:xfrm>
          <a:prstGeom prst="rect">
            <a:avLst/>
          </a:prstGeom>
        </p:spPr>
      </p:pic>
      <p:sp>
        <p:nvSpPr>
          <p:cNvPr id="6" name="TextBox 5">
            <a:extLst>
              <a:ext uri="{FF2B5EF4-FFF2-40B4-BE49-F238E27FC236}">
                <a16:creationId xmlns:a16="http://schemas.microsoft.com/office/drawing/2014/main" id="{1F4D0946-F33C-026B-E7A3-46A02CD7B418}"/>
              </a:ext>
            </a:extLst>
          </p:cNvPr>
          <p:cNvSpPr txBox="1"/>
          <p:nvPr/>
        </p:nvSpPr>
        <p:spPr>
          <a:xfrm>
            <a:off x="2078182" y="6040582"/>
            <a:ext cx="8548254" cy="430887"/>
          </a:xfrm>
          <a:prstGeom prst="rect">
            <a:avLst/>
          </a:prstGeom>
          <a:noFill/>
        </p:spPr>
        <p:txBody>
          <a:bodyPr wrap="square" rtlCol="0">
            <a:spAutoFit/>
          </a:bodyPr>
          <a:lstStyle/>
          <a:p>
            <a:r>
              <a:rPr lang="en-US" sz="1400" dirty="0"/>
              <a:t>[1] </a:t>
            </a:r>
            <a:r>
              <a:rPr lang="en-US" sz="800" b="0" i="0" dirty="0">
                <a:solidFill>
                  <a:srgbClr val="222222"/>
                </a:solidFill>
                <a:effectLst/>
                <a:latin typeface="Arial" panose="020B0604020202020204" pitchFamily="34" charset="0"/>
              </a:rPr>
              <a:t>Piao, Jinghua, et al. "</a:t>
            </a:r>
            <a:r>
              <a:rPr lang="en-US" sz="800" b="0" i="0" dirty="0" err="1">
                <a:solidFill>
                  <a:srgbClr val="222222"/>
                </a:solidFill>
                <a:effectLst/>
                <a:latin typeface="Arial" panose="020B0604020202020204" pitchFamily="34" charset="0"/>
              </a:rPr>
              <a:t>AgentSociety</a:t>
            </a:r>
            <a:r>
              <a:rPr lang="en-US" sz="800" b="0" i="0" dirty="0">
                <a:solidFill>
                  <a:srgbClr val="222222"/>
                </a:solidFill>
                <a:effectLst/>
                <a:latin typeface="Arial" panose="020B0604020202020204" pitchFamily="34" charset="0"/>
              </a:rPr>
              <a:t>: Large-Scale Simulation of LLM-Driven Generative Agents Advances Understanding of Human Behaviors and Society." </a:t>
            </a:r>
            <a:r>
              <a:rPr lang="en-US" sz="800" b="0" i="1" dirty="0" err="1">
                <a:solidFill>
                  <a:srgbClr val="222222"/>
                </a:solidFill>
                <a:effectLst/>
                <a:latin typeface="Arial" panose="020B0604020202020204" pitchFamily="34" charset="0"/>
              </a:rPr>
              <a:t>arXiv</a:t>
            </a:r>
            <a:r>
              <a:rPr lang="en-US" sz="800" b="0" i="1" dirty="0">
                <a:solidFill>
                  <a:srgbClr val="222222"/>
                </a:solidFill>
                <a:effectLst/>
                <a:latin typeface="Arial" panose="020B0604020202020204" pitchFamily="34" charset="0"/>
              </a:rPr>
              <a:t> preprint arXiv:2502.08691</a:t>
            </a:r>
            <a:r>
              <a:rPr lang="en-US" sz="800" b="0" i="0" dirty="0">
                <a:solidFill>
                  <a:srgbClr val="222222"/>
                </a:solidFill>
                <a:effectLst/>
                <a:latin typeface="Arial" panose="020B0604020202020204" pitchFamily="34" charset="0"/>
              </a:rPr>
              <a:t> (2025).</a:t>
            </a:r>
            <a:endParaRPr lang="en-US" sz="800" dirty="0"/>
          </a:p>
        </p:txBody>
      </p:sp>
      <p:sp>
        <p:nvSpPr>
          <p:cNvPr id="7" name="TextBox 6">
            <a:extLst>
              <a:ext uri="{FF2B5EF4-FFF2-40B4-BE49-F238E27FC236}">
                <a16:creationId xmlns:a16="http://schemas.microsoft.com/office/drawing/2014/main" id="{5938AA29-5F04-0700-9FB0-CE028ADE944D}"/>
              </a:ext>
            </a:extLst>
          </p:cNvPr>
          <p:cNvSpPr txBox="1"/>
          <p:nvPr/>
        </p:nvSpPr>
        <p:spPr>
          <a:xfrm>
            <a:off x="8953638" y="5357948"/>
            <a:ext cx="6476724" cy="646331"/>
          </a:xfrm>
          <a:prstGeom prst="rect">
            <a:avLst/>
          </a:prstGeom>
          <a:noFill/>
        </p:spPr>
        <p:txBody>
          <a:bodyPr wrap="square" rtlCol="0">
            <a:spAutoFit/>
          </a:bodyPr>
          <a:lstStyle/>
          <a:p>
            <a:r>
              <a:rPr lang="en-US" dirty="0"/>
              <a:t>Fig 1</a:t>
            </a:r>
            <a:r>
              <a:rPr lang="en-US" baseline="30000" dirty="0"/>
              <a:t>1</a:t>
            </a:r>
            <a:endParaRPr lang="en-US" dirty="0"/>
          </a:p>
          <a:p>
            <a:endParaRPr lang="en-US" dirty="0"/>
          </a:p>
        </p:txBody>
      </p:sp>
    </p:spTree>
    <p:extLst>
      <p:ext uri="{BB962C8B-B14F-4D97-AF65-F5344CB8AC3E}">
        <p14:creationId xmlns:p14="http://schemas.microsoft.com/office/powerpoint/2010/main" val="4064706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2490-E42A-A4F2-7B70-C109F48F572B}"/>
              </a:ext>
            </a:extLst>
          </p:cNvPr>
          <p:cNvSpPr>
            <a:spLocks noGrp="1"/>
          </p:cNvSpPr>
          <p:nvPr>
            <p:ph type="title"/>
          </p:nvPr>
        </p:nvSpPr>
        <p:spPr/>
        <p:txBody>
          <a:bodyPr/>
          <a:lstStyle/>
          <a:p>
            <a:r>
              <a:rPr lang="en-US" b="1" i="0" dirty="0">
                <a:solidFill>
                  <a:srgbClr val="0070C0"/>
                </a:solidFill>
                <a:effectLst/>
              </a:rPr>
              <a:t>LLM-Driven Generative Agents</a:t>
            </a:r>
            <a:endParaRPr lang="en-US" dirty="0">
              <a:solidFill>
                <a:srgbClr val="0070C0"/>
              </a:solidFill>
            </a:endParaRPr>
          </a:p>
        </p:txBody>
      </p:sp>
      <p:sp>
        <p:nvSpPr>
          <p:cNvPr id="3" name="Content Placeholder 2">
            <a:extLst>
              <a:ext uri="{FF2B5EF4-FFF2-40B4-BE49-F238E27FC236}">
                <a16:creationId xmlns:a16="http://schemas.microsoft.com/office/drawing/2014/main" id="{43A9583A-8F9E-800C-0342-DA538CF2C159}"/>
              </a:ext>
            </a:extLst>
          </p:cNvPr>
          <p:cNvSpPr>
            <a:spLocks noGrp="1"/>
          </p:cNvSpPr>
          <p:nvPr>
            <p:ph idx="1"/>
          </p:nvPr>
        </p:nvSpPr>
        <p:spPr>
          <a:xfrm>
            <a:off x="838200" y="1825625"/>
            <a:ext cx="5933661" cy="4351338"/>
          </a:xfrm>
        </p:spPr>
        <p:txBody>
          <a:bodyPr/>
          <a:lstStyle/>
          <a:p>
            <a:pPr algn="l">
              <a:spcAft>
                <a:spcPts val="300"/>
              </a:spcAft>
              <a:buFont typeface="Wingdings" pitchFamily="2" charset="2"/>
              <a:buChar char="q"/>
            </a:pPr>
            <a:r>
              <a:rPr lang="en-US" sz="2400" b="1" i="0" dirty="0">
                <a:solidFill>
                  <a:srgbClr val="404040"/>
                </a:solidFill>
                <a:effectLst/>
                <a:latin typeface="Inter"/>
              </a:rPr>
              <a:t>Agent Architecture</a:t>
            </a:r>
            <a:r>
              <a:rPr lang="en-US" sz="2400" b="0" i="0" dirty="0">
                <a:solidFill>
                  <a:srgbClr val="404040"/>
                </a:solidFill>
                <a:effectLst/>
                <a:latin typeface="Inter"/>
              </a:rPr>
              <a:t>:</a:t>
            </a:r>
          </a:p>
          <a:p>
            <a:pPr lvl="1" algn="l">
              <a:spcBef>
                <a:spcPts val="300"/>
              </a:spcBef>
              <a:buFont typeface="Wingdings" pitchFamily="2" charset="2"/>
              <a:buChar char="q"/>
            </a:pPr>
            <a:r>
              <a:rPr lang="en-US" b="1" i="0" dirty="0">
                <a:solidFill>
                  <a:srgbClr val="404040"/>
                </a:solidFill>
                <a:effectLst/>
                <a:latin typeface="Inter"/>
              </a:rPr>
              <a:t>Minds</a:t>
            </a:r>
            <a:r>
              <a:rPr lang="en-US" b="0" i="0" dirty="0">
                <a:solidFill>
                  <a:srgbClr val="404040"/>
                </a:solidFill>
                <a:effectLst/>
                <a:latin typeface="Inter"/>
              </a:rPr>
              <a:t>: Emotions (dynamic responses), needs (Maslow’s hierarchy), cognition (beliefs/attitudes).</a:t>
            </a:r>
          </a:p>
          <a:p>
            <a:pPr lvl="1" algn="l">
              <a:spcBef>
                <a:spcPts val="300"/>
              </a:spcBef>
              <a:buFont typeface="Wingdings" pitchFamily="2" charset="2"/>
              <a:buChar char="q"/>
            </a:pPr>
            <a:r>
              <a:rPr lang="en-US" b="1" i="0" dirty="0">
                <a:solidFill>
                  <a:srgbClr val="404040"/>
                </a:solidFill>
                <a:effectLst/>
                <a:latin typeface="Inter"/>
              </a:rPr>
              <a:t>Behaviors</a:t>
            </a:r>
            <a:r>
              <a:rPr lang="en-US" b="0" i="0" dirty="0">
                <a:solidFill>
                  <a:srgbClr val="404040"/>
                </a:solidFill>
                <a:effectLst/>
                <a:latin typeface="Inter"/>
              </a:rPr>
              <a:t>: Mobility (needs-driven), social interactions (online/offline), economic activities (work/consumption).</a:t>
            </a:r>
          </a:p>
          <a:p>
            <a:pPr lvl="1" algn="l">
              <a:spcBef>
                <a:spcPts val="300"/>
              </a:spcBef>
              <a:buFont typeface="Wingdings" pitchFamily="2" charset="2"/>
              <a:buChar char="q"/>
            </a:pPr>
            <a:r>
              <a:rPr lang="en-US" b="1" i="0" dirty="0">
                <a:solidFill>
                  <a:srgbClr val="404040"/>
                </a:solidFill>
                <a:effectLst/>
                <a:latin typeface="Inter"/>
              </a:rPr>
              <a:t>Memory System</a:t>
            </a:r>
            <a:r>
              <a:rPr lang="en-US" b="0" i="0" dirty="0">
                <a:solidFill>
                  <a:srgbClr val="404040"/>
                </a:solidFill>
                <a:effectLst/>
                <a:latin typeface="Inter"/>
              </a:rPr>
              <a:t>: Stream memory for event-perception linkage.</a:t>
            </a:r>
          </a:p>
          <a:p>
            <a:pPr algn="l">
              <a:spcBef>
                <a:spcPts val="300"/>
              </a:spcBef>
              <a:buFont typeface="Wingdings" pitchFamily="2" charset="2"/>
              <a:buChar char="q"/>
            </a:pPr>
            <a:r>
              <a:rPr lang="en-US" sz="2400" b="1" i="0" dirty="0">
                <a:solidFill>
                  <a:srgbClr val="404040"/>
                </a:solidFill>
                <a:effectLst/>
                <a:latin typeface="Inter"/>
              </a:rPr>
              <a:t>Key Innovation</a:t>
            </a:r>
            <a:r>
              <a:rPr lang="en-US" sz="2400" b="0" i="0" dirty="0">
                <a:solidFill>
                  <a:srgbClr val="404040"/>
                </a:solidFill>
                <a:effectLst/>
                <a:latin typeface="Inter"/>
              </a:rPr>
              <a:t>: Explicit coupling of mental states and behaviors using psychological theories.</a:t>
            </a:r>
          </a:p>
          <a:p>
            <a:endParaRPr lang="en-US" dirty="0"/>
          </a:p>
        </p:txBody>
      </p:sp>
      <p:pic>
        <p:nvPicPr>
          <p:cNvPr id="5" name="Picture 4" descr="A blue robot with red eyes and yellow mouth&#10;&#10;AI-generated content may be incorrect.">
            <a:extLst>
              <a:ext uri="{FF2B5EF4-FFF2-40B4-BE49-F238E27FC236}">
                <a16:creationId xmlns:a16="http://schemas.microsoft.com/office/drawing/2014/main" id="{CD81D2CF-4B70-21B9-7E6D-06A78DB6E87C}"/>
              </a:ext>
            </a:extLst>
          </p:cNvPr>
          <p:cNvPicPr>
            <a:picLocks noChangeAspect="1"/>
          </p:cNvPicPr>
          <p:nvPr/>
        </p:nvPicPr>
        <p:blipFill>
          <a:blip r:embed="rId2"/>
          <a:stretch>
            <a:fillRect/>
          </a:stretch>
        </p:blipFill>
        <p:spPr>
          <a:xfrm>
            <a:off x="0" y="2577824"/>
            <a:ext cx="683957" cy="1212883"/>
          </a:xfrm>
          <a:prstGeom prst="rect">
            <a:avLst/>
          </a:prstGeom>
        </p:spPr>
      </p:pic>
      <p:sp>
        <p:nvSpPr>
          <p:cNvPr id="6" name="Left Brace 5">
            <a:extLst>
              <a:ext uri="{FF2B5EF4-FFF2-40B4-BE49-F238E27FC236}">
                <a16:creationId xmlns:a16="http://schemas.microsoft.com/office/drawing/2014/main" id="{36227693-1DE4-171A-1624-EACD25D749F1}"/>
              </a:ext>
            </a:extLst>
          </p:cNvPr>
          <p:cNvSpPr/>
          <p:nvPr/>
        </p:nvSpPr>
        <p:spPr>
          <a:xfrm>
            <a:off x="838200" y="2367238"/>
            <a:ext cx="379674" cy="163405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descr="A diagram of a social behavior&#10;&#10;AI-generated content may be incorrect.">
            <a:extLst>
              <a:ext uri="{FF2B5EF4-FFF2-40B4-BE49-F238E27FC236}">
                <a16:creationId xmlns:a16="http://schemas.microsoft.com/office/drawing/2014/main" id="{81BD60CE-6014-5EF1-D455-73D9FED6A24D}"/>
              </a:ext>
            </a:extLst>
          </p:cNvPr>
          <p:cNvPicPr>
            <a:picLocks noChangeAspect="1"/>
          </p:cNvPicPr>
          <p:nvPr/>
        </p:nvPicPr>
        <p:blipFill>
          <a:blip r:embed="rId3"/>
          <a:stretch>
            <a:fillRect/>
          </a:stretch>
        </p:blipFill>
        <p:spPr>
          <a:xfrm>
            <a:off x="6600455" y="1825625"/>
            <a:ext cx="5591545" cy="3182112"/>
          </a:xfrm>
          <a:prstGeom prst="rect">
            <a:avLst/>
          </a:prstGeom>
        </p:spPr>
      </p:pic>
      <p:sp>
        <p:nvSpPr>
          <p:cNvPr id="8" name="TextBox 7">
            <a:extLst>
              <a:ext uri="{FF2B5EF4-FFF2-40B4-BE49-F238E27FC236}">
                <a16:creationId xmlns:a16="http://schemas.microsoft.com/office/drawing/2014/main" id="{62A84174-9B87-0454-DDB0-1E0F76108B51}"/>
              </a:ext>
            </a:extLst>
          </p:cNvPr>
          <p:cNvSpPr txBox="1"/>
          <p:nvPr/>
        </p:nvSpPr>
        <p:spPr>
          <a:xfrm>
            <a:off x="2078182" y="6040582"/>
            <a:ext cx="8548254" cy="430887"/>
          </a:xfrm>
          <a:prstGeom prst="rect">
            <a:avLst/>
          </a:prstGeom>
          <a:noFill/>
        </p:spPr>
        <p:txBody>
          <a:bodyPr wrap="square" rtlCol="0">
            <a:spAutoFit/>
          </a:bodyPr>
          <a:lstStyle/>
          <a:p>
            <a:r>
              <a:rPr lang="en-US" sz="1400" dirty="0"/>
              <a:t>[1] </a:t>
            </a:r>
            <a:r>
              <a:rPr lang="en-US" sz="800" b="0" i="0" dirty="0">
                <a:solidFill>
                  <a:srgbClr val="222222"/>
                </a:solidFill>
                <a:effectLst/>
                <a:latin typeface="Arial" panose="020B0604020202020204" pitchFamily="34" charset="0"/>
              </a:rPr>
              <a:t>Piao, Jinghua, et al. "</a:t>
            </a:r>
            <a:r>
              <a:rPr lang="en-US" sz="800" b="0" i="0" dirty="0" err="1">
                <a:solidFill>
                  <a:srgbClr val="222222"/>
                </a:solidFill>
                <a:effectLst/>
                <a:latin typeface="Arial" panose="020B0604020202020204" pitchFamily="34" charset="0"/>
              </a:rPr>
              <a:t>AgentSociety</a:t>
            </a:r>
            <a:r>
              <a:rPr lang="en-US" sz="800" b="0" i="0" dirty="0">
                <a:solidFill>
                  <a:srgbClr val="222222"/>
                </a:solidFill>
                <a:effectLst/>
                <a:latin typeface="Arial" panose="020B0604020202020204" pitchFamily="34" charset="0"/>
              </a:rPr>
              <a:t>: Large-Scale Simulation of LLM-Driven Generative Agents Advances Understanding of Human Behaviors and Society." </a:t>
            </a:r>
            <a:r>
              <a:rPr lang="en-US" sz="800" b="0" i="1" dirty="0" err="1">
                <a:solidFill>
                  <a:srgbClr val="222222"/>
                </a:solidFill>
                <a:effectLst/>
                <a:latin typeface="Arial" panose="020B0604020202020204" pitchFamily="34" charset="0"/>
              </a:rPr>
              <a:t>arXiv</a:t>
            </a:r>
            <a:r>
              <a:rPr lang="en-US" sz="800" b="0" i="1" dirty="0">
                <a:solidFill>
                  <a:srgbClr val="222222"/>
                </a:solidFill>
                <a:effectLst/>
                <a:latin typeface="Arial" panose="020B0604020202020204" pitchFamily="34" charset="0"/>
              </a:rPr>
              <a:t> preprint arXiv:2502.08691</a:t>
            </a:r>
            <a:r>
              <a:rPr lang="en-US" sz="800" b="0" i="0" dirty="0">
                <a:solidFill>
                  <a:srgbClr val="222222"/>
                </a:solidFill>
                <a:effectLst/>
                <a:latin typeface="Arial" panose="020B0604020202020204" pitchFamily="34" charset="0"/>
              </a:rPr>
              <a:t> (2025).</a:t>
            </a:r>
            <a:endParaRPr lang="en-US" sz="800" dirty="0"/>
          </a:p>
        </p:txBody>
      </p:sp>
      <p:sp>
        <p:nvSpPr>
          <p:cNvPr id="9" name="TextBox 8">
            <a:extLst>
              <a:ext uri="{FF2B5EF4-FFF2-40B4-BE49-F238E27FC236}">
                <a16:creationId xmlns:a16="http://schemas.microsoft.com/office/drawing/2014/main" id="{D5396169-1015-6180-4706-5E4D75FCE804}"/>
              </a:ext>
            </a:extLst>
          </p:cNvPr>
          <p:cNvSpPr txBox="1"/>
          <p:nvPr/>
        </p:nvSpPr>
        <p:spPr>
          <a:xfrm>
            <a:off x="8953638" y="5357948"/>
            <a:ext cx="6476724" cy="646331"/>
          </a:xfrm>
          <a:prstGeom prst="rect">
            <a:avLst/>
          </a:prstGeom>
          <a:noFill/>
        </p:spPr>
        <p:txBody>
          <a:bodyPr wrap="square" rtlCol="0">
            <a:spAutoFit/>
          </a:bodyPr>
          <a:lstStyle/>
          <a:p>
            <a:r>
              <a:rPr lang="en-US" dirty="0"/>
              <a:t>Fig </a:t>
            </a:r>
            <a:r>
              <a:rPr lang="en-US" baseline="30000" dirty="0"/>
              <a:t>1</a:t>
            </a:r>
            <a:endParaRPr lang="en-US" dirty="0"/>
          </a:p>
          <a:p>
            <a:endParaRPr lang="en-US" dirty="0"/>
          </a:p>
        </p:txBody>
      </p:sp>
    </p:spTree>
    <p:extLst>
      <p:ext uri="{BB962C8B-B14F-4D97-AF65-F5344CB8AC3E}">
        <p14:creationId xmlns:p14="http://schemas.microsoft.com/office/powerpoint/2010/main" val="4152054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6158488-9B41-BA16-38B8-62BA8939C5EF}"/>
              </a:ext>
            </a:extLst>
          </p:cNvPr>
          <p:cNvPicPr>
            <a:picLocks noGrp="1" noChangeAspect="1"/>
          </p:cNvPicPr>
          <p:nvPr>
            <p:ph idx="1"/>
          </p:nvPr>
        </p:nvPicPr>
        <p:blipFill>
          <a:blip r:embed="rId2"/>
          <a:stretch>
            <a:fillRect/>
          </a:stretch>
        </p:blipFill>
        <p:spPr>
          <a:xfrm>
            <a:off x="1127512" y="593725"/>
            <a:ext cx="10240576" cy="5438775"/>
          </a:xfrm>
        </p:spPr>
      </p:pic>
      <p:sp>
        <p:nvSpPr>
          <p:cNvPr id="7" name="TextBox 6">
            <a:extLst>
              <a:ext uri="{FF2B5EF4-FFF2-40B4-BE49-F238E27FC236}">
                <a16:creationId xmlns:a16="http://schemas.microsoft.com/office/drawing/2014/main" id="{E0F423E6-31A3-491C-2BEF-5F41AE74FD72}"/>
              </a:ext>
            </a:extLst>
          </p:cNvPr>
          <p:cNvSpPr txBox="1"/>
          <p:nvPr/>
        </p:nvSpPr>
        <p:spPr>
          <a:xfrm>
            <a:off x="5910469" y="5941109"/>
            <a:ext cx="6476724" cy="646331"/>
          </a:xfrm>
          <a:prstGeom prst="rect">
            <a:avLst/>
          </a:prstGeom>
          <a:noFill/>
        </p:spPr>
        <p:txBody>
          <a:bodyPr wrap="square" rtlCol="0">
            <a:spAutoFit/>
          </a:bodyPr>
          <a:lstStyle/>
          <a:p>
            <a:r>
              <a:rPr lang="en-US" dirty="0"/>
              <a:t>Fig </a:t>
            </a:r>
            <a:r>
              <a:rPr lang="en-US" baseline="30000" dirty="0"/>
              <a:t>1</a:t>
            </a:r>
            <a:endParaRPr lang="en-US" dirty="0"/>
          </a:p>
          <a:p>
            <a:endParaRPr lang="en-US" dirty="0"/>
          </a:p>
        </p:txBody>
      </p:sp>
      <p:sp>
        <p:nvSpPr>
          <p:cNvPr id="8" name="TextBox 7">
            <a:extLst>
              <a:ext uri="{FF2B5EF4-FFF2-40B4-BE49-F238E27FC236}">
                <a16:creationId xmlns:a16="http://schemas.microsoft.com/office/drawing/2014/main" id="{043D8DFF-7C9C-BFDC-E714-36415B3F0BBF}"/>
              </a:ext>
            </a:extLst>
          </p:cNvPr>
          <p:cNvSpPr txBox="1"/>
          <p:nvPr/>
        </p:nvSpPr>
        <p:spPr>
          <a:xfrm>
            <a:off x="2078182" y="6371996"/>
            <a:ext cx="8548254" cy="430887"/>
          </a:xfrm>
          <a:prstGeom prst="rect">
            <a:avLst/>
          </a:prstGeom>
          <a:noFill/>
        </p:spPr>
        <p:txBody>
          <a:bodyPr wrap="square" rtlCol="0">
            <a:spAutoFit/>
          </a:bodyPr>
          <a:lstStyle/>
          <a:p>
            <a:r>
              <a:rPr lang="en-US" sz="1400" dirty="0"/>
              <a:t>[1] </a:t>
            </a:r>
            <a:r>
              <a:rPr lang="en-US" sz="800" b="0" i="0" dirty="0">
                <a:solidFill>
                  <a:srgbClr val="222222"/>
                </a:solidFill>
                <a:effectLst/>
                <a:latin typeface="Arial" panose="020B0604020202020204" pitchFamily="34" charset="0"/>
              </a:rPr>
              <a:t>Piao, Jinghua, et al. "</a:t>
            </a:r>
            <a:r>
              <a:rPr lang="en-US" sz="800" b="0" i="0" dirty="0" err="1">
                <a:solidFill>
                  <a:srgbClr val="222222"/>
                </a:solidFill>
                <a:effectLst/>
                <a:latin typeface="Arial" panose="020B0604020202020204" pitchFamily="34" charset="0"/>
              </a:rPr>
              <a:t>AgentSociety</a:t>
            </a:r>
            <a:r>
              <a:rPr lang="en-US" sz="800" b="0" i="0" dirty="0">
                <a:solidFill>
                  <a:srgbClr val="222222"/>
                </a:solidFill>
                <a:effectLst/>
                <a:latin typeface="Arial" panose="020B0604020202020204" pitchFamily="34" charset="0"/>
              </a:rPr>
              <a:t>: Large-Scale Simulation of LLM-Driven Generative Agents Advances Understanding of Human Behaviors and Society." </a:t>
            </a:r>
            <a:r>
              <a:rPr lang="en-US" sz="800" b="0" i="1" dirty="0" err="1">
                <a:solidFill>
                  <a:srgbClr val="222222"/>
                </a:solidFill>
                <a:effectLst/>
                <a:latin typeface="Arial" panose="020B0604020202020204" pitchFamily="34" charset="0"/>
              </a:rPr>
              <a:t>arXiv</a:t>
            </a:r>
            <a:r>
              <a:rPr lang="en-US" sz="800" b="0" i="1" dirty="0">
                <a:solidFill>
                  <a:srgbClr val="222222"/>
                </a:solidFill>
                <a:effectLst/>
                <a:latin typeface="Arial" panose="020B0604020202020204" pitchFamily="34" charset="0"/>
              </a:rPr>
              <a:t> preprint arXiv:2502.08691</a:t>
            </a:r>
            <a:r>
              <a:rPr lang="en-US" sz="800" b="0" i="0" dirty="0">
                <a:solidFill>
                  <a:srgbClr val="222222"/>
                </a:solidFill>
                <a:effectLst/>
                <a:latin typeface="Arial" panose="020B0604020202020204" pitchFamily="34" charset="0"/>
              </a:rPr>
              <a:t> (2025).</a:t>
            </a:r>
            <a:endParaRPr lang="en-US" sz="800" dirty="0"/>
          </a:p>
        </p:txBody>
      </p:sp>
    </p:spTree>
    <p:extLst>
      <p:ext uri="{BB962C8B-B14F-4D97-AF65-F5344CB8AC3E}">
        <p14:creationId xmlns:p14="http://schemas.microsoft.com/office/powerpoint/2010/main" val="1187435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6A3D3-7427-8363-8989-B35BF89E6F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55B362-4336-655C-3C24-7CBDF89BA7AD}"/>
              </a:ext>
            </a:extLst>
          </p:cNvPr>
          <p:cNvSpPr txBox="1"/>
          <p:nvPr/>
        </p:nvSpPr>
        <p:spPr>
          <a:xfrm>
            <a:off x="294048" y="0"/>
            <a:ext cx="3693336" cy="3785652"/>
          </a:xfrm>
          <a:prstGeom prst="rect">
            <a:avLst/>
          </a:prstGeom>
          <a:noFill/>
        </p:spPr>
        <p:txBody>
          <a:bodyPr wrap="square" rtlCol="0">
            <a:spAutoFit/>
          </a:bodyPr>
          <a:lstStyle/>
          <a:p>
            <a:r>
              <a:rPr lang="en-US" altLang="zh-CN" sz="4000" dirty="0">
                <a:sym typeface="+mn-ea"/>
              </a:rPr>
              <a:t>Logistics</a:t>
            </a:r>
            <a:r>
              <a:rPr lang="zh-CN" altLang="en-US" sz="4000" dirty="0">
                <a:sym typeface="+mn-ea"/>
              </a:rPr>
              <a:t> </a:t>
            </a:r>
            <a:r>
              <a:rPr lang="en-US" altLang="zh-CN" sz="4000" dirty="0">
                <a:sym typeface="+mn-ea"/>
              </a:rPr>
              <a:t>–</a:t>
            </a:r>
            <a:r>
              <a:rPr lang="zh-CN" altLang="en-US" sz="4000" dirty="0">
                <a:sym typeface="+mn-ea"/>
              </a:rPr>
              <a:t> </a:t>
            </a:r>
            <a:r>
              <a:rPr lang="en-US" altLang="zh-CN" sz="4000" dirty="0">
                <a:sym typeface="+mn-ea"/>
              </a:rPr>
              <a:t>Tentative</a:t>
            </a:r>
            <a:r>
              <a:rPr lang="zh-CN" altLang="en-US" sz="4000" dirty="0">
                <a:sym typeface="+mn-ea"/>
              </a:rPr>
              <a:t> </a:t>
            </a:r>
            <a:r>
              <a:rPr lang="en-US" altLang="zh-CN" sz="4000" dirty="0">
                <a:sym typeface="+mn-ea"/>
              </a:rPr>
              <a:t>Teaching</a:t>
            </a:r>
            <a:r>
              <a:rPr lang="zh-CN" altLang="en-US" sz="4000" dirty="0">
                <a:sym typeface="+mn-ea"/>
              </a:rPr>
              <a:t> </a:t>
            </a:r>
            <a:r>
              <a:rPr lang="en-US" altLang="zh-CN" sz="4000" dirty="0">
                <a:sym typeface="+mn-ea"/>
              </a:rPr>
              <a:t>Schedule</a:t>
            </a:r>
            <a:r>
              <a:rPr lang="zh-CN" altLang="en-US" sz="4000" dirty="0">
                <a:sym typeface="+mn-ea"/>
              </a:rPr>
              <a:t> </a:t>
            </a:r>
            <a:r>
              <a:rPr lang="en-US" altLang="zh-CN" sz="4000" dirty="0">
                <a:sym typeface="+mn-ea"/>
              </a:rPr>
              <a:t>Update</a:t>
            </a:r>
          </a:p>
          <a:p>
            <a:endParaRPr lang="en-US" altLang="zh-CN" sz="4000" dirty="0">
              <a:sym typeface="+mn-ea"/>
            </a:endParaRPr>
          </a:p>
        </p:txBody>
      </p:sp>
      <p:pic>
        <p:nvPicPr>
          <p:cNvPr id="5" name="Picture 4" descr="A table of informational text&#10;&#10;AI-generated content may be incorrect.">
            <a:extLst>
              <a:ext uri="{FF2B5EF4-FFF2-40B4-BE49-F238E27FC236}">
                <a16:creationId xmlns:a16="http://schemas.microsoft.com/office/drawing/2014/main" id="{8D37A0A5-B3A5-DDC5-25BD-100F0F551221}"/>
              </a:ext>
            </a:extLst>
          </p:cNvPr>
          <p:cNvPicPr>
            <a:picLocks noChangeAspect="1"/>
          </p:cNvPicPr>
          <p:nvPr/>
        </p:nvPicPr>
        <p:blipFill>
          <a:blip r:embed="rId3"/>
          <a:stretch>
            <a:fillRect/>
          </a:stretch>
        </p:blipFill>
        <p:spPr>
          <a:xfrm>
            <a:off x="3434724" y="0"/>
            <a:ext cx="8230212" cy="6891014"/>
          </a:xfrm>
          <a:prstGeom prst="rect">
            <a:avLst/>
          </a:prstGeom>
        </p:spPr>
      </p:pic>
    </p:spTree>
    <p:extLst>
      <p:ext uri="{BB962C8B-B14F-4D97-AF65-F5344CB8AC3E}">
        <p14:creationId xmlns:p14="http://schemas.microsoft.com/office/powerpoint/2010/main" val="301436299"/>
      </p:ext>
    </p:extLst>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24EFF-A4C0-681C-D1F5-7588AA617D24}"/>
              </a:ext>
            </a:extLst>
          </p:cNvPr>
          <p:cNvSpPr>
            <a:spLocks noGrp="1"/>
          </p:cNvSpPr>
          <p:nvPr>
            <p:ph type="title"/>
          </p:nvPr>
        </p:nvSpPr>
        <p:spPr/>
        <p:txBody>
          <a:bodyPr/>
          <a:lstStyle/>
          <a:p>
            <a:r>
              <a:rPr lang="en-US" b="1" i="0" dirty="0">
                <a:solidFill>
                  <a:srgbClr val="0070C0"/>
                </a:solidFill>
                <a:effectLst/>
              </a:rPr>
              <a:t>Realistic Societal Environment</a:t>
            </a:r>
            <a:endParaRPr lang="en-US" dirty="0">
              <a:solidFill>
                <a:srgbClr val="0070C0"/>
              </a:solidFill>
            </a:endParaRPr>
          </a:p>
        </p:txBody>
      </p:sp>
      <p:sp>
        <p:nvSpPr>
          <p:cNvPr id="3" name="Content Placeholder 2">
            <a:extLst>
              <a:ext uri="{FF2B5EF4-FFF2-40B4-BE49-F238E27FC236}">
                <a16:creationId xmlns:a16="http://schemas.microsoft.com/office/drawing/2014/main" id="{74418898-8FDB-5A63-7F53-ED5CAC66ACD6}"/>
              </a:ext>
            </a:extLst>
          </p:cNvPr>
          <p:cNvSpPr>
            <a:spLocks noGrp="1"/>
          </p:cNvSpPr>
          <p:nvPr>
            <p:ph idx="1"/>
          </p:nvPr>
        </p:nvSpPr>
        <p:spPr>
          <a:xfrm>
            <a:off x="838200" y="1825625"/>
            <a:ext cx="6092198" cy="4351338"/>
          </a:xfrm>
        </p:spPr>
        <p:txBody>
          <a:bodyPr>
            <a:normAutofit lnSpcReduction="10000"/>
          </a:bodyPr>
          <a:lstStyle/>
          <a:p>
            <a:pPr>
              <a:spcAft>
                <a:spcPts val="300"/>
              </a:spcAft>
              <a:buFont typeface="Wingdings" pitchFamily="2" charset="2"/>
              <a:buChar char="q"/>
            </a:pPr>
            <a:r>
              <a:rPr lang="en-US" b="1" i="0" dirty="0">
                <a:solidFill>
                  <a:srgbClr val="404040"/>
                </a:solidFill>
                <a:effectLst/>
                <a:latin typeface="Inter"/>
              </a:rPr>
              <a:t>Urban Space</a:t>
            </a:r>
            <a:r>
              <a:rPr lang="en-US" b="0" i="0" dirty="0">
                <a:solidFill>
                  <a:srgbClr val="404040"/>
                </a:solidFill>
                <a:effectLst/>
                <a:latin typeface="Inter"/>
              </a:rPr>
              <a:t>:</a:t>
            </a:r>
          </a:p>
          <a:p>
            <a:pPr lvl="1" algn="l">
              <a:spcBef>
                <a:spcPts val="300"/>
              </a:spcBef>
              <a:buFont typeface="Wingdings" pitchFamily="2" charset="2"/>
              <a:buChar char="q"/>
            </a:pPr>
            <a:r>
              <a:rPr lang="en-US" b="0" i="0" dirty="0">
                <a:solidFill>
                  <a:srgbClr val="404040"/>
                </a:solidFill>
                <a:effectLst/>
                <a:latin typeface="Inter"/>
              </a:rPr>
              <a:t>Road networks, POIs, multi-modal mobility (walking, driving, public transit).</a:t>
            </a:r>
          </a:p>
          <a:p>
            <a:pPr lvl="1" algn="l">
              <a:spcBef>
                <a:spcPts val="300"/>
              </a:spcBef>
              <a:buFont typeface="Wingdings" pitchFamily="2" charset="2"/>
              <a:buChar char="q"/>
            </a:pPr>
            <a:r>
              <a:rPr lang="en-US" b="0" i="0" dirty="0">
                <a:solidFill>
                  <a:srgbClr val="404040"/>
                </a:solidFill>
                <a:effectLst/>
                <a:latin typeface="Inter"/>
              </a:rPr>
              <a:t>Data from OpenStreetMap and </a:t>
            </a:r>
            <a:r>
              <a:rPr lang="en-US" b="0" i="0" dirty="0" err="1">
                <a:solidFill>
                  <a:srgbClr val="404040"/>
                </a:solidFill>
                <a:effectLst/>
                <a:latin typeface="Inter"/>
              </a:rPr>
              <a:t>SafeGraph</a:t>
            </a:r>
            <a:r>
              <a:rPr lang="en-US" b="0" i="0" dirty="0">
                <a:solidFill>
                  <a:srgbClr val="404040"/>
                </a:solidFill>
                <a:effectLst/>
                <a:latin typeface="Inter"/>
              </a:rPr>
              <a:t>.</a:t>
            </a:r>
          </a:p>
          <a:p>
            <a:pPr algn="l">
              <a:spcBef>
                <a:spcPts val="300"/>
              </a:spcBef>
              <a:spcAft>
                <a:spcPts val="300"/>
              </a:spcAft>
              <a:buFont typeface="Wingdings" pitchFamily="2" charset="2"/>
              <a:buChar char="q"/>
            </a:pPr>
            <a:r>
              <a:rPr lang="en-US" b="1" i="0" dirty="0">
                <a:solidFill>
                  <a:srgbClr val="404040"/>
                </a:solidFill>
                <a:effectLst/>
                <a:latin typeface="Inter"/>
              </a:rPr>
              <a:t>Social Space</a:t>
            </a:r>
            <a:r>
              <a:rPr lang="en-US" b="0" i="0" dirty="0">
                <a:solidFill>
                  <a:srgbClr val="404040"/>
                </a:solidFill>
                <a:effectLst/>
                <a:latin typeface="Inter"/>
              </a:rPr>
              <a:t>:</a:t>
            </a:r>
          </a:p>
          <a:p>
            <a:pPr lvl="1" algn="l">
              <a:spcBef>
                <a:spcPts val="300"/>
              </a:spcBef>
              <a:buFont typeface="Wingdings" pitchFamily="2" charset="2"/>
              <a:buChar char="q"/>
            </a:pPr>
            <a:r>
              <a:rPr lang="en-US" b="0" i="0" dirty="0">
                <a:solidFill>
                  <a:srgbClr val="404040"/>
                </a:solidFill>
                <a:effectLst/>
                <a:latin typeface="Inter"/>
              </a:rPr>
              <a:t>Social networks (family, friends, colleagues) with message filtering (supervisor).</a:t>
            </a:r>
          </a:p>
          <a:p>
            <a:pPr algn="l">
              <a:spcBef>
                <a:spcPts val="300"/>
              </a:spcBef>
              <a:spcAft>
                <a:spcPts val="300"/>
              </a:spcAft>
              <a:buFont typeface="Wingdings" pitchFamily="2" charset="2"/>
              <a:buChar char="q"/>
            </a:pPr>
            <a:r>
              <a:rPr lang="en-US" b="1" i="0" dirty="0">
                <a:solidFill>
                  <a:srgbClr val="404040"/>
                </a:solidFill>
                <a:effectLst/>
                <a:latin typeface="Inter"/>
              </a:rPr>
              <a:t>Economic Space</a:t>
            </a:r>
            <a:r>
              <a:rPr lang="en-US" b="0" i="0" dirty="0">
                <a:solidFill>
                  <a:srgbClr val="404040"/>
                </a:solidFill>
                <a:effectLst/>
                <a:latin typeface="Inter"/>
              </a:rPr>
              <a:t>:</a:t>
            </a:r>
          </a:p>
          <a:p>
            <a:pPr lvl="1" algn="l">
              <a:spcBef>
                <a:spcPts val="300"/>
              </a:spcBef>
              <a:buFont typeface="Wingdings" pitchFamily="2" charset="2"/>
              <a:buChar char="q"/>
            </a:pPr>
            <a:r>
              <a:rPr lang="en-US" b="0" i="0" dirty="0">
                <a:solidFill>
                  <a:srgbClr val="404040"/>
                </a:solidFill>
                <a:effectLst/>
                <a:latin typeface="Inter"/>
              </a:rPr>
              <a:t>Macroeconomic modeling (firms, government, banks) with GDP tracking.</a:t>
            </a:r>
          </a:p>
          <a:p>
            <a:endParaRPr lang="en-US" dirty="0"/>
          </a:p>
        </p:txBody>
      </p:sp>
      <p:pic>
        <p:nvPicPr>
          <p:cNvPr id="5" name="Picture 4" descr="A blue and green planet with black text&#10;&#10;AI-generated content may be incorrect.">
            <a:extLst>
              <a:ext uri="{FF2B5EF4-FFF2-40B4-BE49-F238E27FC236}">
                <a16:creationId xmlns:a16="http://schemas.microsoft.com/office/drawing/2014/main" id="{228D2942-86C6-7FD8-0A02-BF26EF26DE73}"/>
              </a:ext>
            </a:extLst>
          </p:cNvPr>
          <p:cNvPicPr>
            <a:picLocks noChangeAspect="1"/>
          </p:cNvPicPr>
          <p:nvPr/>
        </p:nvPicPr>
        <p:blipFill>
          <a:blip r:embed="rId2"/>
          <a:stretch>
            <a:fillRect/>
          </a:stretch>
        </p:blipFill>
        <p:spPr>
          <a:xfrm>
            <a:off x="0" y="2773155"/>
            <a:ext cx="680500" cy="1311689"/>
          </a:xfrm>
          <a:prstGeom prst="rect">
            <a:avLst/>
          </a:prstGeom>
        </p:spPr>
      </p:pic>
      <p:sp>
        <p:nvSpPr>
          <p:cNvPr id="6" name="Left Brace 5">
            <a:extLst>
              <a:ext uri="{FF2B5EF4-FFF2-40B4-BE49-F238E27FC236}">
                <a16:creationId xmlns:a16="http://schemas.microsoft.com/office/drawing/2014/main" id="{4A534E41-CA6F-5EF9-60C6-CE46B3E4435C}"/>
              </a:ext>
            </a:extLst>
          </p:cNvPr>
          <p:cNvSpPr/>
          <p:nvPr/>
        </p:nvSpPr>
        <p:spPr>
          <a:xfrm>
            <a:off x="680500" y="1825624"/>
            <a:ext cx="379674" cy="293190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descr="A diagram of a diagram of a city&#10;&#10;AI-generated content may be incorrect.">
            <a:extLst>
              <a:ext uri="{FF2B5EF4-FFF2-40B4-BE49-F238E27FC236}">
                <a16:creationId xmlns:a16="http://schemas.microsoft.com/office/drawing/2014/main" id="{B2A0A17A-7C6F-875F-F31E-4B768E48DAF1}"/>
              </a:ext>
            </a:extLst>
          </p:cNvPr>
          <p:cNvPicPr>
            <a:picLocks noChangeAspect="1"/>
          </p:cNvPicPr>
          <p:nvPr/>
        </p:nvPicPr>
        <p:blipFill>
          <a:blip r:embed="rId3"/>
          <a:stretch>
            <a:fillRect/>
          </a:stretch>
        </p:blipFill>
        <p:spPr>
          <a:xfrm>
            <a:off x="6629353" y="1690688"/>
            <a:ext cx="5689924" cy="3729383"/>
          </a:xfrm>
          <a:prstGeom prst="rect">
            <a:avLst/>
          </a:prstGeom>
        </p:spPr>
      </p:pic>
      <p:sp>
        <p:nvSpPr>
          <p:cNvPr id="8" name="TextBox 7">
            <a:extLst>
              <a:ext uri="{FF2B5EF4-FFF2-40B4-BE49-F238E27FC236}">
                <a16:creationId xmlns:a16="http://schemas.microsoft.com/office/drawing/2014/main" id="{78138F26-386E-2E23-0EE0-AA42CC85E60D}"/>
              </a:ext>
            </a:extLst>
          </p:cNvPr>
          <p:cNvSpPr txBox="1"/>
          <p:nvPr/>
        </p:nvSpPr>
        <p:spPr>
          <a:xfrm>
            <a:off x="9276521" y="5475351"/>
            <a:ext cx="6476724" cy="646331"/>
          </a:xfrm>
          <a:prstGeom prst="rect">
            <a:avLst/>
          </a:prstGeom>
          <a:noFill/>
        </p:spPr>
        <p:txBody>
          <a:bodyPr wrap="square" rtlCol="0">
            <a:spAutoFit/>
          </a:bodyPr>
          <a:lstStyle/>
          <a:p>
            <a:r>
              <a:rPr lang="en-US" dirty="0"/>
              <a:t>Fig </a:t>
            </a:r>
            <a:r>
              <a:rPr lang="en-US" baseline="30000" dirty="0"/>
              <a:t>1</a:t>
            </a:r>
            <a:endParaRPr lang="en-US" dirty="0"/>
          </a:p>
          <a:p>
            <a:endParaRPr lang="en-US" dirty="0"/>
          </a:p>
        </p:txBody>
      </p:sp>
      <p:sp>
        <p:nvSpPr>
          <p:cNvPr id="9" name="TextBox 8">
            <a:extLst>
              <a:ext uri="{FF2B5EF4-FFF2-40B4-BE49-F238E27FC236}">
                <a16:creationId xmlns:a16="http://schemas.microsoft.com/office/drawing/2014/main" id="{63E6C45A-4018-D0F0-2E9A-7DCA17C00BC8}"/>
              </a:ext>
            </a:extLst>
          </p:cNvPr>
          <p:cNvSpPr txBox="1"/>
          <p:nvPr/>
        </p:nvSpPr>
        <p:spPr>
          <a:xfrm>
            <a:off x="2078182" y="6371996"/>
            <a:ext cx="8548254" cy="430887"/>
          </a:xfrm>
          <a:prstGeom prst="rect">
            <a:avLst/>
          </a:prstGeom>
          <a:noFill/>
        </p:spPr>
        <p:txBody>
          <a:bodyPr wrap="square" rtlCol="0">
            <a:spAutoFit/>
          </a:bodyPr>
          <a:lstStyle/>
          <a:p>
            <a:r>
              <a:rPr lang="en-US" sz="1400" dirty="0"/>
              <a:t>[1] </a:t>
            </a:r>
            <a:r>
              <a:rPr lang="en-US" sz="800" b="0" i="0" dirty="0">
                <a:solidFill>
                  <a:srgbClr val="222222"/>
                </a:solidFill>
                <a:effectLst/>
                <a:latin typeface="Arial" panose="020B0604020202020204" pitchFamily="34" charset="0"/>
              </a:rPr>
              <a:t>Piao, Jinghua, et al. "</a:t>
            </a:r>
            <a:r>
              <a:rPr lang="en-US" sz="800" b="0" i="0" dirty="0" err="1">
                <a:solidFill>
                  <a:srgbClr val="222222"/>
                </a:solidFill>
                <a:effectLst/>
                <a:latin typeface="Arial" panose="020B0604020202020204" pitchFamily="34" charset="0"/>
              </a:rPr>
              <a:t>AgentSociety</a:t>
            </a:r>
            <a:r>
              <a:rPr lang="en-US" sz="800" b="0" i="0" dirty="0">
                <a:solidFill>
                  <a:srgbClr val="222222"/>
                </a:solidFill>
                <a:effectLst/>
                <a:latin typeface="Arial" panose="020B0604020202020204" pitchFamily="34" charset="0"/>
              </a:rPr>
              <a:t>: Large-Scale Simulation of LLM-Driven Generative Agents Advances Understanding of Human Behaviors and Society." </a:t>
            </a:r>
            <a:r>
              <a:rPr lang="en-US" sz="800" b="0" i="1" dirty="0" err="1">
                <a:solidFill>
                  <a:srgbClr val="222222"/>
                </a:solidFill>
                <a:effectLst/>
                <a:latin typeface="Arial" panose="020B0604020202020204" pitchFamily="34" charset="0"/>
              </a:rPr>
              <a:t>arXiv</a:t>
            </a:r>
            <a:r>
              <a:rPr lang="en-US" sz="800" b="0" i="1" dirty="0">
                <a:solidFill>
                  <a:srgbClr val="222222"/>
                </a:solidFill>
                <a:effectLst/>
                <a:latin typeface="Arial" panose="020B0604020202020204" pitchFamily="34" charset="0"/>
              </a:rPr>
              <a:t> preprint arXiv:2502.08691</a:t>
            </a:r>
            <a:r>
              <a:rPr lang="en-US" sz="800" b="0" i="0" dirty="0">
                <a:solidFill>
                  <a:srgbClr val="222222"/>
                </a:solidFill>
                <a:effectLst/>
                <a:latin typeface="Arial" panose="020B0604020202020204" pitchFamily="34" charset="0"/>
              </a:rPr>
              <a:t> (2025).</a:t>
            </a:r>
            <a:endParaRPr lang="en-US" sz="800" dirty="0"/>
          </a:p>
        </p:txBody>
      </p:sp>
    </p:spTree>
    <p:extLst>
      <p:ext uri="{BB962C8B-B14F-4D97-AF65-F5344CB8AC3E}">
        <p14:creationId xmlns:p14="http://schemas.microsoft.com/office/powerpoint/2010/main" val="1253908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B999-708F-173E-A9AE-64A535B42DD7}"/>
              </a:ext>
            </a:extLst>
          </p:cNvPr>
          <p:cNvSpPr>
            <a:spLocks noGrp="1"/>
          </p:cNvSpPr>
          <p:nvPr>
            <p:ph type="title"/>
          </p:nvPr>
        </p:nvSpPr>
        <p:spPr/>
        <p:txBody>
          <a:bodyPr/>
          <a:lstStyle/>
          <a:p>
            <a:r>
              <a:rPr lang="en-US" b="1" i="0" dirty="0">
                <a:solidFill>
                  <a:srgbClr val="0070C0"/>
                </a:solidFill>
                <a:effectLst/>
              </a:rPr>
              <a:t>Large-Scale Simulation Engine</a:t>
            </a:r>
            <a:endParaRPr lang="en-US" dirty="0">
              <a:solidFill>
                <a:srgbClr val="0070C0"/>
              </a:solidFill>
            </a:endParaRPr>
          </a:p>
        </p:txBody>
      </p:sp>
      <p:sp>
        <p:nvSpPr>
          <p:cNvPr id="3" name="Content Placeholder 2">
            <a:extLst>
              <a:ext uri="{FF2B5EF4-FFF2-40B4-BE49-F238E27FC236}">
                <a16:creationId xmlns:a16="http://schemas.microsoft.com/office/drawing/2014/main" id="{1052DE51-7D56-C3DB-7160-72F27B6E1ADC}"/>
              </a:ext>
            </a:extLst>
          </p:cNvPr>
          <p:cNvSpPr>
            <a:spLocks noGrp="1"/>
          </p:cNvSpPr>
          <p:nvPr>
            <p:ph idx="1"/>
          </p:nvPr>
        </p:nvSpPr>
        <p:spPr/>
        <p:txBody>
          <a:bodyPr/>
          <a:lstStyle/>
          <a:p>
            <a:pPr algn="l">
              <a:spcAft>
                <a:spcPts val="300"/>
              </a:spcAft>
              <a:buFont typeface="Arial" panose="020B0604020202020204" pitchFamily="34" charset="0"/>
              <a:buChar char="•"/>
            </a:pPr>
            <a:r>
              <a:rPr lang="en-US" altLang="zh-CN" b="1" i="0" dirty="0">
                <a:solidFill>
                  <a:srgbClr val="404040"/>
                </a:solidFill>
                <a:effectLst/>
                <a:latin typeface="Inter"/>
              </a:rPr>
              <a:t>Coordination</a:t>
            </a:r>
            <a:r>
              <a:rPr 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en-US" b="1" i="0" dirty="0">
                <a:solidFill>
                  <a:srgbClr val="404040"/>
                </a:solidFill>
                <a:effectLst/>
                <a:latin typeface="Inter"/>
              </a:rPr>
              <a:t>Ray Framework</a:t>
            </a:r>
            <a:r>
              <a:rPr lang="en-US" b="0" i="0" dirty="0">
                <a:solidFill>
                  <a:srgbClr val="404040"/>
                </a:solidFill>
                <a:effectLst/>
                <a:latin typeface="Inter"/>
              </a:rPr>
              <a:t>: Parallel processing across agent groups.</a:t>
            </a:r>
          </a:p>
          <a:p>
            <a:pPr marL="742950" lvl="1" indent="-285750" algn="l">
              <a:spcBef>
                <a:spcPts val="300"/>
              </a:spcBef>
              <a:buFont typeface="Arial" panose="020B0604020202020204" pitchFamily="34" charset="0"/>
              <a:buChar char="•"/>
            </a:pPr>
            <a:r>
              <a:rPr lang="en-US" b="1" i="0" dirty="0" err="1">
                <a:solidFill>
                  <a:srgbClr val="404040"/>
                </a:solidFill>
                <a:effectLst/>
                <a:latin typeface="Inter"/>
              </a:rPr>
              <a:t>Asyncio</a:t>
            </a:r>
            <a:r>
              <a:rPr lang="en-US" b="0" i="0" dirty="0">
                <a:solidFill>
                  <a:srgbClr val="404040"/>
                </a:solidFill>
                <a:effectLst/>
                <a:latin typeface="Inter"/>
              </a:rPr>
              <a:t>: Efficient I/O handling.</a:t>
            </a:r>
          </a:p>
          <a:p>
            <a:pPr algn="l">
              <a:spcBef>
                <a:spcPts val="300"/>
              </a:spcBef>
              <a:spcAft>
                <a:spcPts val="300"/>
              </a:spcAft>
              <a:buFont typeface="Arial" panose="020B0604020202020204" pitchFamily="34" charset="0"/>
              <a:buChar char="•"/>
            </a:pPr>
            <a:r>
              <a:rPr lang="en-US" b="1" i="0" dirty="0">
                <a:solidFill>
                  <a:srgbClr val="404040"/>
                </a:solidFill>
                <a:effectLst/>
                <a:latin typeface="Inter"/>
              </a:rPr>
              <a:t>MQTT </a:t>
            </a:r>
            <a:r>
              <a:rPr lang="en-US" altLang="zh-CN" b="1" i="0" dirty="0">
                <a:solidFill>
                  <a:srgbClr val="404040"/>
                </a:solidFill>
                <a:effectLst/>
                <a:latin typeface="Inter"/>
              </a:rPr>
              <a:t>Communication</a:t>
            </a:r>
            <a:r>
              <a:rPr 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en-US" b="0" i="0" dirty="0">
                <a:solidFill>
                  <a:srgbClr val="404040"/>
                </a:solidFill>
                <a:effectLst/>
                <a:latin typeface="Inter"/>
              </a:rPr>
              <a:t>IoT-inspired protocol for high-throughput agent communication.</a:t>
            </a:r>
          </a:p>
          <a:p>
            <a:pPr algn="l">
              <a:spcBef>
                <a:spcPts val="300"/>
              </a:spcBef>
              <a:spcAft>
                <a:spcPts val="300"/>
              </a:spcAft>
              <a:buFont typeface="Arial" panose="020B0604020202020204" pitchFamily="34" charset="0"/>
              <a:buChar char="•"/>
            </a:pPr>
            <a:r>
              <a:rPr lang="en-US" altLang="zh-CN" b="1" dirty="0">
                <a:solidFill>
                  <a:srgbClr val="404040"/>
                </a:solidFill>
                <a:latin typeface="Inter"/>
              </a:rPr>
              <a:t>Tool</a:t>
            </a:r>
            <a:r>
              <a:rPr lang="zh-CN" altLang="en-US" b="1" dirty="0">
                <a:solidFill>
                  <a:srgbClr val="404040"/>
                </a:solidFill>
                <a:latin typeface="Inter"/>
              </a:rPr>
              <a:t> </a:t>
            </a:r>
            <a:r>
              <a:rPr lang="en-US" altLang="zh-CN" b="1" dirty="0">
                <a:solidFill>
                  <a:srgbClr val="404040"/>
                </a:solidFill>
                <a:latin typeface="Inter"/>
              </a:rPr>
              <a:t>Usage</a:t>
            </a:r>
            <a:r>
              <a:rPr 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en-US" b="0" i="0" dirty="0">
                <a:solidFill>
                  <a:srgbClr val="404040"/>
                </a:solidFill>
                <a:effectLst/>
                <a:latin typeface="Inter"/>
              </a:rPr>
              <a:t>LLM API adapters, retry mechanisms, JSON parsing, real-time GUI.</a:t>
            </a:r>
          </a:p>
          <a:p>
            <a:endParaRPr lang="en-US" dirty="0"/>
          </a:p>
        </p:txBody>
      </p:sp>
    </p:spTree>
    <p:extLst>
      <p:ext uri="{BB962C8B-B14F-4D97-AF65-F5344CB8AC3E}">
        <p14:creationId xmlns:p14="http://schemas.microsoft.com/office/powerpoint/2010/main" val="1310115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white sheet with text on it&#10;&#10;AI-generated content may be incorrect.">
            <a:extLst>
              <a:ext uri="{FF2B5EF4-FFF2-40B4-BE49-F238E27FC236}">
                <a16:creationId xmlns:a16="http://schemas.microsoft.com/office/drawing/2014/main" id="{E6ACB890-2554-B5A0-BCDE-B2F32E8176A5}"/>
              </a:ext>
            </a:extLst>
          </p:cNvPr>
          <p:cNvPicPr>
            <a:picLocks noGrp="1" noChangeAspect="1"/>
          </p:cNvPicPr>
          <p:nvPr>
            <p:ph idx="1"/>
          </p:nvPr>
        </p:nvPicPr>
        <p:blipFill>
          <a:blip r:embed="rId2"/>
          <a:stretch>
            <a:fillRect/>
          </a:stretch>
        </p:blipFill>
        <p:spPr>
          <a:xfrm>
            <a:off x="4351699" y="0"/>
            <a:ext cx="4493362" cy="6966455"/>
          </a:xfrm>
          <a:prstGeom prst="rect">
            <a:avLst/>
          </a:prstGeom>
        </p:spPr>
      </p:pic>
    </p:spTree>
    <p:extLst>
      <p:ext uri="{BB962C8B-B14F-4D97-AF65-F5344CB8AC3E}">
        <p14:creationId xmlns:p14="http://schemas.microsoft.com/office/powerpoint/2010/main" val="757492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different types of experiments&#10;&#10;AI-generated content may be incorrect.">
            <a:extLst>
              <a:ext uri="{FF2B5EF4-FFF2-40B4-BE49-F238E27FC236}">
                <a16:creationId xmlns:a16="http://schemas.microsoft.com/office/drawing/2014/main" id="{94143E59-6079-FA5E-9138-D8B358129C81}"/>
              </a:ext>
            </a:extLst>
          </p:cNvPr>
          <p:cNvPicPr>
            <a:picLocks noGrp="1" noChangeAspect="1"/>
          </p:cNvPicPr>
          <p:nvPr>
            <p:ph idx="1"/>
          </p:nvPr>
        </p:nvPicPr>
        <p:blipFill>
          <a:blip r:embed="rId2"/>
          <a:stretch>
            <a:fillRect/>
          </a:stretch>
        </p:blipFill>
        <p:spPr>
          <a:xfrm>
            <a:off x="1854200" y="1447800"/>
            <a:ext cx="8483600" cy="3962400"/>
          </a:xfrm>
        </p:spPr>
      </p:pic>
      <p:sp>
        <p:nvSpPr>
          <p:cNvPr id="6" name="TextBox 5">
            <a:extLst>
              <a:ext uri="{FF2B5EF4-FFF2-40B4-BE49-F238E27FC236}">
                <a16:creationId xmlns:a16="http://schemas.microsoft.com/office/drawing/2014/main" id="{176E39D1-6D71-64C4-8675-826CD5729E88}"/>
              </a:ext>
            </a:extLst>
          </p:cNvPr>
          <p:cNvSpPr txBox="1"/>
          <p:nvPr/>
        </p:nvSpPr>
        <p:spPr>
          <a:xfrm>
            <a:off x="2078182" y="6371996"/>
            <a:ext cx="8548254" cy="430887"/>
          </a:xfrm>
          <a:prstGeom prst="rect">
            <a:avLst/>
          </a:prstGeom>
          <a:noFill/>
        </p:spPr>
        <p:txBody>
          <a:bodyPr wrap="square" rtlCol="0">
            <a:spAutoFit/>
          </a:bodyPr>
          <a:lstStyle/>
          <a:p>
            <a:r>
              <a:rPr lang="en-US" sz="1400" dirty="0"/>
              <a:t>[1] </a:t>
            </a:r>
            <a:r>
              <a:rPr lang="en-US" sz="800" b="0" i="0" dirty="0">
                <a:solidFill>
                  <a:srgbClr val="222222"/>
                </a:solidFill>
                <a:effectLst/>
                <a:latin typeface="Arial" panose="020B0604020202020204" pitchFamily="34" charset="0"/>
              </a:rPr>
              <a:t>Piao, Jinghua, et al. "</a:t>
            </a:r>
            <a:r>
              <a:rPr lang="en-US" sz="800" b="0" i="0" dirty="0" err="1">
                <a:solidFill>
                  <a:srgbClr val="222222"/>
                </a:solidFill>
                <a:effectLst/>
                <a:latin typeface="Arial" panose="020B0604020202020204" pitchFamily="34" charset="0"/>
              </a:rPr>
              <a:t>AgentSociety</a:t>
            </a:r>
            <a:r>
              <a:rPr lang="en-US" sz="800" b="0" i="0" dirty="0">
                <a:solidFill>
                  <a:srgbClr val="222222"/>
                </a:solidFill>
                <a:effectLst/>
                <a:latin typeface="Arial" panose="020B0604020202020204" pitchFamily="34" charset="0"/>
              </a:rPr>
              <a:t>: Large-Scale Simulation of LLM-Driven Generative Agents Advances Understanding of Human Behaviors and Society." </a:t>
            </a:r>
            <a:r>
              <a:rPr lang="en-US" sz="800" b="0" i="1" dirty="0" err="1">
                <a:solidFill>
                  <a:srgbClr val="222222"/>
                </a:solidFill>
                <a:effectLst/>
                <a:latin typeface="Arial" panose="020B0604020202020204" pitchFamily="34" charset="0"/>
              </a:rPr>
              <a:t>arXiv</a:t>
            </a:r>
            <a:r>
              <a:rPr lang="en-US" sz="800" b="0" i="1" dirty="0">
                <a:solidFill>
                  <a:srgbClr val="222222"/>
                </a:solidFill>
                <a:effectLst/>
                <a:latin typeface="Arial" panose="020B0604020202020204" pitchFamily="34" charset="0"/>
              </a:rPr>
              <a:t> preprint arXiv:2502.08691</a:t>
            </a:r>
            <a:r>
              <a:rPr lang="en-US" sz="800" b="0" i="0" dirty="0">
                <a:solidFill>
                  <a:srgbClr val="222222"/>
                </a:solidFill>
                <a:effectLst/>
                <a:latin typeface="Arial" panose="020B0604020202020204" pitchFamily="34" charset="0"/>
              </a:rPr>
              <a:t> (2025).</a:t>
            </a:r>
            <a:endParaRPr lang="en-US" sz="800" dirty="0"/>
          </a:p>
        </p:txBody>
      </p:sp>
      <p:sp>
        <p:nvSpPr>
          <p:cNvPr id="7" name="TextBox 6">
            <a:extLst>
              <a:ext uri="{FF2B5EF4-FFF2-40B4-BE49-F238E27FC236}">
                <a16:creationId xmlns:a16="http://schemas.microsoft.com/office/drawing/2014/main" id="{229DBAEE-DCD9-F88C-C5F1-5C09F34C7A1C}"/>
              </a:ext>
            </a:extLst>
          </p:cNvPr>
          <p:cNvSpPr txBox="1"/>
          <p:nvPr/>
        </p:nvSpPr>
        <p:spPr>
          <a:xfrm>
            <a:off x="5565913" y="5567932"/>
            <a:ext cx="6476724" cy="646331"/>
          </a:xfrm>
          <a:prstGeom prst="rect">
            <a:avLst/>
          </a:prstGeom>
          <a:noFill/>
        </p:spPr>
        <p:txBody>
          <a:bodyPr wrap="square" rtlCol="0">
            <a:spAutoFit/>
          </a:bodyPr>
          <a:lstStyle/>
          <a:p>
            <a:r>
              <a:rPr lang="en-US" dirty="0"/>
              <a:t>Fig </a:t>
            </a:r>
            <a:r>
              <a:rPr lang="en-US" baseline="30000" dirty="0"/>
              <a:t>1</a:t>
            </a:r>
            <a:endParaRPr lang="en-US" dirty="0"/>
          </a:p>
          <a:p>
            <a:endParaRPr lang="en-US" dirty="0"/>
          </a:p>
        </p:txBody>
      </p:sp>
    </p:spTree>
    <p:extLst>
      <p:ext uri="{BB962C8B-B14F-4D97-AF65-F5344CB8AC3E}">
        <p14:creationId xmlns:p14="http://schemas.microsoft.com/office/powerpoint/2010/main" val="3101946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F1B7E-950F-7F97-9E55-902E7FF59928}"/>
              </a:ext>
            </a:extLst>
          </p:cNvPr>
          <p:cNvSpPr>
            <a:spLocks noGrp="1"/>
          </p:cNvSpPr>
          <p:nvPr>
            <p:ph type="title"/>
          </p:nvPr>
        </p:nvSpPr>
        <p:spPr/>
        <p:txBody>
          <a:bodyPr/>
          <a:lstStyle/>
          <a:p>
            <a:r>
              <a:rPr lang="en-US" b="1" i="0" dirty="0">
                <a:solidFill>
                  <a:srgbClr val="0070C0"/>
                </a:solidFill>
                <a:effectLst/>
              </a:rPr>
              <a:t>Social Experiments &amp; Case Studies</a:t>
            </a:r>
            <a:endParaRPr lang="en-US" dirty="0">
              <a:solidFill>
                <a:srgbClr val="0070C0"/>
              </a:solidFill>
            </a:endParaRPr>
          </a:p>
        </p:txBody>
      </p:sp>
      <p:sp>
        <p:nvSpPr>
          <p:cNvPr id="9" name="Content Placeholder 8">
            <a:extLst>
              <a:ext uri="{FF2B5EF4-FFF2-40B4-BE49-F238E27FC236}">
                <a16:creationId xmlns:a16="http://schemas.microsoft.com/office/drawing/2014/main" id="{4C01D9F3-C40F-8E05-8639-1C6DFAEA81CA}"/>
              </a:ext>
            </a:extLst>
          </p:cNvPr>
          <p:cNvSpPr>
            <a:spLocks noGrp="1"/>
          </p:cNvSpPr>
          <p:nvPr>
            <p:ph idx="1"/>
          </p:nvPr>
        </p:nvSpPr>
        <p:spPr/>
        <p:txBody>
          <a:bodyPr/>
          <a:lstStyle/>
          <a:p>
            <a:pPr algn="l">
              <a:spcAft>
                <a:spcPts val="300"/>
              </a:spcAft>
              <a:buFont typeface="Arial" panose="020B0604020202020204" pitchFamily="34" charset="0"/>
              <a:buChar char="•"/>
            </a:pPr>
            <a:r>
              <a:rPr lang="en-US" b="1" i="0" dirty="0">
                <a:solidFill>
                  <a:srgbClr val="404040"/>
                </a:solidFill>
                <a:effectLst/>
                <a:latin typeface="Inter"/>
              </a:rPr>
              <a:t>Four Key Issues Tested</a:t>
            </a:r>
            <a:r>
              <a:rPr lang="en-US" b="0" i="0" dirty="0">
                <a:solidFill>
                  <a:srgbClr val="404040"/>
                </a:solidFill>
                <a:effectLst/>
                <a:latin typeface="Inter"/>
              </a:rPr>
              <a:t>:</a:t>
            </a:r>
          </a:p>
          <a:p>
            <a:pPr marL="914400" lvl="1" indent="-457200" algn="l">
              <a:spcBef>
                <a:spcPts val="300"/>
              </a:spcBef>
              <a:buFont typeface="+mj-lt"/>
              <a:buAutoNum type="arabicPeriod"/>
            </a:pPr>
            <a:r>
              <a:rPr lang="en-US" b="1" i="0" dirty="0">
                <a:solidFill>
                  <a:srgbClr val="404040"/>
                </a:solidFill>
                <a:effectLst/>
                <a:latin typeface="Inter"/>
              </a:rPr>
              <a:t>Polarization</a:t>
            </a:r>
            <a:r>
              <a:rPr lang="en-US" b="0" i="0" dirty="0">
                <a:solidFill>
                  <a:srgbClr val="404040"/>
                </a:solidFill>
                <a:effectLst/>
                <a:latin typeface="Inter"/>
              </a:rPr>
              <a:t>: Simulated echo chambers vs. diverse interactions.</a:t>
            </a:r>
          </a:p>
          <a:p>
            <a:pPr marL="914400" lvl="1" indent="-457200" algn="l">
              <a:spcBef>
                <a:spcPts val="300"/>
              </a:spcBef>
              <a:buFont typeface="+mj-lt"/>
              <a:buAutoNum type="arabicPeriod"/>
            </a:pPr>
            <a:r>
              <a:rPr lang="en-US" b="1" i="0" dirty="0">
                <a:solidFill>
                  <a:srgbClr val="FF0000"/>
                </a:solidFill>
                <a:effectLst/>
                <a:latin typeface="Inter"/>
              </a:rPr>
              <a:t>Inflammatory Messages</a:t>
            </a:r>
            <a:r>
              <a:rPr lang="en-US" b="0" i="0" dirty="0">
                <a:solidFill>
                  <a:srgbClr val="404040"/>
                </a:solidFill>
                <a:effectLst/>
                <a:latin typeface="Inter"/>
              </a:rPr>
              <a:t>: Node vs. edge interventions for content moderation.</a:t>
            </a:r>
          </a:p>
          <a:p>
            <a:pPr marL="914400" lvl="1" indent="-457200" algn="l">
              <a:spcBef>
                <a:spcPts val="300"/>
              </a:spcBef>
              <a:buFont typeface="+mj-lt"/>
              <a:buAutoNum type="arabicPeriod"/>
            </a:pPr>
            <a:r>
              <a:rPr lang="en-US" b="1" i="0" dirty="0">
                <a:solidFill>
                  <a:srgbClr val="404040"/>
                </a:solidFill>
                <a:effectLst/>
                <a:latin typeface="Inter"/>
              </a:rPr>
              <a:t>Universal Basic Income (UBI)</a:t>
            </a:r>
            <a:r>
              <a:rPr lang="en-US" b="0" i="0" dirty="0">
                <a:solidFill>
                  <a:srgbClr val="404040"/>
                </a:solidFill>
                <a:effectLst/>
                <a:latin typeface="Inter"/>
              </a:rPr>
              <a:t>: Impact on consumption and mental health.</a:t>
            </a:r>
          </a:p>
          <a:p>
            <a:pPr marL="914400" lvl="1" indent="-457200" algn="l">
              <a:spcBef>
                <a:spcPts val="300"/>
              </a:spcBef>
              <a:buFont typeface="+mj-lt"/>
              <a:buAutoNum type="arabicPeriod"/>
            </a:pPr>
            <a:r>
              <a:rPr lang="en-US" b="1" i="0" dirty="0">
                <a:solidFill>
                  <a:srgbClr val="404040"/>
                </a:solidFill>
                <a:effectLst/>
                <a:latin typeface="Inter"/>
              </a:rPr>
              <a:t>Hurricane Impact</a:t>
            </a:r>
            <a:r>
              <a:rPr lang="en-US" b="0" i="0" dirty="0">
                <a:solidFill>
                  <a:srgbClr val="404040"/>
                </a:solidFill>
                <a:effectLst/>
                <a:latin typeface="Inter"/>
              </a:rPr>
              <a:t>: Mobility changes during disasters.</a:t>
            </a:r>
          </a:p>
          <a:p>
            <a:pPr algn="l">
              <a:spcBef>
                <a:spcPts val="300"/>
              </a:spcBef>
              <a:buFont typeface="Arial" panose="020B0604020202020204" pitchFamily="34" charset="0"/>
              <a:buChar char="•"/>
            </a:pPr>
            <a:r>
              <a:rPr lang="en-US" b="1" i="0" dirty="0">
                <a:solidFill>
                  <a:srgbClr val="404040"/>
                </a:solidFill>
                <a:effectLst/>
                <a:latin typeface="Inter"/>
              </a:rPr>
              <a:t>Methods</a:t>
            </a:r>
            <a:r>
              <a:rPr lang="en-US" b="0" i="0" dirty="0">
                <a:solidFill>
                  <a:srgbClr val="404040"/>
                </a:solidFill>
                <a:effectLst/>
                <a:latin typeface="Inter"/>
              </a:rPr>
              <a:t>: Surveys, interviews, and interventions.</a:t>
            </a:r>
          </a:p>
          <a:p>
            <a:endParaRPr lang="en-US" dirty="0"/>
          </a:p>
        </p:txBody>
      </p:sp>
    </p:spTree>
    <p:extLst>
      <p:ext uri="{BB962C8B-B14F-4D97-AF65-F5344CB8AC3E}">
        <p14:creationId xmlns:p14="http://schemas.microsoft.com/office/powerpoint/2010/main" val="2286217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50F3B-5520-F38A-F11A-6718039466F7}"/>
              </a:ext>
            </a:extLst>
          </p:cNvPr>
          <p:cNvSpPr>
            <a:spLocks noGrp="1"/>
          </p:cNvSpPr>
          <p:nvPr>
            <p:ph type="title"/>
          </p:nvPr>
        </p:nvSpPr>
        <p:spPr/>
        <p:txBody>
          <a:bodyPr/>
          <a:lstStyle/>
          <a:p>
            <a:r>
              <a:rPr lang="en-US" b="1" i="0" dirty="0">
                <a:solidFill>
                  <a:srgbClr val="0070C0"/>
                </a:solidFill>
                <a:effectLst/>
              </a:rPr>
              <a:t>Social Experiments &amp; Case Studies</a:t>
            </a:r>
            <a:endParaRPr lang="en-US" dirty="0"/>
          </a:p>
        </p:txBody>
      </p:sp>
      <p:sp>
        <p:nvSpPr>
          <p:cNvPr id="3" name="Content Placeholder 2">
            <a:extLst>
              <a:ext uri="{FF2B5EF4-FFF2-40B4-BE49-F238E27FC236}">
                <a16:creationId xmlns:a16="http://schemas.microsoft.com/office/drawing/2014/main" id="{B96DA23E-5435-74DC-E401-A0970DC84632}"/>
              </a:ext>
            </a:extLst>
          </p:cNvPr>
          <p:cNvSpPr>
            <a:spLocks noGrp="1"/>
          </p:cNvSpPr>
          <p:nvPr>
            <p:ph idx="1"/>
          </p:nvPr>
        </p:nvSpPr>
        <p:spPr/>
        <p:txBody>
          <a:bodyPr/>
          <a:lstStyle/>
          <a:p>
            <a:r>
              <a:rPr lang="en-US" b="1" i="0" dirty="0">
                <a:solidFill>
                  <a:srgbClr val="FF0000"/>
                </a:solidFill>
                <a:effectLst/>
                <a:latin typeface="Inter"/>
              </a:rPr>
              <a:t>Inflammatory Messages</a:t>
            </a:r>
            <a:endParaRPr lang="en-US" dirty="0"/>
          </a:p>
        </p:txBody>
      </p:sp>
      <p:pic>
        <p:nvPicPr>
          <p:cNvPr id="5" name="Picture 4" descr="A comparison of different colored lines&#10;&#10;AI-generated content may be incorrect.">
            <a:extLst>
              <a:ext uri="{FF2B5EF4-FFF2-40B4-BE49-F238E27FC236}">
                <a16:creationId xmlns:a16="http://schemas.microsoft.com/office/drawing/2014/main" id="{445EB8EE-AA3B-F200-278C-4B3228D01127}"/>
              </a:ext>
            </a:extLst>
          </p:cNvPr>
          <p:cNvPicPr>
            <a:picLocks noChangeAspect="1"/>
          </p:cNvPicPr>
          <p:nvPr/>
        </p:nvPicPr>
        <p:blipFill>
          <a:blip r:embed="rId2"/>
          <a:stretch>
            <a:fillRect/>
          </a:stretch>
        </p:blipFill>
        <p:spPr>
          <a:xfrm>
            <a:off x="1884846" y="2518573"/>
            <a:ext cx="7772400" cy="2965442"/>
          </a:xfrm>
          <a:prstGeom prst="rect">
            <a:avLst/>
          </a:prstGeom>
        </p:spPr>
      </p:pic>
      <p:sp>
        <p:nvSpPr>
          <p:cNvPr id="6" name="TextBox 5">
            <a:extLst>
              <a:ext uri="{FF2B5EF4-FFF2-40B4-BE49-F238E27FC236}">
                <a16:creationId xmlns:a16="http://schemas.microsoft.com/office/drawing/2014/main" id="{F0B9C277-4FDA-1317-10CA-6018E2EEEFE4}"/>
              </a:ext>
            </a:extLst>
          </p:cNvPr>
          <p:cNvSpPr txBox="1"/>
          <p:nvPr/>
        </p:nvSpPr>
        <p:spPr>
          <a:xfrm>
            <a:off x="3180522" y="5618952"/>
            <a:ext cx="6476724" cy="646331"/>
          </a:xfrm>
          <a:prstGeom prst="rect">
            <a:avLst/>
          </a:prstGeom>
          <a:noFill/>
        </p:spPr>
        <p:txBody>
          <a:bodyPr wrap="square" rtlCol="0">
            <a:spAutoFit/>
          </a:bodyPr>
          <a:lstStyle/>
          <a:p>
            <a:r>
              <a:rPr lang="en-US" dirty="0"/>
              <a:t>Fig 1. </a:t>
            </a:r>
            <a:r>
              <a:rPr lang="en-US" sz="1800" dirty="0">
                <a:effectLst/>
                <a:latin typeface="NimbusRomNo9L"/>
              </a:rPr>
              <a:t>Simulation results of the spread of inflammatory messages</a:t>
            </a:r>
            <a:r>
              <a:rPr lang="en-US" sz="1800" baseline="30000" dirty="0">
                <a:effectLst/>
                <a:latin typeface="NimbusRomNo9L"/>
              </a:rPr>
              <a:t>1</a:t>
            </a:r>
            <a:r>
              <a:rPr lang="en-US" sz="1800" dirty="0">
                <a:effectLst/>
                <a:latin typeface="NimbusRomNo9L"/>
              </a:rPr>
              <a:t> </a:t>
            </a:r>
            <a:endParaRPr lang="en-US" dirty="0"/>
          </a:p>
          <a:p>
            <a:endParaRPr lang="en-US" dirty="0"/>
          </a:p>
        </p:txBody>
      </p:sp>
      <p:sp>
        <p:nvSpPr>
          <p:cNvPr id="7" name="TextBox 6">
            <a:extLst>
              <a:ext uri="{FF2B5EF4-FFF2-40B4-BE49-F238E27FC236}">
                <a16:creationId xmlns:a16="http://schemas.microsoft.com/office/drawing/2014/main" id="{A41A04B5-1AEF-21BC-5F15-FB6BC16A8C58}"/>
              </a:ext>
            </a:extLst>
          </p:cNvPr>
          <p:cNvSpPr txBox="1"/>
          <p:nvPr/>
        </p:nvSpPr>
        <p:spPr>
          <a:xfrm>
            <a:off x="2078182" y="6040582"/>
            <a:ext cx="8548254" cy="430887"/>
          </a:xfrm>
          <a:prstGeom prst="rect">
            <a:avLst/>
          </a:prstGeom>
          <a:noFill/>
        </p:spPr>
        <p:txBody>
          <a:bodyPr wrap="square" rtlCol="0">
            <a:spAutoFit/>
          </a:bodyPr>
          <a:lstStyle/>
          <a:p>
            <a:r>
              <a:rPr lang="en-US" sz="1400" dirty="0"/>
              <a:t>[1] </a:t>
            </a:r>
            <a:r>
              <a:rPr lang="en-US" sz="800" b="0" i="0" dirty="0">
                <a:solidFill>
                  <a:srgbClr val="222222"/>
                </a:solidFill>
                <a:effectLst/>
                <a:latin typeface="Arial" panose="020B0604020202020204" pitchFamily="34" charset="0"/>
              </a:rPr>
              <a:t>Piao, Jinghua, et al. "</a:t>
            </a:r>
            <a:r>
              <a:rPr lang="en-US" sz="800" b="0" i="0" dirty="0" err="1">
                <a:solidFill>
                  <a:srgbClr val="222222"/>
                </a:solidFill>
                <a:effectLst/>
                <a:latin typeface="Arial" panose="020B0604020202020204" pitchFamily="34" charset="0"/>
              </a:rPr>
              <a:t>AgentSociety</a:t>
            </a:r>
            <a:r>
              <a:rPr lang="en-US" sz="800" b="0" i="0" dirty="0">
                <a:solidFill>
                  <a:srgbClr val="222222"/>
                </a:solidFill>
                <a:effectLst/>
                <a:latin typeface="Arial" panose="020B0604020202020204" pitchFamily="34" charset="0"/>
              </a:rPr>
              <a:t>: Large-Scale Simulation of LLM-Driven Generative Agents Advances Understanding of Human Behaviors and Society." </a:t>
            </a:r>
            <a:r>
              <a:rPr lang="en-US" sz="800" b="0" i="1" dirty="0" err="1">
                <a:solidFill>
                  <a:srgbClr val="222222"/>
                </a:solidFill>
                <a:effectLst/>
                <a:latin typeface="Arial" panose="020B0604020202020204" pitchFamily="34" charset="0"/>
              </a:rPr>
              <a:t>arXiv</a:t>
            </a:r>
            <a:r>
              <a:rPr lang="en-US" sz="800" b="0" i="1" dirty="0">
                <a:solidFill>
                  <a:srgbClr val="222222"/>
                </a:solidFill>
                <a:effectLst/>
                <a:latin typeface="Arial" panose="020B0604020202020204" pitchFamily="34" charset="0"/>
              </a:rPr>
              <a:t> preprint arXiv:2502.08691</a:t>
            </a:r>
            <a:r>
              <a:rPr lang="en-US" sz="800" b="0" i="0" dirty="0">
                <a:solidFill>
                  <a:srgbClr val="222222"/>
                </a:solidFill>
                <a:effectLst/>
                <a:latin typeface="Arial" panose="020B0604020202020204" pitchFamily="34" charset="0"/>
              </a:rPr>
              <a:t> (2025).</a:t>
            </a:r>
            <a:endParaRPr lang="en-US" sz="800" dirty="0"/>
          </a:p>
        </p:txBody>
      </p:sp>
    </p:spTree>
    <p:extLst>
      <p:ext uri="{BB962C8B-B14F-4D97-AF65-F5344CB8AC3E}">
        <p14:creationId xmlns:p14="http://schemas.microsoft.com/office/powerpoint/2010/main" val="3028826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699C-4431-D99D-384E-5D430A95E8ED}"/>
              </a:ext>
            </a:extLst>
          </p:cNvPr>
          <p:cNvSpPr>
            <a:spLocks noGrp="1"/>
          </p:cNvSpPr>
          <p:nvPr>
            <p:ph type="title"/>
          </p:nvPr>
        </p:nvSpPr>
        <p:spPr/>
        <p:txBody>
          <a:bodyPr/>
          <a:lstStyle/>
          <a:p>
            <a:r>
              <a:rPr lang="en-US" b="1" i="0" dirty="0">
                <a:solidFill>
                  <a:srgbClr val="0070C0"/>
                </a:solidFill>
                <a:effectLst/>
              </a:rPr>
              <a:t>Social Experiments &amp; Case Studies</a:t>
            </a:r>
            <a:endParaRPr lang="en-US" dirty="0"/>
          </a:p>
        </p:txBody>
      </p:sp>
      <p:sp>
        <p:nvSpPr>
          <p:cNvPr id="3" name="Content Placeholder 2">
            <a:extLst>
              <a:ext uri="{FF2B5EF4-FFF2-40B4-BE49-F238E27FC236}">
                <a16:creationId xmlns:a16="http://schemas.microsoft.com/office/drawing/2014/main" id="{4380A36B-F909-4CE6-92E1-1430F63765D4}"/>
              </a:ext>
            </a:extLst>
          </p:cNvPr>
          <p:cNvSpPr>
            <a:spLocks noGrp="1"/>
          </p:cNvSpPr>
          <p:nvPr>
            <p:ph idx="1"/>
          </p:nvPr>
        </p:nvSpPr>
        <p:spPr/>
        <p:txBody>
          <a:bodyPr>
            <a:normAutofit/>
          </a:bodyPr>
          <a:lstStyle/>
          <a:p>
            <a:pPr algn="l">
              <a:spcBef>
                <a:spcPts val="300"/>
              </a:spcBef>
              <a:buFont typeface="Wingdings" pitchFamily="2" charset="2"/>
              <a:buChar char="q"/>
            </a:pPr>
            <a:r>
              <a:rPr lang="en-US" b="1" i="0" dirty="0">
                <a:solidFill>
                  <a:srgbClr val="404040"/>
                </a:solidFill>
                <a:effectLst/>
                <a:latin typeface="Inter"/>
              </a:rPr>
              <a:t>Universal Basic Income (UBI)</a:t>
            </a:r>
            <a:r>
              <a:rPr lang="en-US" b="0" i="0" dirty="0">
                <a:solidFill>
                  <a:srgbClr val="404040"/>
                </a:solidFill>
                <a:effectLst/>
                <a:latin typeface="Inter"/>
              </a:rPr>
              <a:t> </a:t>
            </a:r>
          </a:p>
          <a:p>
            <a:pPr algn="l">
              <a:spcBef>
                <a:spcPts val="300"/>
              </a:spcBef>
              <a:buFont typeface="Wingdings" pitchFamily="2" charset="2"/>
              <a:buChar char="q"/>
            </a:pPr>
            <a:r>
              <a:rPr lang="en-US" b="1" i="0" dirty="0">
                <a:solidFill>
                  <a:srgbClr val="404040"/>
                </a:solidFill>
                <a:effectLst/>
                <a:latin typeface="Inter"/>
              </a:rPr>
              <a:t>Setup</a:t>
            </a:r>
            <a:r>
              <a:rPr lang="zh-CN" altLang="en-US" b="1" i="0" dirty="0">
                <a:solidFill>
                  <a:srgbClr val="404040"/>
                </a:solidFill>
                <a:effectLst/>
                <a:latin typeface="Inter"/>
              </a:rPr>
              <a:t> </a:t>
            </a:r>
            <a:r>
              <a:rPr lang="en-US" altLang="zh-CN" b="1" i="0" dirty="0">
                <a:solidFill>
                  <a:srgbClr val="404040"/>
                </a:solidFill>
                <a:effectLst/>
                <a:latin typeface="Inter"/>
              </a:rPr>
              <a:t>(10k+</a:t>
            </a:r>
            <a:r>
              <a:rPr lang="zh-CN" altLang="en-US" b="1" i="0" dirty="0">
                <a:solidFill>
                  <a:srgbClr val="404040"/>
                </a:solidFill>
                <a:effectLst/>
                <a:latin typeface="Inter"/>
              </a:rPr>
              <a:t> </a:t>
            </a:r>
            <a:r>
              <a:rPr lang="en-US" altLang="zh-CN" b="1" i="0" dirty="0">
                <a:solidFill>
                  <a:srgbClr val="404040"/>
                </a:solidFill>
                <a:effectLst/>
                <a:latin typeface="Inter"/>
              </a:rPr>
              <a:t>agents)</a:t>
            </a:r>
            <a:endParaRPr lang="en-US" b="1" i="0" dirty="0">
              <a:solidFill>
                <a:srgbClr val="404040"/>
              </a:solidFill>
              <a:effectLst/>
              <a:latin typeface="Inter"/>
            </a:endParaRPr>
          </a:p>
          <a:p>
            <a:pPr lvl="1">
              <a:spcBef>
                <a:spcPts val="300"/>
              </a:spcBef>
              <a:buFont typeface="Wingdings" pitchFamily="2" charset="2"/>
              <a:buChar char="q"/>
            </a:pPr>
            <a:r>
              <a:rPr lang="en-US" b="1" i="0" dirty="0">
                <a:solidFill>
                  <a:srgbClr val="404040"/>
                </a:solidFill>
                <a:effectLst/>
                <a:latin typeface="Inter"/>
              </a:rPr>
              <a:t>Control Group</a:t>
            </a:r>
            <a:r>
              <a:rPr lang="en-US" b="0" i="0" dirty="0">
                <a:solidFill>
                  <a:srgbClr val="404040"/>
                </a:solidFill>
                <a:effectLst/>
                <a:latin typeface="Inter"/>
              </a:rPr>
              <a:t>: Simulated economy without UBI.</a:t>
            </a:r>
          </a:p>
          <a:p>
            <a:pPr lvl="1">
              <a:spcBef>
                <a:spcPts val="300"/>
              </a:spcBef>
              <a:buFont typeface="Wingdings" pitchFamily="2" charset="2"/>
              <a:buChar char="q"/>
            </a:pPr>
            <a:r>
              <a:rPr lang="en-US" b="1" i="0" dirty="0">
                <a:solidFill>
                  <a:srgbClr val="404040"/>
                </a:solidFill>
                <a:effectLst/>
                <a:latin typeface="Inter"/>
              </a:rPr>
              <a:t>Intervention Group</a:t>
            </a:r>
            <a:r>
              <a:rPr lang="en-US" b="0" i="0" dirty="0">
                <a:solidFill>
                  <a:srgbClr val="404040"/>
                </a:solidFill>
                <a:effectLst/>
                <a:latin typeface="Inter"/>
              </a:rPr>
              <a:t>: Agents receive $1,000/month unconditionally.</a:t>
            </a:r>
          </a:p>
          <a:p>
            <a:pPr lvl="1">
              <a:spcBef>
                <a:spcPts val="300"/>
              </a:spcBef>
              <a:buFont typeface="Wingdings" pitchFamily="2" charset="2"/>
              <a:buChar char="q"/>
            </a:pPr>
            <a:r>
              <a:rPr lang="en-US" b="1" i="0" dirty="0">
                <a:solidFill>
                  <a:srgbClr val="404040"/>
                </a:solidFill>
                <a:effectLst/>
                <a:latin typeface="Inter"/>
              </a:rPr>
              <a:t>Metrics Tracked</a:t>
            </a:r>
            <a:r>
              <a:rPr lang="en-US" b="0" i="0" dirty="0">
                <a:solidFill>
                  <a:srgbClr val="404040"/>
                </a:solidFill>
                <a:effectLst/>
                <a:latin typeface="Inter"/>
              </a:rPr>
              <a:t>: Real GDP, agent consumption levels, depression scores</a:t>
            </a:r>
            <a:endParaRPr lang="en-US" dirty="0">
              <a:solidFill>
                <a:srgbClr val="404040"/>
              </a:solidFill>
              <a:latin typeface="Inter"/>
            </a:endParaRPr>
          </a:p>
          <a:p>
            <a:pPr algn="l">
              <a:spcAft>
                <a:spcPts val="300"/>
              </a:spcAft>
              <a:buFont typeface="Wingdings" pitchFamily="2" charset="2"/>
              <a:buChar char="q"/>
            </a:pPr>
            <a:r>
              <a:rPr lang="en-US" b="1" i="0" dirty="0">
                <a:solidFill>
                  <a:srgbClr val="404040"/>
                </a:solidFill>
                <a:effectLst/>
                <a:latin typeface="Inter"/>
              </a:rPr>
              <a:t>Key Findings</a:t>
            </a:r>
            <a:r>
              <a:rPr lang="en-US" b="0" i="0" dirty="0">
                <a:solidFill>
                  <a:srgbClr val="404040"/>
                </a:solidFill>
                <a:effectLst/>
                <a:latin typeface="Inter"/>
              </a:rPr>
              <a:t>:</a:t>
            </a:r>
          </a:p>
          <a:p>
            <a:pPr lvl="1">
              <a:spcBef>
                <a:spcPts val="300"/>
              </a:spcBef>
              <a:buFont typeface="Wingdings" pitchFamily="2" charset="2"/>
              <a:buChar char="q"/>
            </a:pPr>
            <a:r>
              <a:rPr lang="en-US" b="1" i="0" dirty="0">
                <a:solidFill>
                  <a:srgbClr val="404040"/>
                </a:solidFill>
                <a:effectLst/>
                <a:latin typeface="Inter"/>
              </a:rPr>
              <a:t>Consumption</a:t>
            </a:r>
            <a:r>
              <a:rPr lang="en-US" b="0" i="0" dirty="0">
                <a:solidFill>
                  <a:srgbClr val="404040"/>
                </a:solidFill>
                <a:effectLst/>
                <a:latin typeface="Inter"/>
              </a:rPr>
              <a:t>: UBI increased agent spending by </a:t>
            </a:r>
            <a:r>
              <a:rPr lang="en-US" b="1" i="0" dirty="0">
                <a:solidFill>
                  <a:srgbClr val="404040"/>
                </a:solidFill>
                <a:effectLst/>
                <a:latin typeface="Inter"/>
              </a:rPr>
              <a:t>18%</a:t>
            </a:r>
            <a:r>
              <a:rPr lang="en-US" b="0" i="0" dirty="0">
                <a:solidFill>
                  <a:srgbClr val="404040"/>
                </a:solidFill>
                <a:effectLst/>
                <a:latin typeface="Inter"/>
              </a:rPr>
              <a:t>, stabilizing economic fluctuations.</a:t>
            </a:r>
          </a:p>
          <a:p>
            <a:pPr lvl="1">
              <a:spcBef>
                <a:spcPts val="300"/>
              </a:spcBef>
              <a:buFont typeface="Wingdings" pitchFamily="2" charset="2"/>
              <a:buChar char="q"/>
            </a:pPr>
            <a:r>
              <a:rPr lang="en-US" b="1" i="0" dirty="0">
                <a:solidFill>
                  <a:srgbClr val="404040"/>
                </a:solidFill>
                <a:effectLst/>
                <a:latin typeface="Inter"/>
              </a:rPr>
              <a:t>Mental Health</a:t>
            </a:r>
            <a:r>
              <a:rPr lang="en-US" b="0" i="0" dirty="0">
                <a:solidFill>
                  <a:srgbClr val="404040"/>
                </a:solidFill>
                <a:effectLst/>
                <a:latin typeface="Inter"/>
              </a:rPr>
              <a:t>: Depression levels (CES-D scores) decreased significantly, aligning with real-world UBI trials in Texas.</a:t>
            </a:r>
          </a:p>
          <a:p>
            <a:pPr algn="l">
              <a:spcBef>
                <a:spcPts val="300"/>
              </a:spcBef>
              <a:buFont typeface="Wingdings" pitchFamily="2" charset="2"/>
              <a:buChar char="q"/>
            </a:pPr>
            <a:endParaRPr lang="en-US" b="0" i="0" dirty="0">
              <a:solidFill>
                <a:srgbClr val="404040"/>
              </a:solidFill>
              <a:effectLst/>
              <a:latin typeface="Inter"/>
            </a:endParaRPr>
          </a:p>
          <a:p>
            <a:endParaRPr lang="en-US" dirty="0"/>
          </a:p>
        </p:txBody>
      </p:sp>
    </p:spTree>
    <p:extLst>
      <p:ext uri="{BB962C8B-B14F-4D97-AF65-F5344CB8AC3E}">
        <p14:creationId xmlns:p14="http://schemas.microsoft.com/office/powerpoint/2010/main" val="245638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graphs with text&#10;&#10;AI-generated content may be incorrect.">
            <a:extLst>
              <a:ext uri="{FF2B5EF4-FFF2-40B4-BE49-F238E27FC236}">
                <a16:creationId xmlns:a16="http://schemas.microsoft.com/office/drawing/2014/main" id="{597CB33E-800C-9CBA-CB68-A4D5F142E269}"/>
              </a:ext>
            </a:extLst>
          </p:cNvPr>
          <p:cNvPicPr>
            <a:picLocks noGrp="1" noChangeAspect="1"/>
          </p:cNvPicPr>
          <p:nvPr>
            <p:ph idx="1"/>
          </p:nvPr>
        </p:nvPicPr>
        <p:blipFill>
          <a:blip r:embed="rId2"/>
          <a:stretch>
            <a:fillRect/>
          </a:stretch>
        </p:blipFill>
        <p:spPr>
          <a:xfrm>
            <a:off x="888963" y="745331"/>
            <a:ext cx="5463346" cy="4351338"/>
          </a:xfrm>
        </p:spPr>
      </p:pic>
      <p:pic>
        <p:nvPicPr>
          <p:cNvPr id="7" name="Picture 6" descr="A close-up of words&#10;&#10;AI-generated content may be incorrect.">
            <a:extLst>
              <a:ext uri="{FF2B5EF4-FFF2-40B4-BE49-F238E27FC236}">
                <a16:creationId xmlns:a16="http://schemas.microsoft.com/office/drawing/2014/main" id="{6A9208B3-3F6B-CB48-2C3C-EB08740FCA1E}"/>
              </a:ext>
            </a:extLst>
          </p:cNvPr>
          <p:cNvPicPr>
            <a:picLocks noChangeAspect="1"/>
          </p:cNvPicPr>
          <p:nvPr/>
        </p:nvPicPr>
        <p:blipFill>
          <a:blip r:embed="rId3"/>
          <a:stretch>
            <a:fillRect/>
          </a:stretch>
        </p:blipFill>
        <p:spPr>
          <a:xfrm>
            <a:off x="6526696" y="1428750"/>
            <a:ext cx="5156200" cy="2984500"/>
          </a:xfrm>
          <a:prstGeom prst="rect">
            <a:avLst/>
          </a:prstGeom>
        </p:spPr>
      </p:pic>
      <p:sp>
        <p:nvSpPr>
          <p:cNvPr id="10" name="TextBox 9">
            <a:extLst>
              <a:ext uri="{FF2B5EF4-FFF2-40B4-BE49-F238E27FC236}">
                <a16:creationId xmlns:a16="http://schemas.microsoft.com/office/drawing/2014/main" id="{58D18F3E-D6AC-EDB5-95D8-59430D1B33D0}"/>
              </a:ext>
            </a:extLst>
          </p:cNvPr>
          <p:cNvSpPr txBox="1"/>
          <p:nvPr/>
        </p:nvSpPr>
        <p:spPr>
          <a:xfrm>
            <a:off x="1290181" y="6040582"/>
            <a:ext cx="9336255" cy="307777"/>
          </a:xfrm>
          <a:prstGeom prst="rect">
            <a:avLst/>
          </a:prstGeom>
          <a:noFill/>
        </p:spPr>
        <p:txBody>
          <a:bodyPr wrap="square" rtlCol="0">
            <a:spAutoFit/>
          </a:bodyPr>
          <a:lstStyle/>
          <a:p>
            <a:r>
              <a:rPr lang="en-US" sz="1400" dirty="0"/>
              <a:t>[1] </a:t>
            </a:r>
            <a:r>
              <a:rPr lang="en-US" sz="800" b="0" i="0" dirty="0">
                <a:solidFill>
                  <a:srgbClr val="222222"/>
                </a:solidFill>
                <a:effectLst/>
                <a:latin typeface="Arial" panose="020B0604020202020204" pitchFamily="34" charset="0"/>
              </a:rPr>
              <a:t>Piao, Jinghua, et al. "</a:t>
            </a:r>
            <a:r>
              <a:rPr lang="en-US" sz="800" b="0" i="0" dirty="0" err="1">
                <a:solidFill>
                  <a:srgbClr val="222222"/>
                </a:solidFill>
                <a:effectLst/>
                <a:latin typeface="Arial" panose="020B0604020202020204" pitchFamily="34" charset="0"/>
              </a:rPr>
              <a:t>AgentSociety</a:t>
            </a:r>
            <a:r>
              <a:rPr lang="en-US" sz="800" b="0" i="0" dirty="0">
                <a:solidFill>
                  <a:srgbClr val="222222"/>
                </a:solidFill>
                <a:effectLst/>
                <a:latin typeface="Arial" panose="020B0604020202020204" pitchFamily="34" charset="0"/>
              </a:rPr>
              <a:t>: Large-Scale Simulation of LLM-Driven Generative Agents Advances Understanding of Human Behaviors and Society." </a:t>
            </a:r>
            <a:r>
              <a:rPr lang="en-US" sz="800" b="0" i="1" dirty="0" err="1">
                <a:solidFill>
                  <a:srgbClr val="222222"/>
                </a:solidFill>
                <a:effectLst/>
                <a:latin typeface="Arial" panose="020B0604020202020204" pitchFamily="34" charset="0"/>
              </a:rPr>
              <a:t>arXiv</a:t>
            </a:r>
            <a:r>
              <a:rPr lang="en-US" sz="800" b="0" i="1" dirty="0">
                <a:solidFill>
                  <a:srgbClr val="222222"/>
                </a:solidFill>
                <a:effectLst/>
                <a:latin typeface="Arial" panose="020B0604020202020204" pitchFamily="34" charset="0"/>
              </a:rPr>
              <a:t> preprint arXiv:2502.08691</a:t>
            </a:r>
            <a:r>
              <a:rPr lang="en-US" sz="800" b="0" i="0" dirty="0">
                <a:solidFill>
                  <a:srgbClr val="222222"/>
                </a:solidFill>
                <a:effectLst/>
                <a:latin typeface="Arial" panose="020B0604020202020204" pitchFamily="34" charset="0"/>
              </a:rPr>
              <a:t> (2025).</a:t>
            </a:r>
            <a:endParaRPr lang="en-US" sz="800" dirty="0"/>
          </a:p>
        </p:txBody>
      </p:sp>
    </p:spTree>
    <p:extLst>
      <p:ext uri="{BB962C8B-B14F-4D97-AF65-F5344CB8AC3E}">
        <p14:creationId xmlns:p14="http://schemas.microsoft.com/office/powerpoint/2010/main" val="4040225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3802-96B9-E0BB-F6C7-41176DD58ED4}"/>
              </a:ext>
            </a:extLst>
          </p:cNvPr>
          <p:cNvSpPr>
            <a:spLocks noGrp="1"/>
          </p:cNvSpPr>
          <p:nvPr>
            <p:ph type="title"/>
          </p:nvPr>
        </p:nvSpPr>
        <p:spPr/>
        <p:txBody>
          <a:bodyPr/>
          <a:lstStyle/>
          <a:p>
            <a:r>
              <a:rPr lang="en-US" b="1" i="0" dirty="0">
                <a:solidFill>
                  <a:srgbClr val="0070C0"/>
                </a:solidFill>
                <a:effectLst/>
              </a:rPr>
              <a:t>Social Experiments &amp; Case Studies</a:t>
            </a:r>
            <a:endParaRPr lang="en-US" dirty="0"/>
          </a:p>
        </p:txBody>
      </p:sp>
      <p:sp>
        <p:nvSpPr>
          <p:cNvPr id="3" name="Content Placeholder 2">
            <a:extLst>
              <a:ext uri="{FF2B5EF4-FFF2-40B4-BE49-F238E27FC236}">
                <a16:creationId xmlns:a16="http://schemas.microsoft.com/office/drawing/2014/main" id="{CC37F451-A645-1610-CC2C-9E349FC38A40}"/>
              </a:ext>
            </a:extLst>
          </p:cNvPr>
          <p:cNvSpPr>
            <a:spLocks noGrp="1"/>
          </p:cNvSpPr>
          <p:nvPr>
            <p:ph idx="1"/>
          </p:nvPr>
        </p:nvSpPr>
        <p:spPr/>
        <p:txBody>
          <a:bodyPr>
            <a:normAutofit lnSpcReduction="10000"/>
          </a:bodyPr>
          <a:lstStyle/>
          <a:p>
            <a:pPr>
              <a:buFont typeface="Wingdings" pitchFamily="2" charset="2"/>
              <a:buChar char="q"/>
            </a:pPr>
            <a:r>
              <a:rPr lang="en-US" b="1" i="0" dirty="0">
                <a:solidFill>
                  <a:srgbClr val="404040"/>
                </a:solidFill>
                <a:effectLst/>
                <a:latin typeface="Inter"/>
              </a:rPr>
              <a:t>Hurricane Impact</a:t>
            </a:r>
          </a:p>
          <a:p>
            <a:pPr>
              <a:buFont typeface="Wingdings" pitchFamily="2" charset="2"/>
              <a:buChar char="q"/>
            </a:pPr>
            <a:r>
              <a:rPr lang="en-US" b="1" dirty="0">
                <a:solidFill>
                  <a:srgbClr val="404040"/>
                </a:solidFill>
                <a:latin typeface="Inter"/>
              </a:rPr>
              <a:t>Setup</a:t>
            </a:r>
          </a:p>
          <a:p>
            <a:pPr lvl="1">
              <a:buFont typeface="Wingdings" pitchFamily="2" charset="2"/>
              <a:buChar char="q"/>
            </a:pPr>
            <a:r>
              <a:rPr lang="en-US" dirty="0">
                <a:effectLst/>
                <a:latin typeface="NimbusRomNo9L"/>
              </a:rPr>
              <a:t>1,000 social agents </a:t>
            </a:r>
            <a:endParaRPr lang="en-US" dirty="0"/>
          </a:p>
          <a:p>
            <a:pPr lvl="1">
              <a:buFont typeface="Wingdings" pitchFamily="2" charset="2"/>
              <a:buChar char="q"/>
            </a:pPr>
            <a:r>
              <a:rPr lang="en-US" dirty="0">
                <a:effectLst/>
                <a:latin typeface="NimbusRomNo9L"/>
              </a:rPr>
              <a:t> real-time weather updates to influence agent behaviors</a:t>
            </a:r>
          </a:p>
          <a:p>
            <a:pPr lvl="1">
              <a:buFont typeface="Wingdings" pitchFamily="2" charset="2"/>
              <a:buChar char="q"/>
            </a:pPr>
            <a:r>
              <a:rPr lang="en-US" dirty="0">
                <a:latin typeface="NimbusRomNo9L"/>
              </a:rPr>
              <a:t>M</a:t>
            </a:r>
            <a:r>
              <a:rPr lang="en-US" b="0" dirty="0">
                <a:effectLst/>
                <a:latin typeface="NimbusRomNo9L"/>
              </a:rPr>
              <a:t>etric</a:t>
            </a:r>
            <a:r>
              <a:rPr lang="en-US" dirty="0">
                <a:latin typeface="NimbusRomNo9L"/>
              </a:rPr>
              <a:t>: </a:t>
            </a:r>
          </a:p>
          <a:p>
            <a:pPr lvl="2">
              <a:buFont typeface="Wingdings" pitchFamily="2" charset="2"/>
              <a:buChar char="q"/>
            </a:pPr>
            <a:r>
              <a:rPr lang="en-US" b="0" dirty="0">
                <a:effectLst/>
                <a:latin typeface="NimbusRomNo9L"/>
              </a:rPr>
              <a:t>Activity Level: traveling individual/area population. </a:t>
            </a:r>
          </a:p>
          <a:p>
            <a:pPr lvl="2">
              <a:buFont typeface="Wingdings" pitchFamily="2" charset="2"/>
              <a:buChar char="q"/>
            </a:pPr>
            <a:r>
              <a:rPr lang="en-US" dirty="0">
                <a:latin typeface="NimbusRomNo9L"/>
              </a:rPr>
              <a:t>T</a:t>
            </a:r>
            <a:r>
              <a:rPr lang="en-US" b="0" dirty="0">
                <a:effectLst/>
                <a:latin typeface="NimbusRomNo9L"/>
              </a:rPr>
              <a:t>otal daily trip: </a:t>
            </a:r>
            <a:r>
              <a:rPr lang="en-US" dirty="0">
                <a:effectLst/>
                <a:latin typeface="NimbusRomNo9L"/>
              </a:rPr>
              <a:t>9-day normalized time-series </a:t>
            </a:r>
          </a:p>
          <a:p>
            <a:pPr>
              <a:buFont typeface="Wingdings" pitchFamily="2" charset="2"/>
              <a:buChar char="q"/>
            </a:pPr>
            <a:r>
              <a:rPr lang="en-US" b="1" i="0" dirty="0">
                <a:solidFill>
                  <a:srgbClr val="404040"/>
                </a:solidFill>
                <a:effectLst/>
                <a:latin typeface="Inter"/>
              </a:rPr>
              <a:t>Key Findings</a:t>
            </a:r>
            <a:r>
              <a:rPr lang="en-US" b="0" i="0" dirty="0">
                <a:solidFill>
                  <a:srgbClr val="404040"/>
                </a:solidFill>
                <a:effectLst/>
                <a:latin typeface="Inter"/>
              </a:rPr>
              <a:t>:</a:t>
            </a:r>
          </a:p>
          <a:p>
            <a:pPr lvl="1">
              <a:buFont typeface="Wingdings" pitchFamily="2" charset="2"/>
              <a:buChar char="q"/>
            </a:pPr>
            <a:r>
              <a:rPr lang="en-US" dirty="0">
                <a:effectLst/>
                <a:latin typeface="NimbusRomNo9L"/>
              </a:rPr>
              <a:t>when the hurricane arrived</a:t>
            </a:r>
            <a:r>
              <a:rPr lang="en-US" sz="1800" dirty="0">
                <a:effectLst/>
                <a:latin typeface="NimbusRomNo9L"/>
              </a:rPr>
              <a:t>, </a:t>
            </a:r>
            <a:r>
              <a:rPr lang="en-US" dirty="0">
                <a:effectLst/>
                <a:latin typeface="NimbusRomNo9L"/>
              </a:rPr>
              <a:t>activity level sharply decreased to approximately 30%</a:t>
            </a:r>
          </a:p>
          <a:p>
            <a:pPr lvl="1">
              <a:buFont typeface="Wingdings" pitchFamily="2" charset="2"/>
              <a:buChar char="q"/>
            </a:pPr>
            <a:r>
              <a:rPr lang="en-US" dirty="0">
                <a:effectLst/>
                <a:latin typeface="NimbusRomNo9L"/>
              </a:rPr>
              <a:t>After the hurricane passed, the activity level gradually returned to normal levels </a:t>
            </a:r>
            <a:endParaRPr lang="en-US" dirty="0"/>
          </a:p>
          <a:p>
            <a:pPr marL="457200" lvl="1" indent="0">
              <a:buNone/>
            </a:pPr>
            <a:endParaRPr lang="en-US" dirty="0"/>
          </a:p>
          <a:p>
            <a:pPr lvl="1">
              <a:buFont typeface="Wingdings" pitchFamily="2" charset="2"/>
              <a:buChar char="q"/>
            </a:pPr>
            <a:endParaRPr lang="en-US" b="0" i="0" dirty="0">
              <a:solidFill>
                <a:srgbClr val="404040"/>
              </a:solidFill>
              <a:effectLst/>
              <a:latin typeface="Inter"/>
            </a:endParaRPr>
          </a:p>
          <a:p>
            <a:pPr>
              <a:buFont typeface="Wingdings" pitchFamily="2" charset="2"/>
              <a:buChar char="q"/>
            </a:pPr>
            <a:endParaRPr lang="en-US" dirty="0">
              <a:effectLst/>
              <a:latin typeface="NimbusRomNo9L"/>
            </a:endParaRPr>
          </a:p>
          <a:p>
            <a:pPr lvl="1">
              <a:buFont typeface="Wingdings" pitchFamily="2" charset="2"/>
              <a:buChar char="q"/>
            </a:pPr>
            <a:endParaRPr lang="en-US" dirty="0"/>
          </a:p>
          <a:p>
            <a:pPr marL="457200" lvl="1" indent="0">
              <a:buNone/>
            </a:pPr>
            <a:endParaRPr lang="en-US" dirty="0"/>
          </a:p>
          <a:p>
            <a:pPr lvl="1">
              <a:buFont typeface="Wingdings" pitchFamily="2" charset="2"/>
              <a:buChar char="q"/>
            </a:pPr>
            <a:endParaRPr lang="en-US" dirty="0"/>
          </a:p>
        </p:txBody>
      </p:sp>
    </p:spTree>
    <p:extLst>
      <p:ext uri="{BB962C8B-B14F-4D97-AF65-F5344CB8AC3E}">
        <p14:creationId xmlns:p14="http://schemas.microsoft.com/office/powerpoint/2010/main" val="3138406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F546-1E75-BA03-8F5B-236AE9F4435A}"/>
              </a:ext>
            </a:extLst>
          </p:cNvPr>
          <p:cNvSpPr>
            <a:spLocks noGrp="1"/>
          </p:cNvSpPr>
          <p:nvPr>
            <p:ph type="title"/>
          </p:nvPr>
        </p:nvSpPr>
        <p:spPr/>
        <p:txBody>
          <a:bodyPr/>
          <a:lstStyle/>
          <a:p>
            <a:endParaRPr lang="en-US"/>
          </a:p>
        </p:txBody>
      </p:sp>
      <p:pic>
        <p:nvPicPr>
          <p:cNvPr id="6" name="Content Placeholder 5" descr="A green and white map&#10;&#10;AI-generated content may be incorrect.">
            <a:extLst>
              <a:ext uri="{FF2B5EF4-FFF2-40B4-BE49-F238E27FC236}">
                <a16:creationId xmlns:a16="http://schemas.microsoft.com/office/drawing/2014/main" id="{E742F45E-13DA-25F7-28D0-9CB74C3E1F75}"/>
              </a:ext>
            </a:extLst>
          </p:cNvPr>
          <p:cNvPicPr>
            <a:picLocks noGrp="1" noChangeAspect="1"/>
          </p:cNvPicPr>
          <p:nvPr>
            <p:ph idx="1"/>
          </p:nvPr>
        </p:nvPicPr>
        <p:blipFill>
          <a:blip r:embed="rId2"/>
          <a:stretch>
            <a:fillRect/>
          </a:stretch>
        </p:blipFill>
        <p:spPr>
          <a:xfrm>
            <a:off x="1315579" y="661503"/>
            <a:ext cx="9310857" cy="2943087"/>
          </a:xfrm>
        </p:spPr>
      </p:pic>
      <p:sp>
        <p:nvSpPr>
          <p:cNvPr id="4" name="TextBox 3">
            <a:extLst>
              <a:ext uri="{FF2B5EF4-FFF2-40B4-BE49-F238E27FC236}">
                <a16:creationId xmlns:a16="http://schemas.microsoft.com/office/drawing/2014/main" id="{8712C982-790B-688E-CC38-B6B8D504DC43}"/>
              </a:ext>
            </a:extLst>
          </p:cNvPr>
          <p:cNvSpPr txBox="1"/>
          <p:nvPr/>
        </p:nvSpPr>
        <p:spPr>
          <a:xfrm>
            <a:off x="1209964" y="6040582"/>
            <a:ext cx="9416472" cy="307777"/>
          </a:xfrm>
          <a:prstGeom prst="rect">
            <a:avLst/>
          </a:prstGeom>
          <a:noFill/>
        </p:spPr>
        <p:txBody>
          <a:bodyPr wrap="square" rtlCol="0">
            <a:spAutoFit/>
          </a:bodyPr>
          <a:lstStyle/>
          <a:p>
            <a:r>
              <a:rPr lang="en-US" sz="1400" dirty="0"/>
              <a:t>[1] </a:t>
            </a:r>
            <a:r>
              <a:rPr lang="en-US" sz="800" b="0" i="0" dirty="0">
                <a:solidFill>
                  <a:srgbClr val="222222"/>
                </a:solidFill>
                <a:effectLst/>
                <a:latin typeface="Arial" panose="020B0604020202020204" pitchFamily="34" charset="0"/>
              </a:rPr>
              <a:t>Piao, Jinghua, et al. "</a:t>
            </a:r>
            <a:r>
              <a:rPr lang="en-US" sz="800" b="0" i="0" dirty="0" err="1">
                <a:solidFill>
                  <a:srgbClr val="222222"/>
                </a:solidFill>
                <a:effectLst/>
                <a:latin typeface="Arial" panose="020B0604020202020204" pitchFamily="34" charset="0"/>
              </a:rPr>
              <a:t>AgentSociety</a:t>
            </a:r>
            <a:r>
              <a:rPr lang="en-US" sz="800" b="0" i="0" dirty="0">
                <a:solidFill>
                  <a:srgbClr val="222222"/>
                </a:solidFill>
                <a:effectLst/>
                <a:latin typeface="Arial" panose="020B0604020202020204" pitchFamily="34" charset="0"/>
              </a:rPr>
              <a:t>: Large-Scale Simulation of LLM-Driven Generative Agents Advances Understanding of Human Behaviors and Society." </a:t>
            </a:r>
            <a:r>
              <a:rPr lang="en-US" sz="800" b="0" i="1" dirty="0" err="1">
                <a:solidFill>
                  <a:srgbClr val="222222"/>
                </a:solidFill>
                <a:effectLst/>
                <a:latin typeface="Arial" panose="020B0604020202020204" pitchFamily="34" charset="0"/>
              </a:rPr>
              <a:t>arXiv</a:t>
            </a:r>
            <a:r>
              <a:rPr lang="en-US" sz="800" b="0" i="1" dirty="0">
                <a:solidFill>
                  <a:srgbClr val="222222"/>
                </a:solidFill>
                <a:effectLst/>
                <a:latin typeface="Arial" panose="020B0604020202020204" pitchFamily="34" charset="0"/>
              </a:rPr>
              <a:t> preprint arXiv:2502.08691</a:t>
            </a:r>
            <a:r>
              <a:rPr lang="en-US" sz="800" b="0" i="0" dirty="0">
                <a:solidFill>
                  <a:srgbClr val="222222"/>
                </a:solidFill>
                <a:effectLst/>
                <a:latin typeface="Arial" panose="020B0604020202020204" pitchFamily="34" charset="0"/>
              </a:rPr>
              <a:t> (2025).</a:t>
            </a:r>
            <a:endParaRPr lang="en-US" sz="800" dirty="0"/>
          </a:p>
        </p:txBody>
      </p:sp>
      <p:pic>
        <p:nvPicPr>
          <p:cNvPr id="8" name="Picture 7" descr="A graph of a line&#10;&#10;AI-generated content may be incorrect.">
            <a:extLst>
              <a:ext uri="{FF2B5EF4-FFF2-40B4-BE49-F238E27FC236}">
                <a16:creationId xmlns:a16="http://schemas.microsoft.com/office/drawing/2014/main" id="{D90FCFF3-BCF4-1B2B-CE78-4DB24D2AB23F}"/>
              </a:ext>
            </a:extLst>
          </p:cNvPr>
          <p:cNvPicPr>
            <a:picLocks noChangeAspect="1"/>
          </p:cNvPicPr>
          <p:nvPr/>
        </p:nvPicPr>
        <p:blipFill>
          <a:blip r:embed="rId3"/>
          <a:stretch>
            <a:fillRect/>
          </a:stretch>
        </p:blipFill>
        <p:spPr>
          <a:xfrm>
            <a:off x="3402081" y="3151370"/>
            <a:ext cx="5387837" cy="2590465"/>
          </a:xfrm>
          <a:prstGeom prst="rect">
            <a:avLst/>
          </a:prstGeom>
        </p:spPr>
      </p:pic>
    </p:spTree>
    <p:extLst>
      <p:ext uri="{BB962C8B-B14F-4D97-AF65-F5344CB8AC3E}">
        <p14:creationId xmlns:p14="http://schemas.microsoft.com/office/powerpoint/2010/main" val="158477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66780A-8F0E-A1DD-C9E6-52F38207814E}"/>
              </a:ext>
            </a:extLst>
          </p:cNvPr>
          <p:cNvSpPr txBox="1"/>
          <p:nvPr/>
        </p:nvSpPr>
        <p:spPr>
          <a:xfrm>
            <a:off x="5430678" y="2721114"/>
            <a:ext cx="1593898" cy="707886"/>
          </a:xfrm>
          <a:prstGeom prst="rect">
            <a:avLst/>
          </a:prstGeom>
          <a:noFill/>
        </p:spPr>
        <p:txBody>
          <a:bodyPr wrap="none" rtlCol="0">
            <a:spAutoFit/>
          </a:bodyPr>
          <a:lstStyle/>
          <a:p>
            <a:r>
              <a:rPr lang="en-US" sz="4000" dirty="0"/>
              <a:t>Recap</a:t>
            </a:r>
          </a:p>
        </p:txBody>
      </p:sp>
    </p:spTree>
    <p:extLst>
      <p:ext uri="{BB962C8B-B14F-4D97-AF65-F5344CB8AC3E}">
        <p14:creationId xmlns:p14="http://schemas.microsoft.com/office/powerpoint/2010/main" val="3644713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7344-43DF-9E55-8130-A259934E30EB}"/>
              </a:ext>
            </a:extLst>
          </p:cNvPr>
          <p:cNvSpPr>
            <a:spLocks noGrp="1"/>
          </p:cNvSpPr>
          <p:nvPr>
            <p:ph type="title"/>
          </p:nvPr>
        </p:nvSpPr>
        <p:spPr/>
        <p:txBody>
          <a:bodyPr/>
          <a:lstStyle/>
          <a:p>
            <a:r>
              <a:rPr lang="en-US" b="1" i="0" dirty="0">
                <a:solidFill>
                  <a:srgbClr val="0070C0"/>
                </a:solidFill>
                <a:effectLst/>
              </a:rPr>
              <a:t>Results &amp; Performance Evaluation</a:t>
            </a:r>
            <a:endParaRPr lang="en-US" dirty="0">
              <a:solidFill>
                <a:srgbClr val="0070C0"/>
              </a:solidFill>
            </a:endParaRPr>
          </a:p>
        </p:txBody>
      </p:sp>
      <p:sp>
        <p:nvSpPr>
          <p:cNvPr id="3" name="Content Placeholder 2">
            <a:extLst>
              <a:ext uri="{FF2B5EF4-FFF2-40B4-BE49-F238E27FC236}">
                <a16:creationId xmlns:a16="http://schemas.microsoft.com/office/drawing/2014/main" id="{88998AB7-E883-EA52-B456-D0FE8EE07097}"/>
              </a:ext>
            </a:extLst>
          </p:cNvPr>
          <p:cNvSpPr>
            <a:spLocks noGrp="1"/>
          </p:cNvSpPr>
          <p:nvPr>
            <p:ph idx="1"/>
          </p:nvPr>
        </p:nvSpPr>
        <p:spPr/>
        <p:txBody>
          <a:bodyPr/>
          <a:lstStyle/>
          <a:p>
            <a:pPr algn="l">
              <a:spcAft>
                <a:spcPts val="300"/>
              </a:spcAft>
              <a:buFont typeface="Arial" panose="020B0604020202020204" pitchFamily="34" charset="0"/>
              <a:buChar char="•"/>
            </a:pPr>
            <a:r>
              <a:rPr lang="en-US" b="1" i="0" dirty="0">
                <a:solidFill>
                  <a:srgbClr val="404040"/>
                </a:solidFill>
                <a:effectLst/>
                <a:latin typeface="Inter"/>
              </a:rPr>
              <a:t>Polarization</a:t>
            </a:r>
            <a:r>
              <a:rPr 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en-US" b="0" i="0" dirty="0">
                <a:solidFill>
                  <a:srgbClr val="404040"/>
                </a:solidFill>
                <a:effectLst/>
                <a:latin typeface="Inter"/>
              </a:rPr>
              <a:t>Homophilic interactions </a:t>
            </a:r>
            <a:r>
              <a:rPr lang="en-US" b="0" i="0" dirty="0">
                <a:solidFill>
                  <a:srgbClr val="0070C0"/>
                </a:solidFill>
                <a:effectLst/>
                <a:latin typeface="Inter"/>
              </a:rPr>
              <a:t>increased</a:t>
            </a:r>
            <a:r>
              <a:rPr lang="en-US" b="0" i="0" dirty="0">
                <a:solidFill>
                  <a:srgbClr val="404040"/>
                </a:solidFill>
                <a:effectLst/>
                <a:latin typeface="Inter"/>
              </a:rPr>
              <a:t> polarization (52% agents); heterogeneous </a:t>
            </a:r>
            <a:r>
              <a:rPr lang="en-US" b="0" i="0" dirty="0">
                <a:solidFill>
                  <a:srgbClr val="0070C0"/>
                </a:solidFill>
                <a:effectLst/>
                <a:latin typeface="Inter"/>
              </a:rPr>
              <a:t>reduced</a:t>
            </a:r>
            <a:r>
              <a:rPr lang="en-US" b="0" i="0" dirty="0">
                <a:solidFill>
                  <a:srgbClr val="404040"/>
                </a:solidFill>
                <a:effectLst/>
                <a:latin typeface="Inter"/>
              </a:rPr>
              <a:t> it (89% moderation).</a:t>
            </a:r>
            <a:endParaRPr lang="en-US" dirty="0"/>
          </a:p>
          <a:p>
            <a:pPr algn="l">
              <a:spcAft>
                <a:spcPts val="300"/>
              </a:spcAft>
              <a:buFont typeface="Arial" panose="020B0604020202020204" pitchFamily="34" charset="0"/>
              <a:buChar char="•"/>
            </a:pPr>
            <a:r>
              <a:rPr lang="en-US" b="1" i="0" dirty="0">
                <a:solidFill>
                  <a:srgbClr val="404040"/>
                </a:solidFill>
                <a:effectLst/>
                <a:latin typeface="Inter"/>
              </a:rPr>
              <a:t>Scalability</a:t>
            </a:r>
            <a:r>
              <a:rPr lang="en-US" b="0" i="0" dirty="0">
                <a:solidFill>
                  <a:srgbClr val="404040"/>
                </a:solidFill>
                <a:effectLst/>
                <a:latin typeface="Inter"/>
              </a:rPr>
              <a:t>:</a:t>
            </a:r>
          </a:p>
          <a:p>
            <a:pPr marL="742950" lvl="1" indent="-285750" algn="l">
              <a:spcBef>
                <a:spcPts val="300"/>
              </a:spcBef>
              <a:buFont typeface="Arial" panose="020B0604020202020204" pitchFamily="34" charset="0"/>
              <a:buChar char="•"/>
            </a:pPr>
            <a:r>
              <a:rPr lang="en-US" b="0" i="0" dirty="0">
                <a:solidFill>
                  <a:srgbClr val="404040"/>
                </a:solidFill>
                <a:effectLst/>
                <a:latin typeface="Inter"/>
              </a:rPr>
              <a:t>10k agents with 32 groups: ~459 seconds per simulation round.</a:t>
            </a:r>
          </a:p>
          <a:p>
            <a:r>
              <a:rPr lang="en-US" b="1" i="0" dirty="0">
                <a:solidFill>
                  <a:srgbClr val="404040"/>
                </a:solidFill>
                <a:effectLst/>
                <a:latin typeface="Inter"/>
              </a:rPr>
              <a:t>Applications</a:t>
            </a:r>
            <a:r>
              <a:rPr lang="en-US" b="0" i="0" dirty="0">
                <a:solidFill>
                  <a:srgbClr val="404040"/>
                </a:solidFill>
                <a:effectLst/>
                <a:latin typeface="Inter"/>
              </a:rPr>
              <a:t>: Risk mitigation (e.g., polarization, misinformation).</a:t>
            </a:r>
          </a:p>
          <a:p>
            <a:endParaRPr lang="en-US" dirty="0"/>
          </a:p>
        </p:txBody>
      </p:sp>
    </p:spTree>
    <p:extLst>
      <p:ext uri="{BB962C8B-B14F-4D97-AF65-F5344CB8AC3E}">
        <p14:creationId xmlns:p14="http://schemas.microsoft.com/office/powerpoint/2010/main" val="4048345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444AF-F718-2A5B-FA4F-3AFD61D254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FB83572-FC96-A807-55C7-BE717A1D2FA6}"/>
              </a:ext>
            </a:extLst>
          </p:cNvPr>
          <p:cNvSpPr txBox="1"/>
          <p:nvPr/>
        </p:nvSpPr>
        <p:spPr>
          <a:xfrm>
            <a:off x="2499588" y="2520697"/>
            <a:ext cx="8034801" cy="1323439"/>
          </a:xfrm>
          <a:prstGeom prst="rect">
            <a:avLst/>
          </a:prstGeom>
          <a:noFill/>
        </p:spPr>
        <p:txBody>
          <a:bodyPr wrap="square" rtlCol="0">
            <a:spAutoFit/>
          </a:bodyPr>
          <a:lstStyle/>
          <a:p>
            <a:r>
              <a:rPr lang="en-US" altLang="zh-CN" sz="4000" dirty="0"/>
              <a:t>Latest</a:t>
            </a:r>
            <a:r>
              <a:rPr lang="zh-CN" altLang="en-US" sz="4000" dirty="0"/>
              <a:t> </a:t>
            </a:r>
            <a:r>
              <a:rPr lang="en-US" altLang="zh-CN" sz="4000" dirty="0"/>
              <a:t>News</a:t>
            </a:r>
            <a:r>
              <a:rPr lang="zh-CN" altLang="en-US" sz="4000" dirty="0"/>
              <a:t> </a:t>
            </a:r>
            <a:r>
              <a:rPr lang="en-US" altLang="zh-CN" sz="4000" dirty="0"/>
              <a:t>about</a:t>
            </a:r>
            <a:r>
              <a:rPr lang="zh-CN" altLang="en-US" sz="4000" dirty="0"/>
              <a:t> </a:t>
            </a:r>
            <a:r>
              <a:rPr lang="en-US" altLang="zh-CN" sz="4000" dirty="0"/>
              <a:t>LLMs</a:t>
            </a:r>
            <a:r>
              <a:rPr lang="zh-CN" altLang="en-US" sz="4000" dirty="0"/>
              <a:t> </a:t>
            </a:r>
            <a:r>
              <a:rPr lang="en-US" altLang="zh-CN" sz="4000" dirty="0"/>
              <a:t>that</a:t>
            </a:r>
            <a:r>
              <a:rPr lang="zh-CN" altLang="en-US" sz="4000" dirty="0"/>
              <a:t> </a:t>
            </a:r>
            <a:r>
              <a:rPr lang="en-US" altLang="zh-CN" sz="4000" dirty="0"/>
              <a:t>might</a:t>
            </a:r>
            <a:r>
              <a:rPr lang="zh-CN" altLang="en-US" sz="4000" dirty="0"/>
              <a:t> </a:t>
            </a:r>
            <a:r>
              <a:rPr lang="en-US" altLang="zh-CN" sz="4000" dirty="0"/>
              <a:t>be</a:t>
            </a:r>
            <a:r>
              <a:rPr lang="zh-CN" altLang="en-US" sz="4000" dirty="0"/>
              <a:t> </a:t>
            </a:r>
            <a:r>
              <a:rPr lang="en-US" altLang="zh-CN" sz="4000" dirty="0"/>
              <a:t>Useful</a:t>
            </a:r>
            <a:r>
              <a:rPr lang="zh-CN" altLang="en-US" sz="4000" dirty="0"/>
              <a:t> </a:t>
            </a:r>
            <a:r>
              <a:rPr lang="en-US" altLang="zh-CN" sz="4000" dirty="0"/>
              <a:t>for</a:t>
            </a:r>
            <a:r>
              <a:rPr lang="zh-CN" altLang="en-US" sz="4000" dirty="0"/>
              <a:t> </a:t>
            </a:r>
            <a:r>
              <a:rPr lang="en-US" altLang="zh-CN" sz="4000" dirty="0"/>
              <a:t>your</a:t>
            </a:r>
            <a:r>
              <a:rPr lang="zh-CN" altLang="en-US" sz="4000" dirty="0"/>
              <a:t> </a:t>
            </a:r>
            <a:r>
              <a:rPr lang="en-US" altLang="zh-CN" sz="4000" dirty="0"/>
              <a:t>Project</a:t>
            </a:r>
            <a:endParaRPr lang="en-US" sz="4000" dirty="0"/>
          </a:p>
        </p:txBody>
      </p:sp>
    </p:spTree>
    <p:extLst>
      <p:ext uri="{BB962C8B-B14F-4D97-AF65-F5344CB8AC3E}">
        <p14:creationId xmlns:p14="http://schemas.microsoft.com/office/powerpoint/2010/main" val="1538860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530" y="304165"/>
            <a:ext cx="7599680" cy="460375"/>
          </a:xfrm>
          <a:prstGeom prst="rect">
            <a:avLst/>
          </a:prstGeom>
          <a:noFill/>
        </p:spPr>
        <p:txBody>
          <a:bodyPr wrap="square" rtlCol="0">
            <a:spAutoFit/>
          </a:bodyPr>
          <a:lstStyle/>
          <a:p>
            <a:pPr marL="0" indent="0" fontAlgn="base">
              <a:spcBef>
                <a:spcPct val="0"/>
              </a:spcBef>
              <a:spcAft>
                <a:spcPct val="0"/>
              </a:spcAft>
            </a:pPr>
            <a:r>
              <a:rPr lang="en-US" altLang="zh-CN" sz="2400">
                <a:latin typeface="Times New Roman Regular" panose="02020503050405090304" charset="0"/>
                <a:ea typeface="PingFang SC" panose="020B0400000000000000" charset="-122"/>
                <a:cs typeface="Times New Roman Regular" panose="02020503050405090304" charset="0"/>
                <a:sym typeface="+mn-ea"/>
              </a:rPr>
              <a:t>Qwen QwQ-32B Reasoning Model-</a:t>
            </a:r>
            <a:r>
              <a:rPr lang="en-US" altLang="zh-CN" sz="2400">
                <a:latin typeface="Times New Roman Regular" panose="02020503050405090304" charset="0"/>
                <a:ea typeface="PingFang SC" panose="020B0400000000000000" charset="-122"/>
                <a:cs typeface="Times New Roman Regular" panose="02020503050405090304" charset="0"/>
              </a:rPr>
              <a:t>Alibaba Cloud</a:t>
            </a:r>
          </a:p>
        </p:txBody>
      </p:sp>
      <p:sp>
        <p:nvSpPr>
          <p:cNvPr id="6" name="文本框 5"/>
          <p:cNvSpPr txBox="1"/>
          <p:nvPr/>
        </p:nvSpPr>
        <p:spPr>
          <a:xfrm>
            <a:off x="340995" y="1248410"/>
            <a:ext cx="9738360" cy="460375"/>
          </a:xfrm>
          <a:prstGeom prst="rect">
            <a:avLst/>
          </a:prstGeom>
          <a:noFill/>
        </p:spPr>
        <p:txBody>
          <a:bodyPr wrap="square" rtlCol="0">
            <a:spAutoFit/>
          </a:bodyPr>
          <a:lstStyle/>
          <a:p>
            <a:r>
              <a:rPr lang="en-US" altLang="zh-CN" sz="2400" b="1">
                <a:latin typeface="Times New Roman Bold" panose="02020503050405090304" charset="0"/>
                <a:cs typeface="Times New Roman Bold" panose="02020503050405090304" charset="0"/>
              </a:rPr>
              <a:t>Key Capabilities: Math Reasoning, Code Generation, General Tasks</a:t>
            </a:r>
          </a:p>
        </p:txBody>
      </p:sp>
      <p:pic>
        <p:nvPicPr>
          <p:cNvPr id="8" name="图片 7"/>
          <p:cNvPicPr>
            <a:picLocks noChangeAspect="1"/>
          </p:cNvPicPr>
          <p:nvPr/>
        </p:nvPicPr>
        <p:blipFill>
          <a:blip r:embed="rId3"/>
          <a:stretch>
            <a:fillRect/>
          </a:stretch>
        </p:blipFill>
        <p:spPr>
          <a:xfrm>
            <a:off x="481965" y="1972310"/>
            <a:ext cx="6574790" cy="3734435"/>
          </a:xfrm>
          <a:prstGeom prst="rect">
            <a:avLst/>
          </a:prstGeom>
        </p:spPr>
      </p:pic>
      <p:sp>
        <p:nvSpPr>
          <p:cNvPr id="9" name="文本框 8"/>
          <p:cNvSpPr txBox="1"/>
          <p:nvPr/>
        </p:nvSpPr>
        <p:spPr>
          <a:xfrm>
            <a:off x="340995" y="6017260"/>
            <a:ext cx="9095105" cy="706755"/>
          </a:xfrm>
          <a:prstGeom prst="rect">
            <a:avLst/>
          </a:prstGeom>
        </p:spPr>
        <p:txBody>
          <a:bodyPr wrap="square">
            <a:spAutoFit/>
          </a:bodyPr>
          <a:lstStyle/>
          <a:p>
            <a:pPr marL="0" indent="0" algn="l" fontAlgn="base">
              <a:spcBef>
                <a:spcPct val="0"/>
              </a:spcBef>
              <a:spcAft>
                <a:spcPct val="0"/>
              </a:spcAft>
            </a:pPr>
            <a:r>
              <a:rPr lang="en-US" altLang="zh-CN" sz="2400" b="1" i="0">
                <a:latin typeface="Times New Roman Semibold" charset="0"/>
                <a:ea typeface="PingFang SC" panose="020B0400000000000000" charset="-122"/>
                <a:cs typeface="Times New Roman Semibold" charset="0"/>
              </a:rPr>
              <a:t>Model Links:https://huggingface.co/Qwen/QwQ-32B</a:t>
            </a:r>
          </a:p>
          <a:p>
            <a:pPr marL="0" indent="0" algn="l" fontAlgn="base">
              <a:spcBef>
                <a:spcPct val="0"/>
              </a:spcBef>
              <a:spcAft>
                <a:spcPct val="0"/>
              </a:spcAft>
            </a:pPr>
            <a:endParaRPr lang="en-US" altLang="zh-CN" sz="1600" b="0" i="0">
              <a:latin typeface="PingFang SC" panose="020B0400000000000000" charset="-122"/>
              <a:ea typeface="PingFang SC" panose="020B0400000000000000" charset="-122"/>
            </a:endParaRPr>
          </a:p>
        </p:txBody>
      </p:sp>
    </p:spTree>
    <p:extLst>
      <p:ext uri="{BB962C8B-B14F-4D97-AF65-F5344CB8AC3E}">
        <p14:creationId xmlns:p14="http://schemas.microsoft.com/office/powerpoint/2010/main" val="2252508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530" y="304165"/>
            <a:ext cx="7599680" cy="460375"/>
          </a:xfrm>
          <a:prstGeom prst="rect">
            <a:avLst/>
          </a:prstGeom>
          <a:noFill/>
        </p:spPr>
        <p:txBody>
          <a:bodyPr wrap="square" rtlCol="0">
            <a:spAutoFit/>
          </a:bodyPr>
          <a:lstStyle/>
          <a:p>
            <a:pPr marL="0" indent="0" fontAlgn="base">
              <a:spcBef>
                <a:spcPct val="0"/>
              </a:spcBef>
              <a:spcAft>
                <a:spcPct val="0"/>
              </a:spcAft>
            </a:pPr>
            <a:r>
              <a:rPr lang="en-US" altLang="zh-CN" sz="2400">
                <a:latin typeface="Times New Roman Regular" panose="02020503050405090304" charset="0"/>
                <a:ea typeface="PingFang SC" panose="020B0400000000000000" charset="-122"/>
                <a:cs typeface="Times New Roman Regular" panose="02020503050405090304" charset="0"/>
                <a:sym typeface="+mn-ea"/>
              </a:rPr>
              <a:t>Qwen QwQ-32B Reasoning Model-</a:t>
            </a:r>
            <a:r>
              <a:rPr lang="en-US" altLang="zh-CN" sz="2400">
                <a:latin typeface="Times New Roman Regular" panose="02020503050405090304" charset="0"/>
                <a:ea typeface="PingFang SC" panose="020B0400000000000000" charset="-122"/>
                <a:cs typeface="Times New Roman Regular" panose="02020503050405090304" charset="0"/>
              </a:rPr>
              <a:t>Alibaba Cloud</a:t>
            </a:r>
          </a:p>
        </p:txBody>
      </p:sp>
      <p:sp>
        <p:nvSpPr>
          <p:cNvPr id="3" name="文本框 2"/>
          <p:cNvSpPr txBox="1"/>
          <p:nvPr/>
        </p:nvSpPr>
        <p:spPr>
          <a:xfrm>
            <a:off x="176530" y="1076960"/>
            <a:ext cx="11373485" cy="6482715"/>
          </a:xfrm>
          <a:prstGeom prst="rect">
            <a:avLst/>
          </a:prstGeom>
        </p:spPr>
        <p:txBody>
          <a:bodyPr wrap="square">
            <a:spAutoFit/>
          </a:bodyPr>
          <a:lstStyle/>
          <a:p>
            <a:pPr marL="0" indent="0" algn="l" fontAlgn="t">
              <a:lnSpc>
                <a:spcPts val="1600"/>
              </a:lnSpc>
              <a:spcBef>
                <a:spcPct val="0"/>
              </a:spcBef>
              <a:spcAft>
                <a:spcPct val="0"/>
              </a:spcAft>
            </a:pPr>
            <a:r>
              <a:rPr lang="en-US" altLang="zh-CN" sz="2400" b="1" i="0">
                <a:latin typeface="Times New Roman Semibold" charset="0"/>
                <a:ea typeface="PingFang SC" panose="020B0400000000000000" charset="-122"/>
                <a:cs typeface="Times New Roman Semibold" charset="0"/>
              </a:rPr>
              <a:t>​Technical Innovations</a:t>
            </a:r>
          </a:p>
          <a:p>
            <a:pPr marL="0" indent="0" algn="l" fontAlgn="t">
              <a:lnSpc>
                <a:spcPts val="1600"/>
              </a:lnSpc>
              <a:spcBef>
                <a:spcPct val="0"/>
              </a:spcBef>
              <a:spcAft>
                <a:spcPct val="0"/>
              </a:spcAft>
            </a:pPr>
            <a:endParaRPr lang="en-US" altLang="zh-CN" sz="2400" b="1" i="0">
              <a:latin typeface="Times New Roman Semibold" charset="0"/>
              <a:ea typeface="PingFang SC" panose="020B0400000000000000" charset="-122"/>
              <a:cs typeface="Times New Roman Semibold" charset="0"/>
            </a:endParaRPr>
          </a:p>
          <a:p>
            <a:pPr marL="0" indent="0" algn="l" fontAlgn="t">
              <a:lnSpc>
                <a:spcPts val="1600"/>
              </a:lnSpc>
              <a:spcBef>
                <a:spcPct val="0"/>
              </a:spcBef>
              <a:spcAft>
                <a:spcPct val="0"/>
              </a:spcAft>
            </a:pPr>
            <a:endParaRPr lang="en-US" altLang="zh-CN" sz="2400" b="1" i="0">
              <a:latin typeface="Times New Roman Semibold" charset="0"/>
              <a:ea typeface="PingFang SC" panose="020B0400000000000000" charset="-122"/>
              <a:cs typeface="Times New Roman Semibold" charset="0"/>
            </a:endParaRPr>
          </a:p>
          <a:p>
            <a:pPr marL="0" indent="0" algn="l" fontAlgn="t">
              <a:lnSpc>
                <a:spcPts val="1600"/>
              </a:lnSpc>
              <a:spcBef>
                <a:spcPct val="0"/>
              </a:spcBef>
              <a:spcAft>
                <a:spcPct val="0"/>
              </a:spcAft>
            </a:pPr>
            <a:r>
              <a:rPr lang="en-US" altLang="zh-CN" sz="2400" b="1" i="0">
                <a:latin typeface="Times New Roman Semibold" charset="0"/>
                <a:ea typeface="PingFang SC" panose="020B0400000000000000" charset="-122"/>
                <a:cs typeface="Times New Roman Semibold" charset="0"/>
              </a:rPr>
              <a:t>​Two-Stage RL Training</a:t>
            </a:r>
          </a:p>
          <a:p>
            <a:pPr marL="0" lvl="1" indent="0" algn="l" fontAlgn="base">
              <a:spcBef>
                <a:spcPct val="0"/>
              </a:spcBef>
              <a:spcAft>
                <a:spcPts val="500"/>
              </a:spcAft>
              <a:buFont typeface="Arial" panose="020B0604020202090204"/>
              <a:buChar char="◦"/>
            </a:pPr>
            <a:r>
              <a:rPr lang="en-US" altLang="zh-CN" sz="2400" i="0">
                <a:latin typeface="Times New Roman Semibold" charset="0"/>
                <a:ea typeface="PingFang SC" panose="020B0400000000000000" charset="-122"/>
                <a:cs typeface="Times New Roman Semibold" charset="0"/>
              </a:rPr>
              <a:t>Stage 1: Focused on math/code tasks using ​answer validation and ​code execution feedback</a:t>
            </a:r>
          </a:p>
          <a:p>
            <a:pPr marL="0" lvl="1" indent="0" algn="l" fontAlgn="base">
              <a:spcBef>
                <a:spcPct val="0"/>
              </a:spcBef>
              <a:spcAft>
                <a:spcPts val="500"/>
              </a:spcAft>
              <a:buFont typeface="Arial" panose="020B0604020202090204"/>
              <a:buChar char="◦"/>
            </a:pPr>
            <a:r>
              <a:rPr lang="en-US" altLang="zh-CN" sz="2400" i="0">
                <a:latin typeface="Times New Roman Semibold" charset="0"/>
                <a:ea typeface="PingFang SC" panose="020B0400000000000000" charset="-122"/>
                <a:cs typeface="Times New Roman Semibold" charset="0"/>
              </a:rPr>
              <a:t>​Stage 2: Enhanced general reasoning via ​reward models and ​rule-based validation</a:t>
            </a:r>
          </a:p>
          <a:p>
            <a:pPr marL="0" lvl="1" indent="0" algn="l" fontAlgn="base">
              <a:spcBef>
                <a:spcPct val="0"/>
              </a:spcBef>
              <a:spcAft>
                <a:spcPts val="500"/>
              </a:spcAft>
              <a:buFont typeface="Arial" panose="020B0604020202090204"/>
              <a:buNone/>
            </a:pPr>
            <a:endParaRPr lang="en-US" altLang="zh-CN" sz="2400" b="1" i="0">
              <a:latin typeface="Times New Roman Semibold" charset="0"/>
              <a:ea typeface="PingFang SC" panose="020B0400000000000000" charset="-122"/>
              <a:cs typeface="Times New Roman Semibold" charset="0"/>
            </a:endParaRPr>
          </a:p>
          <a:p>
            <a:pPr marL="0" lvl="1" indent="0" algn="l" fontAlgn="base">
              <a:spcBef>
                <a:spcPct val="0"/>
              </a:spcBef>
              <a:spcAft>
                <a:spcPts val="500"/>
              </a:spcAft>
              <a:buFont typeface="Arial" panose="020B0604020202090204"/>
              <a:buNone/>
            </a:pPr>
            <a:r>
              <a:rPr lang="en-US" altLang="zh-CN" sz="2400" b="1" i="0">
                <a:latin typeface="Times New Roman Semibold" charset="0"/>
                <a:ea typeface="PingFang SC" panose="020B0400000000000000" charset="-122"/>
                <a:cs typeface="Times New Roman Semibold" charset="0"/>
              </a:rPr>
              <a:t>2.Agent Integration</a:t>
            </a:r>
          </a:p>
          <a:p>
            <a:pPr marL="0" lvl="1" indent="0" algn="l" fontAlgn="base">
              <a:spcBef>
                <a:spcPct val="0"/>
              </a:spcBef>
              <a:spcAft>
                <a:spcPts val="500"/>
              </a:spcAft>
              <a:buFont typeface="Arial" panose="020B0604020202090204"/>
              <a:buChar char="◦"/>
            </a:pPr>
            <a:r>
              <a:rPr lang="en-US" altLang="zh-CN" sz="2400" i="0">
                <a:latin typeface="Times New Roman Semibold" charset="0"/>
                <a:ea typeface="PingFang SC" panose="020B0400000000000000" charset="-122"/>
                <a:cs typeface="Times New Roman Semibold" charset="0"/>
              </a:rPr>
              <a:t>​Critical Thinking: Adjusts reasoning dynamically using tools (e.g., function calls)</a:t>
            </a:r>
          </a:p>
          <a:p>
            <a:pPr marL="0" lvl="1" indent="0" algn="l" fontAlgn="base">
              <a:spcBef>
                <a:spcPct val="0"/>
              </a:spcBef>
              <a:spcAft>
                <a:spcPts val="500"/>
              </a:spcAft>
              <a:buFont typeface="Arial" panose="020B0604020202090204"/>
              <a:buChar char="◦"/>
            </a:pPr>
            <a:r>
              <a:rPr lang="en-US" altLang="zh-CN" sz="2400" i="0">
                <a:latin typeface="Times New Roman Semibold" charset="0"/>
                <a:ea typeface="PingFang SC" panose="020B0400000000000000" charset="-122"/>
                <a:cs typeface="Times New Roman Semibold" charset="0"/>
              </a:rPr>
              <a:t>​Transparency: Displays full reasoning paths for explainable AI.</a:t>
            </a:r>
          </a:p>
          <a:p>
            <a:pPr marL="0" lvl="1" indent="0" algn="l" fontAlgn="base">
              <a:spcBef>
                <a:spcPct val="0"/>
              </a:spcBef>
              <a:spcAft>
                <a:spcPts val="500"/>
              </a:spcAft>
              <a:buFont typeface="Arial" panose="020B0604020202090204"/>
              <a:buNone/>
            </a:pPr>
            <a:endParaRPr lang="en-US" altLang="zh-CN" sz="2400" i="0">
              <a:latin typeface="Times New Roman Semibold" charset="0"/>
              <a:ea typeface="PingFang SC" panose="020B0400000000000000" charset="-122"/>
              <a:cs typeface="Times New Roman Semibold" charset="0"/>
            </a:endParaRPr>
          </a:p>
          <a:p>
            <a:pPr marL="0" lvl="1" indent="0" algn="l" fontAlgn="base">
              <a:spcBef>
                <a:spcPct val="0"/>
              </a:spcBef>
              <a:spcAft>
                <a:spcPts val="500"/>
              </a:spcAft>
              <a:buFont typeface="Arial" panose="020B0604020202090204"/>
              <a:buNone/>
            </a:pPr>
            <a:r>
              <a:rPr lang="en-US" altLang="zh-CN" sz="2400" b="1" i="0">
                <a:latin typeface="Times New Roman Semibold" charset="0"/>
                <a:ea typeface="PingFang SC" panose="020B0400000000000000" charset="-122"/>
                <a:cs typeface="Times New Roman Semibold" charset="0"/>
              </a:rPr>
              <a:t>3.Efficient Deployment</a:t>
            </a:r>
          </a:p>
          <a:p>
            <a:pPr marL="0" lvl="1" indent="0" algn="l" fontAlgn="base">
              <a:spcBef>
                <a:spcPct val="0"/>
              </a:spcBef>
              <a:spcAft>
                <a:spcPts val="500"/>
              </a:spcAft>
              <a:buFont typeface="Arial" panose="020B0604020202090204"/>
              <a:buChar char="◦"/>
            </a:pPr>
            <a:r>
              <a:rPr lang="en-US" altLang="zh-CN" sz="2400" i="0">
                <a:latin typeface="Times New Roman Semibold" charset="0"/>
                <a:ea typeface="PingFang SC" panose="020B0400000000000000" charset="-122"/>
                <a:cs typeface="Times New Roman Semibold" charset="0"/>
              </a:rPr>
              <a:t>​Local: Runs on consumer GPUs (e.g., 3090 Ti) with 13-20GB VRAM (quantized).</a:t>
            </a:r>
          </a:p>
          <a:p>
            <a:pPr marL="0" lvl="1" indent="0" algn="l" fontAlgn="base">
              <a:spcBef>
                <a:spcPct val="0"/>
              </a:spcBef>
              <a:spcAft>
                <a:spcPts val="500"/>
              </a:spcAft>
              <a:buFont typeface="Arial" panose="020B0604020202090204"/>
              <a:buChar char="◦"/>
            </a:pPr>
            <a:r>
              <a:rPr lang="en-US" altLang="zh-CN" sz="2400" i="0">
                <a:latin typeface="Times New Roman Semibold" charset="0"/>
                <a:ea typeface="PingFang SC" panose="020B0400000000000000" charset="-122"/>
                <a:cs typeface="Times New Roman Semibold" charset="0"/>
              </a:rPr>
              <a:t>​Cloud: One-click deployment on Alibaba PAI, Hugging Face, or Volcano Engine VKE23.</a:t>
            </a:r>
          </a:p>
          <a:p>
            <a:pPr marL="0" lvl="1" indent="0" algn="l" fontAlgn="base">
              <a:spcBef>
                <a:spcPct val="0"/>
              </a:spcBef>
              <a:spcAft>
                <a:spcPts val="500"/>
              </a:spcAft>
              <a:buFont typeface="Arial" panose="020B0604020202090204"/>
              <a:buChar char="◦"/>
            </a:pPr>
            <a:endParaRPr lang="en-US" altLang="zh-CN" sz="2400" b="1" i="0">
              <a:latin typeface="Times New Roman Semibold" charset="0"/>
              <a:ea typeface="PingFang SC" panose="020B0400000000000000" charset="-122"/>
              <a:cs typeface="Times New Roman Semibold" charset="0"/>
            </a:endParaRPr>
          </a:p>
          <a:p>
            <a:pPr marL="0" lvl="1" indent="0" algn="l" fontAlgn="base">
              <a:spcBef>
                <a:spcPct val="0"/>
              </a:spcBef>
              <a:spcAft>
                <a:spcPts val="500"/>
              </a:spcAft>
              <a:buFont typeface="Arial" panose="020B0604020202090204"/>
              <a:buChar char="◦"/>
            </a:pPr>
            <a:endParaRPr lang="en-US" altLang="zh-CN" sz="2400" b="0" i="0">
              <a:latin typeface="Times New Roman Semibold" charset="0"/>
              <a:ea typeface="PingFang SC" panose="020B0400000000000000" charset="-122"/>
              <a:cs typeface="Times New Roman Semibold" charset="0"/>
            </a:endParaRPr>
          </a:p>
          <a:p>
            <a:pPr marL="0" lvl="1" indent="0" algn="l" fontAlgn="base">
              <a:spcBef>
                <a:spcPct val="0"/>
              </a:spcBef>
              <a:spcAft>
                <a:spcPts val="500"/>
              </a:spcAft>
              <a:buFont typeface="Arial" panose="020B0604020202090204"/>
              <a:buChar char="◦"/>
            </a:pPr>
            <a:endParaRPr lang="en-US" altLang="zh-CN" sz="2400" b="0" i="0">
              <a:latin typeface="Times New Roman Semibold" charset="0"/>
              <a:ea typeface="PingFang SC" panose="020B0400000000000000" charset="-122"/>
              <a:cs typeface="Times New Roman Semibold" charset="0"/>
            </a:endParaRPr>
          </a:p>
        </p:txBody>
      </p:sp>
    </p:spTree>
    <p:extLst>
      <p:ext uri="{BB962C8B-B14F-4D97-AF65-F5344CB8AC3E}">
        <p14:creationId xmlns:p14="http://schemas.microsoft.com/office/powerpoint/2010/main" val="434185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530" y="304165"/>
            <a:ext cx="10043160" cy="460375"/>
          </a:xfrm>
          <a:prstGeom prst="rect">
            <a:avLst/>
          </a:prstGeom>
          <a:noFill/>
        </p:spPr>
        <p:txBody>
          <a:bodyPr wrap="square" rtlCol="0">
            <a:spAutoFit/>
          </a:bodyPr>
          <a:lstStyle/>
          <a:p>
            <a:pPr marL="0" indent="0" fontAlgn="base">
              <a:spcBef>
                <a:spcPct val="0"/>
              </a:spcBef>
              <a:spcAft>
                <a:spcPct val="0"/>
              </a:spcAft>
            </a:pPr>
            <a:r>
              <a:rPr lang="en-US" altLang="zh-CN" sz="2400">
                <a:latin typeface="Times New Roman Regular" panose="02020503050405090304" charset="0"/>
                <a:ea typeface="PingFang SC" panose="020B0400000000000000" charset="-122"/>
                <a:cs typeface="Times New Roman Regular" panose="02020503050405090304" charset="0"/>
              </a:rPr>
              <a:t>Manus Overview-A General-Purpose AI Agent-by Monica.im Team (China)</a:t>
            </a:r>
          </a:p>
        </p:txBody>
      </p:sp>
      <p:sp>
        <p:nvSpPr>
          <p:cNvPr id="6" name="文本框 5"/>
          <p:cNvSpPr txBox="1"/>
          <p:nvPr/>
        </p:nvSpPr>
        <p:spPr>
          <a:xfrm>
            <a:off x="176530" y="1000125"/>
            <a:ext cx="9738360" cy="460375"/>
          </a:xfrm>
          <a:prstGeom prst="rect">
            <a:avLst/>
          </a:prstGeom>
          <a:noFill/>
        </p:spPr>
        <p:txBody>
          <a:bodyPr wrap="square" rtlCol="0">
            <a:spAutoFit/>
          </a:bodyPr>
          <a:lstStyle/>
          <a:p>
            <a:r>
              <a:rPr lang="en-US" altLang="zh-CN" sz="2400" b="1" i="1">
                <a:latin typeface="Times New Roman Bold Italic" panose="02020503050405090304" charset="0"/>
                <a:cs typeface="Times New Roman Bold Italic" panose="02020503050405090304" charset="0"/>
              </a:rPr>
              <a:t>World's first general-purpose AI Agent with end-to-end task execution</a:t>
            </a:r>
          </a:p>
        </p:txBody>
      </p:sp>
      <p:sp>
        <p:nvSpPr>
          <p:cNvPr id="3" name="文本框 2"/>
          <p:cNvSpPr txBox="1"/>
          <p:nvPr/>
        </p:nvSpPr>
        <p:spPr>
          <a:xfrm>
            <a:off x="473710" y="1696085"/>
            <a:ext cx="9144000" cy="4769485"/>
          </a:xfrm>
          <a:prstGeom prst="rect">
            <a:avLst/>
          </a:prstGeom>
          <a:noFill/>
        </p:spPr>
        <p:txBody>
          <a:bodyPr wrap="square" rtlCol="0" anchor="t">
            <a:spAutoFit/>
          </a:bodyPr>
          <a:lstStyle/>
          <a:p>
            <a:r>
              <a:rPr lang="en-US" altLang="zh-CN" sz="2400" b="1">
                <a:latin typeface="Times New Roman Bold" panose="02020503050405090304" charset="0"/>
                <a:cs typeface="Times New Roman Bold" panose="02020503050405090304" charset="0"/>
              </a:rPr>
              <a:t>Technical Innovations</a:t>
            </a:r>
          </a:p>
          <a:p>
            <a:endParaRPr lang="en-US" altLang="zh-CN" sz="2000">
              <a:latin typeface="Times New Roman Regular" panose="02020503050405090304" charset="0"/>
              <a:cs typeface="Times New Roman Regular" panose="02020503050405090304" charset="0"/>
            </a:endParaRPr>
          </a:p>
          <a:p>
            <a:r>
              <a:rPr lang="en-US" altLang="zh-CN" sz="2000" b="1">
                <a:latin typeface="Times New Roman Bold" panose="02020503050405090304" charset="0"/>
                <a:cs typeface="Times New Roman Bold" panose="02020503050405090304" charset="0"/>
              </a:rPr>
              <a:t>​1.Multi-Agent System (MAS):</a:t>
            </a:r>
          </a:p>
          <a:p>
            <a:pPr marL="285750" indent="-285750">
              <a:buFont typeface="Arial" panose="020B0604020202090204" pitchFamily="34" charset="0"/>
              <a:buChar char="•"/>
            </a:pPr>
            <a:r>
              <a:rPr lang="en-US" altLang="zh-CN" sz="2000">
                <a:latin typeface="Times New Roman Regular" panose="02020503050405090304" charset="0"/>
                <a:cs typeface="Times New Roman Regular" panose="02020503050405090304" charset="0"/>
              </a:rPr>
              <a:t>​Planner: Task decomposition using MCTS algorithm</a:t>
            </a:r>
          </a:p>
          <a:p>
            <a:pPr marL="285750" indent="-285750">
              <a:buFont typeface="Arial" panose="020B0604020202090204" pitchFamily="34" charset="0"/>
              <a:buChar char="•"/>
            </a:pPr>
            <a:r>
              <a:rPr lang="en-US" altLang="zh-CN" sz="2000">
                <a:latin typeface="Times New Roman Regular" panose="02020503050405090304" charset="0"/>
                <a:cs typeface="Times New Roman Regular" panose="02020503050405090304" charset="0"/>
              </a:rPr>
              <a:t>​Executor: 300+ tools (Python code execution, browser automation, ERP integration).</a:t>
            </a:r>
          </a:p>
          <a:p>
            <a:pPr marL="285750" indent="-285750">
              <a:buFont typeface="Arial" panose="020B0604020202090204" pitchFamily="34" charset="0"/>
              <a:buChar char="•"/>
            </a:pPr>
            <a:r>
              <a:rPr lang="en-US" altLang="zh-CN" sz="2000">
                <a:latin typeface="Times New Roman Regular" panose="02020503050405090304" charset="0"/>
                <a:cs typeface="Times New Roman Regular" panose="02020503050405090304" charset="0"/>
              </a:rPr>
              <a:t>​Verifier: Logic validation &amp; cross-checking</a:t>
            </a:r>
          </a:p>
          <a:p>
            <a:pPr marL="285750" indent="-285750">
              <a:buFont typeface="Arial" panose="020B0604020202090204" pitchFamily="34" charset="0"/>
              <a:buChar char="•"/>
            </a:pPr>
            <a:endParaRPr lang="zh-CN" altLang="en-US" sz="2000">
              <a:latin typeface="Times New Roman Regular" panose="02020503050405090304" charset="0"/>
              <a:cs typeface="Times New Roman Regular" panose="02020503050405090304" charset="0"/>
            </a:endParaRPr>
          </a:p>
          <a:p>
            <a:pPr indent="0">
              <a:buFont typeface="Arial" panose="020B0604020202090204" pitchFamily="34" charset="0"/>
              <a:buNone/>
            </a:pPr>
            <a:r>
              <a:rPr lang="en-US" altLang="zh-CN" sz="2000" b="1">
                <a:latin typeface="Times New Roman Bold" panose="02020503050405090304" charset="0"/>
                <a:cs typeface="Times New Roman Bold" panose="02020503050405090304" charset="0"/>
              </a:rPr>
              <a:t>2.Virtual Execution Environment:</a:t>
            </a:r>
          </a:p>
          <a:p>
            <a:pPr marL="285750" indent="-285750">
              <a:buFont typeface="Arial" panose="020B0604020202090204" pitchFamily="34" charset="0"/>
              <a:buChar char="•"/>
            </a:pPr>
            <a:r>
              <a:rPr lang="en-US" altLang="zh-CN" sz="2000">
                <a:latin typeface="Times New Roman Regular" panose="02020503050405090304" charset="0"/>
                <a:cs typeface="Times New Roman Regular" panose="02020503050405090304" charset="0"/>
              </a:rPr>
              <a:t>gVisor Sandbox: Isolated environment for secure code execution27.</a:t>
            </a:r>
          </a:p>
          <a:p>
            <a:pPr marL="285750" indent="-285750">
              <a:buFont typeface="Arial" panose="020B0604020202090204" pitchFamily="34" charset="0"/>
              <a:buChar char="•"/>
            </a:pPr>
            <a:r>
              <a:rPr lang="en-US" altLang="zh-CN" sz="2000">
                <a:latin typeface="Times New Roman Regular" panose="02020503050405090304" charset="0"/>
                <a:cs typeface="Times New Roman Regular" panose="02020503050405090304" charset="0"/>
              </a:rPr>
              <a:t>​Async Processing: Cloud-based tasks run offline (users can close devices)</a:t>
            </a:r>
          </a:p>
          <a:p>
            <a:pPr marL="285750" indent="-285750">
              <a:buFont typeface="Arial" panose="020B0604020202090204" pitchFamily="34" charset="0"/>
              <a:buChar char="•"/>
            </a:pPr>
            <a:endParaRPr lang="en-US" altLang="zh-CN" sz="2000" b="1">
              <a:latin typeface="Times New Roman Bold" panose="02020503050405090304" charset="0"/>
              <a:cs typeface="Times New Roman Bold" panose="02020503050405090304" charset="0"/>
            </a:endParaRPr>
          </a:p>
          <a:p>
            <a:pPr indent="0">
              <a:buFont typeface="Arial" panose="020B0604020202090204" pitchFamily="34" charset="0"/>
              <a:buNone/>
            </a:pPr>
            <a:r>
              <a:rPr lang="en-US" altLang="zh-CN" sz="2000" b="1">
                <a:latin typeface="Times New Roman Bold" panose="02020503050405090304" charset="0"/>
                <a:cs typeface="Times New Roman Bold" panose="02020503050405090304" charset="0"/>
              </a:rPr>
              <a:t>3.Dynamic Tool Integration:</a:t>
            </a:r>
          </a:p>
          <a:p>
            <a:pPr marL="285750" indent="-285750">
              <a:buFont typeface="Arial" panose="020B0604020202090204" pitchFamily="34" charset="0"/>
              <a:buChar char="•"/>
            </a:pPr>
            <a:r>
              <a:rPr lang="en-US" altLang="zh-CN" sz="2000">
                <a:latin typeface="Times New Roman Regular" panose="02020503050405090304" charset="0"/>
                <a:cs typeface="Times New Roman Regular" panose="02020503050405090304" charset="0"/>
              </a:rPr>
              <a:t>Multi-model integration (Claude-3.5-Sonnet, Qwen-72B)</a:t>
            </a:r>
          </a:p>
          <a:p>
            <a:pPr marL="285750" indent="-285750">
              <a:buFont typeface="Arial" panose="020B0604020202090204" pitchFamily="34" charset="0"/>
              <a:buChar char="•"/>
            </a:pPr>
            <a:r>
              <a:rPr lang="en-US" altLang="zh-CN" sz="2000">
                <a:latin typeface="Times New Roman Regular" panose="02020503050405090304" charset="0"/>
                <a:cs typeface="Times New Roman Regular" panose="02020503050405090304" charset="0"/>
              </a:rPr>
              <a:t>Auto-generates Python/JS scripts for data analysis15.</a:t>
            </a:r>
          </a:p>
          <a:p>
            <a:pPr marL="285750" indent="-285750">
              <a:buFont typeface="Arial" panose="020B0604020202090204" pitchFamily="34" charset="0"/>
              <a:buChar char="•"/>
            </a:pPr>
            <a:r>
              <a:rPr lang="en-US" altLang="zh-CN" sz="2000">
                <a:latin typeface="Times New Roman Regular" panose="02020503050405090304" charset="0"/>
                <a:cs typeface="Times New Roman Regular" panose="02020503050405090304" charset="0"/>
              </a:rPr>
              <a:t>Cross-platform automation </a:t>
            </a:r>
          </a:p>
        </p:txBody>
      </p:sp>
    </p:spTree>
    <p:extLst>
      <p:ext uri="{BB962C8B-B14F-4D97-AF65-F5344CB8AC3E}">
        <p14:creationId xmlns:p14="http://schemas.microsoft.com/office/powerpoint/2010/main" val="2817297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530" y="304165"/>
            <a:ext cx="10043160" cy="460375"/>
          </a:xfrm>
          <a:prstGeom prst="rect">
            <a:avLst/>
          </a:prstGeom>
          <a:noFill/>
        </p:spPr>
        <p:txBody>
          <a:bodyPr wrap="square" rtlCol="0">
            <a:spAutoFit/>
          </a:bodyPr>
          <a:lstStyle/>
          <a:p>
            <a:pPr marL="0" indent="0" fontAlgn="base">
              <a:spcBef>
                <a:spcPct val="0"/>
              </a:spcBef>
              <a:spcAft>
                <a:spcPct val="0"/>
              </a:spcAft>
            </a:pPr>
            <a:r>
              <a:rPr lang="en-US" altLang="zh-CN" sz="2400">
                <a:latin typeface="Times New Roman Regular" panose="02020503050405090304" charset="0"/>
                <a:ea typeface="PingFang SC" panose="020B0400000000000000" charset="-122"/>
                <a:cs typeface="Times New Roman Regular" panose="02020503050405090304" charset="0"/>
              </a:rPr>
              <a:t>Manus Overview-A General-Purpose AI Agent-by Monica.im Team (China)</a:t>
            </a:r>
          </a:p>
        </p:txBody>
      </p:sp>
      <p:sp>
        <p:nvSpPr>
          <p:cNvPr id="3" name="文本框 2"/>
          <p:cNvSpPr txBox="1"/>
          <p:nvPr/>
        </p:nvSpPr>
        <p:spPr>
          <a:xfrm>
            <a:off x="176530" y="1918335"/>
            <a:ext cx="5288915" cy="3415030"/>
          </a:xfrm>
          <a:prstGeom prst="rect">
            <a:avLst/>
          </a:prstGeom>
          <a:noFill/>
        </p:spPr>
        <p:txBody>
          <a:bodyPr wrap="square" rtlCol="0" anchor="t">
            <a:spAutoFit/>
          </a:bodyPr>
          <a:lstStyle/>
          <a:p>
            <a:r>
              <a:rPr lang="en-US" altLang="zh-CN" sz="2400" b="1">
                <a:latin typeface="Times New Roman Bold" panose="02020503050405090304" charset="0"/>
                <a:cs typeface="Times New Roman Bold" panose="02020503050405090304" charset="0"/>
              </a:rPr>
              <a:t>Performance Highlights</a:t>
            </a:r>
          </a:p>
          <a:p>
            <a:endParaRPr lang="en-US" altLang="zh-CN" sz="2400" b="1">
              <a:latin typeface="Times New Roman Bold" panose="02020503050405090304" charset="0"/>
              <a:cs typeface="Times New Roman Bold" panose="02020503050405090304" charset="0"/>
            </a:endParaRPr>
          </a:p>
          <a:p>
            <a:r>
              <a:rPr lang="en-US" altLang="zh-CN" sz="2400" b="1">
                <a:latin typeface="Times New Roman Bold" panose="02020503050405090304" charset="0"/>
                <a:cs typeface="Times New Roman Bold" panose="02020503050405090304" charset="0"/>
              </a:rPr>
              <a:t>GAIA Benchmark Test: </a:t>
            </a:r>
            <a:r>
              <a:rPr lang="en-US" altLang="zh-CN" sz="2400">
                <a:latin typeface="Times New Roman" panose="02020503050405090304" charset="0"/>
                <a:cs typeface="Times New Roman" panose="02020503050405090304" charset="0"/>
              </a:rPr>
              <a:t>Manus set a new record with a comprehensive score of 89.7%. Notably, in cross-modal reasoning tasks, it achieved an accuracy rate of 93.5%, 11 percentage points higher than its competitors.</a:t>
            </a:r>
          </a:p>
          <a:p>
            <a:endParaRPr lang="en-US" altLang="zh-CN" sz="2400">
              <a:latin typeface="Times New Roman" panose="02020503050405090304" charset="0"/>
              <a:cs typeface="Times New Roman" panose="02020503050405090304" charset="0"/>
            </a:endParaRPr>
          </a:p>
        </p:txBody>
      </p:sp>
      <p:pic>
        <p:nvPicPr>
          <p:cNvPr id="5" name="图片 4"/>
          <p:cNvPicPr>
            <a:picLocks noChangeAspect="1"/>
          </p:cNvPicPr>
          <p:nvPr/>
        </p:nvPicPr>
        <p:blipFill>
          <a:blip r:embed="rId3"/>
          <a:stretch>
            <a:fillRect/>
          </a:stretch>
        </p:blipFill>
        <p:spPr>
          <a:xfrm>
            <a:off x="5464810" y="1518285"/>
            <a:ext cx="6215380" cy="4154170"/>
          </a:xfrm>
          <a:prstGeom prst="rect">
            <a:avLst/>
          </a:prstGeom>
        </p:spPr>
      </p:pic>
    </p:spTree>
    <p:extLst>
      <p:ext uri="{BB962C8B-B14F-4D97-AF65-F5344CB8AC3E}">
        <p14:creationId xmlns:p14="http://schemas.microsoft.com/office/powerpoint/2010/main" val="17747075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530" y="304165"/>
            <a:ext cx="10043160" cy="460375"/>
          </a:xfrm>
          <a:prstGeom prst="rect">
            <a:avLst/>
          </a:prstGeom>
          <a:noFill/>
        </p:spPr>
        <p:txBody>
          <a:bodyPr wrap="square" rtlCol="0">
            <a:spAutoFit/>
          </a:bodyPr>
          <a:lstStyle/>
          <a:p>
            <a:pPr marL="0" indent="0" fontAlgn="base">
              <a:spcBef>
                <a:spcPct val="0"/>
              </a:spcBef>
              <a:spcAft>
                <a:spcPct val="0"/>
              </a:spcAft>
            </a:pPr>
            <a:r>
              <a:rPr lang="en-US" altLang="zh-CN" sz="2400">
                <a:latin typeface="Times New Roman Regular" panose="02020503050405090304" charset="0"/>
                <a:ea typeface="PingFang SC" panose="020B0400000000000000" charset="-122"/>
                <a:cs typeface="Times New Roman Regular" panose="02020503050405090304" charset="0"/>
              </a:rPr>
              <a:t>Manus Overview-A General-Purpose AI Agent-by Monica.im Team (China)</a:t>
            </a:r>
          </a:p>
        </p:txBody>
      </p:sp>
      <p:sp>
        <p:nvSpPr>
          <p:cNvPr id="3" name="文本框 2"/>
          <p:cNvSpPr txBox="1"/>
          <p:nvPr/>
        </p:nvSpPr>
        <p:spPr>
          <a:xfrm>
            <a:off x="176530" y="1111250"/>
            <a:ext cx="9658985" cy="460375"/>
          </a:xfrm>
          <a:prstGeom prst="rect">
            <a:avLst/>
          </a:prstGeom>
          <a:noFill/>
        </p:spPr>
        <p:txBody>
          <a:bodyPr wrap="square" rtlCol="0" anchor="t">
            <a:spAutoFit/>
          </a:bodyPr>
          <a:lstStyle/>
          <a:p>
            <a:r>
              <a:rPr lang="en-US" altLang="zh-CN" sz="2400" b="1">
                <a:latin typeface="Times New Roman Bold" panose="02020503050405090304" charset="0"/>
                <a:cs typeface="Times New Roman Bold" panose="02020503050405090304" charset="0"/>
              </a:rPr>
              <a:t>Application Scenarios</a:t>
            </a:r>
            <a:endParaRPr lang="en-US" altLang="zh-CN" sz="2400">
              <a:latin typeface="Times New Roman" panose="02020503050405090304" charset="0"/>
              <a:cs typeface="Times New Roman" panose="02020503050405090304" charset="0"/>
            </a:endParaRPr>
          </a:p>
        </p:txBody>
      </p:sp>
      <p:graphicFrame>
        <p:nvGraphicFramePr>
          <p:cNvPr id="2" name="表格 1"/>
          <p:cNvGraphicFramePr/>
          <p:nvPr>
            <p:custDataLst>
              <p:tags r:id="rId1"/>
            </p:custDataLst>
          </p:nvPr>
        </p:nvGraphicFramePr>
        <p:xfrm>
          <a:off x="175260" y="1710055"/>
          <a:ext cx="11329035" cy="4493895"/>
        </p:xfrm>
        <a:graphic>
          <a:graphicData uri="http://schemas.openxmlformats.org/drawingml/2006/table">
            <a:tbl>
              <a:tblPr/>
              <a:tblGrid>
                <a:gridCol w="3776345">
                  <a:extLst>
                    <a:ext uri="{9D8B030D-6E8A-4147-A177-3AD203B41FA5}">
                      <a16:colId xmlns:a16="http://schemas.microsoft.com/office/drawing/2014/main" val="20000"/>
                    </a:ext>
                  </a:extLst>
                </a:gridCol>
                <a:gridCol w="3776345">
                  <a:extLst>
                    <a:ext uri="{9D8B030D-6E8A-4147-A177-3AD203B41FA5}">
                      <a16:colId xmlns:a16="http://schemas.microsoft.com/office/drawing/2014/main" val="20001"/>
                    </a:ext>
                  </a:extLst>
                </a:gridCol>
                <a:gridCol w="3776345">
                  <a:extLst>
                    <a:ext uri="{9D8B030D-6E8A-4147-A177-3AD203B41FA5}">
                      <a16:colId xmlns:a16="http://schemas.microsoft.com/office/drawing/2014/main" val="20002"/>
                    </a:ext>
                  </a:extLst>
                </a:gridCol>
              </a:tblGrid>
              <a:tr h="602615">
                <a:tc>
                  <a:txBody>
                    <a:bodyPr/>
                    <a:lstStyle/>
                    <a:p>
                      <a:pPr marL="0" indent="0" algn="ctr" fontAlgn="base">
                        <a:spcBef>
                          <a:spcPct val="0"/>
                        </a:spcBef>
                        <a:spcAft>
                          <a:spcPct val="0"/>
                        </a:spcAft>
                      </a:pPr>
                      <a:r>
                        <a:rPr lang="en-US" altLang="zh-CN" sz="1100" b="1" i="0">
                          <a:latin typeface="PingFang SC" panose="020B0400000000000000" charset="-122"/>
                          <a:ea typeface="PingFang SC" panose="020B0400000000000000" charset="-122"/>
                        </a:rPr>
                        <a:t>Domain</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1" i="0">
                          <a:latin typeface="PingFang SC" panose="020B0400000000000000" charset="-122"/>
                          <a:ea typeface="PingFang SC" panose="020B0400000000000000" charset="-122"/>
                        </a:rPr>
                        <a:t>​Application Scenario</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1" i="0">
                          <a:latin typeface="PingFang SC" panose="020B0400000000000000" charset="-122"/>
                          <a:ea typeface="PingFang SC" panose="020B0400000000000000" charset="-122"/>
                        </a:rPr>
                        <a:t>​Technical Implementation</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extLst>
                  <a:ext uri="{0D108BD9-81ED-4DB2-BD59-A6C34878D82A}">
                    <a16:rowId xmlns:a16="http://schemas.microsoft.com/office/drawing/2014/main" val="10000"/>
                  </a:ext>
                </a:extLst>
              </a:tr>
              <a:tr h="895350">
                <a:tc>
                  <a:txBody>
                    <a:bodyPr/>
                    <a:lstStyle/>
                    <a:p>
                      <a:pPr marL="0" indent="0" algn="ctr" fontAlgn="ctr">
                        <a:spcBef>
                          <a:spcPct val="0"/>
                        </a:spcBef>
                        <a:spcAft>
                          <a:spcPct val="0"/>
                        </a:spcAft>
                      </a:pPr>
                      <a:r>
                        <a:rPr lang="en-US" altLang="zh-CN" sz="1100" b="0" i="0">
                          <a:latin typeface="var(--yb-font-body-medium)"/>
                          <a:ea typeface="var(--yb-font-body-medium)"/>
                        </a:rPr>
                        <a:t>​</a:t>
                      </a:r>
                      <a:r>
                        <a:rPr lang="en-US" altLang="zh-CN" sz="1100" b="1" i="0">
                          <a:latin typeface="var(--yb-font-body-medium)"/>
                          <a:ea typeface="var(--yb-font-body-medium)"/>
                        </a:rPr>
                        <a:t>Enterprise</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0" i="0">
                          <a:latin typeface="var(--yb-font-body-medium)"/>
                          <a:ea typeface="var(--yb-font-body-medium)"/>
                        </a:rPr>
                        <a:t>Resume screening → Excel ranking tables</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0" i="0">
                          <a:latin typeface="var(--yb-font-body-medium)"/>
                          <a:ea typeface="var(--yb-font-body-medium)"/>
                        </a:rPr>
                        <a:t>Auto-unzip ZIP → parse PDFs → AI scoring models</a:t>
                      </a:r>
                      <a:r>
                        <a:rPr lang="en-US" altLang="zh-CN" sz="1000" b="1" i="0">
                          <a:latin typeface="var(--yb-font-body-medium)"/>
                          <a:ea typeface="var(--yb-font-body-medium)"/>
                        </a:rPr>
                        <a:t>57</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extLst>
                  <a:ext uri="{0D108BD9-81ED-4DB2-BD59-A6C34878D82A}">
                    <a16:rowId xmlns:a16="http://schemas.microsoft.com/office/drawing/2014/main" val="10001"/>
                  </a:ext>
                </a:extLst>
              </a:tr>
              <a:tr h="895350">
                <a:tc>
                  <a:txBody>
                    <a:bodyPr/>
                    <a:lstStyle/>
                    <a:p>
                      <a:pPr marL="0" indent="0" algn="ctr" fontAlgn="ctr">
                        <a:spcBef>
                          <a:spcPct val="0"/>
                        </a:spcBef>
                        <a:spcAft>
                          <a:spcPct val="0"/>
                        </a:spcAft>
                      </a:pPr>
                      <a:r>
                        <a:rPr lang="en-US" altLang="zh-CN" sz="1100" b="0" i="0">
                          <a:latin typeface="var(--yb-font-body-medium)"/>
                          <a:ea typeface="var(--yb-font-body-medium)"/>
                        </a:rPr>
                        <a:t>​</a:t>
                      </a:r>
                      <a:r>
                        <a:rPr lang="en-US" altLang="zh-CN" sz="1100" b="1" i="0">
                          <a:latin typeface="var(--yb-font-body-medium)"/>
                          <a:ea typeface="var(--yb-font-body-medium)"/>
                        </a:rPr>
                        <a:t>Finance</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0" i="0">
                          <a:latin typeface="var(--yb-font-body-medium)"/>
                          <a:ea typeface="var(--yb-font-body-medium)"/>
                        </a:rPr>
                        <a:t>Tesla stock analysis → interactive dashboards</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0" i="0">
                          <a:latin typeface="var(--yb-font-body-medium)"/>
                          <a:ea typeface="var(--yb-font-body-medium)"/>
                        </a:rPr>
                        <a:t>Python scripts + LSTM models → dynamic visualization</a:t>
                      </a:r>
                      <a:r>
                        <a:rPr lang="en-US" altLang="zh-CN" sz="1000" b="1" i="0">
                          <a:latin typeface="var(--yb-font-body-medium)"/>
                          <a:ea typeface="var(--yb-font-body-medium)"/>
                        </a:rPr>
                        <a:t>57</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extLst>
                  <a:ext uri="{0D108BD9-81ED-4DB2-BD59-A6C34878D82A}">
                    <a16:rowId xmlns:a16="http://schemas.microsoft.com/office/drawing/2014/main" val="10002"/>
                  </a:ext>
                </a:extLst>
              </a:tr>
              <a:tr h="602615">
                <a:tc>
                  <a:txBody>
                    <a:bodyPr/>
                    <a:lstStyle/>
                    <a:p>
                      <a:pPr marL="0" indent="0" algn="ctr" fontAlgn="ctr">
                        <a:spcBef>
                          <a:spcPct val="0"/>
                        </a:spcBef>
                        <a:spcAft>
                          <a:spcPct val="0"/>
                        </a:spcAft>
                      </a:pPr>
                      <a:r>
                        <a:rPr lang="en-US" altLang="zh-CN" sz="1100" b="0" i="0">
                          <a:latin typeface="var(--yb-font-body-medium)"/>
                          <a:ea typeface="var(--yb-font-body-medium)"/>
                        </a:rPr>
                        <a:t>​</a:t>
                      </a:r>
                      <a:r>
                        <a:rPr lang="en-US" altLang="zh-CN" sz="1100" b="1" i="0">
                          <a:latin typeface="var(--yb-font-body-medium)"/>
                          <a:ea typeface="var(--yb-font-body-medium)"/>
                        </a:rPr>
                        <a:t>Education</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0" i="0">
                          <a:latin typeface="var(--yb-font-body-medium)"/>
                          <a:ea typeface="var(--yb-font-body-medium)"/>
                        </a:rPr>
                        <a:t>Physics courseware with 3D animations</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0" i="0">
                          <a:latin typeface="var(--yb-font-body-medium)"/>
                          <a:ea typeface="var(--yb-font-body-medium)"/>
                        </a:rPr>
                        <a:t>Multimodal input → HTML5/PPT animations</a:t>
                      </a:r>
                      <a:r>
                        <a:rPr lang="en-US" altLang="zh-CN" sz="1000" b="1" i="0">
                          <a:latin typeface="var(--yb-font-body-medium)"/>
                          <a:ea typeface="var(--yb-font-body-medium)"/>
                        </a:rPr>
                        <a:t>45</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extLst>
                  <a:ext uri="{0D108BD9-81ED-4DB2-BD59-A6C34878D82A}">
                    <a16:rowId xmlns:a16="http://schemas.microsoft.com/office/drawing/2014/main" val="10003"/>
                  </a:ext>
                </a:extLst>
              </a:tr>
              <a:tr h="895350">
                <a:tc>
                  <a:txBody>
                    <a:bodyPr/>
                    <a:lstStyle/>
                    <a:p>
                      <a:pPr marL="0" indent="0" algn="ctr" fontAlgn="ctr">
                        <a:spcBef>
                          <a:spcPct val="0"/>
                        </a:spcBef>
                        <a:spcAft>
                          <a:spcPct val="0"/>
                        </a:spcAft>
                      </a:pPr>
                      <a:r>
                        <a:rPr lang="en-US" altLang="zh-CN" sz="1100" b="0" i="0">
                          <a:latin typeface="var(--yb-font-body-medium)"/>
                          <a:ea typeface="var(--yb-font-body-medium)"/>
                        </a:rPr>
                        <a:t>​</a:t>
                      </a:r>
                      <a:r>
                        <a:rPr lang="en-US" altLang="zh-CN" sz="1100" b="1" i="0">
                          <a:latin typeface="var(--yb-font-body-medium)"/>
                          <a:ea typeface="var(--yb-font-body-medium)"/>
                        </a:rPr>
                        <a:t>Travel</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0" i="0">
                          <a:latin typeface="var(--yb-font-body-medium)"/>
                          <a:ea typeface="var(--yb-font-body-medium)"/>
                        </a:rPr>
                        <a:t>Japan itinerary with PDF guide &amp; maps</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0" i="0">
                          <a:latin typeface="var(--yb-font-body-medium)"/>
                          <a:ea typeface="var(--yb-font-body-medium)"/>
                        </a:rPr>
                        <a:t>Cross-platform data aggregation (Booking/Agoda)</a:t>
                      </a:r>
                      <a:r>
                        <a:rPr lang="en-US" altLang="zh-CN" sz="1000" b="1" i="0">
                          <a:latin typeface="var(--yb-font-body-medium)"/>
                          <a:ea typeface="var(--yb-font-body-medium)"/>
                        </a:rPr>
                        <a:t>57</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extLst>
                  <a:ext uri="{0D108BD9-81ED-4DB2-BD59-A6C34878D82A}">
                    <a16:rowId xmlns:a16="http://schemas.microsoft.com/office/drawing/2014/main" val="10004"/>
                  </a:ext>
                </a:extLst>
              </a:tr>
              <a:tr h="602615">
                <a:tc>
                  <a:txBody>
                    <a:bodyPr/>
                    <a:lstStyle/>
                    <a:p>
                      <a:pPr marL="0" indent="0" algn="ctr" fontAlgn="ctr">
                        <a:spcBef>
                          <a:spcPct val="0"/>
                        </a:spcBef>
                        <a:spcAft>
                          <a:spcPct val="0"/>
                        </a:spcAft>
                      </a:pPr>
                      <a:r>
                        <a:rPr lang="en-US" altLang="zh-CN" sz="1100" b="0" i="0">
                          <a:latin typeface="var(--yb-font-body-medium)"/>
                          <a:ea typeface="var(--yb-font-body-medium)"/>
                        </a:rPr>
                        <a:t>​</a:t>
                      </a:r>
                      <a:r>
                        <a:rPr lang="en-US" altLang="zh-CN" sz="1100" b="1" i="0">
                          <a:latin typeface="var(--yb-font-body-medium)"/>
                          <a:ea typeface="var(--yb-font-body-medium)"/>
                        </a:rPr>
                        <a:t>Content Creation</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0" i="0">
                          <a:latin typeface="var(--yb-font-body-medium)"/>
                          <a:ea typeface="var(--yb-font-body-medium)"/>
                        </a:rPr>
                        <a:t>Novel writing → PPT automation</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en-US" altLang="zh-CN" sz="1100" b="0" i="0">
                          <a:latin typeface="var(--yb-font-body-medium)"/>
                          <a:ea typeface="var(--yb-font-body-medium)"/>
                        </a:rPr>
                        <a:t>AI text generation → smart layout tools</a:t>
                      </a:r>
                    </a:p>
                  </a:txBody>
                  <a:tcPr marL="133350" marR="133350" marT="88011" marB="8801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48140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C79FD-B643-F3C9-7908-D8029FD2E89B}"/>
              </a:ext>
            </a:extLst>
          </p:cNvPr>
          <p:cNvSpPr txBox="1"/>
          <p:nvPr/>
        </p:nvSpPr>
        <p:spPr>
          <a:xfrm>
            <a:off x="3884480" y="2721114"/>
            <a:ext cx="3754746" cy="1323439"/>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-1</a:t>
            </a:r>
          </a:p>
          <a:p>
            <a:endParaRPr lang="en-US" sz="4000" dirty="0"/>
          </a:p>
        </p:txBody>
      </p:sp>
    </p:spTree>
    <p:extLst>
      <p:ext uri="{BB962C8B-B14F-4D97-AF65-F5344CB8AC3E}">
        <p14:creationId xmlns:p14="http://schemas.microsoft.com/office/powerpoint/2010/main" val="714659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953467" y="1239220"/>
            <a:ext cx="6203200" cy="2476800"/>
          </a:xfrm>
          <a:prstGeom prst="rect">
            <a:avLst/>
          </a:prstGeom>
        </p:spPr>
        <p:txBody>
          <a:bodyPr spcFirstLastPara="1" vert="horz" wrap="square" lIns="121900" tIns="121900" rIns="121900" bIns="121900" rtlCol="0" anchor="ctr" anchorCtr="0">
            <a:noAutofit/>
          </a:bodyPr>
          <a:lstStyle/>
          <a:p>
            <a:r>
              <a:rPr lang="en-US" altLang="zh-CN" sz="4267">
                <a:solidFill>
                  <a:srgbClr val="5B627D"/>
                </a:solidFill>
              </a:rPr>
              <a:t>How Human–AI Feedback Loops Alter Human Perceptual, Emotional, and Social Judgements</a:t>
            </a:r>
          </a:p>
        </p:txBody>
      </p:sp>
      <p:grpSp>
        <p:nvGrpSpPr>
          <p:cNvPr id="84" name="Google Shape;84;p21"/>
          <p:cNvGrpSpPr/>
          <p:nvPr/>
        </p:nvGrpSpPr>
        <p:grpSpPr>
          <a:xfrm>
            <a:off x="8676664" y="3889998"/>
            <a:ext cx="4699285" cy="5995653"/>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grpSp>
      <p:grpSp>
        <p:nvGrpSpPr>
          <p:cNvPr id="152" name="Google Shape;152;p21"/>
          <p:cNvGrpSpPr/>
          <p:nvPr/>
        </p:nvGrpSpPr>
        <p:grpSpPr>
          <a:xfrm>
            <a:off x="8946769" y="1282248"/>
            <a:ext cx="2291764" cy="1247465"/>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165" name="Google Shape;165;p21"/>
          <p:cNvGrpSpPr/>
          <p:nvPr/>
        </p:nvGrpSpPr>
        <p:grpSpPr>
          <a:xfrm>
            <a:off x="7285431" y="3280818"/>
            <a:ext cx="1529599" cy="849829"/>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nvGrpSpPr>
          <p:cNvPr id="172" name="Google Shape;172;p21"/>
          <p:cNvGrpSpPr/>
          <p:nvPr/>
        </p:nvGrpSpPr>
        <p:grpSpPr>
          <a:xfrm flipH="1">
            <a:off x="8444533" y="952215"/>
            <a:ext cx="992001" cy="551096"/>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
        <p:nvSpPr>
          <p:cNvPr id="179" name="Google Shape;179;p21"/>
          <p:cNvSpPr/>
          <p:nvPr/>
        </p:nvSpPr>
        <p:spPr>
          <a:xfrm>
            <a:off x="953348" y="5254413"/>
            <a:ext cx="4129193" cy="48768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US" sz="1600" b="1">
                <a:solidFill>
                  <a:schemeClr val="accent4"/>
                </a:solidFill>
              </a:rPr>
              <a:t>224030222   Fan Kexin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953467" y="4167757"/>
            <a:ext cx="1780800" cy="700400"/>
          </a:xfrm>
          <a:prstGeom prst="rect">
            <a:avLst/>
          </a:prstGeom>
        </p:spPr>
        <p:txBody>
          <a:bodyPr spcFirstLastPara="1" vert="horz" wrap="square" lIns="121900" tIns="121900" rIns="121900" bIns="121900" rtlCol="0" anchor="ctr" anchorCtr="0">
            <a:noAutofit/>
          </a:bodyPr>
          <a:lstStyle/>
          <a:p>
            <a:r>
              <a:rPr lang="en-GB"/>
              <a:t>01</a:t>
            </a:r>
          </a:p>
        </p:txBody>
      </p:sp>
      <p:sp>
        <p:nvSpPr>
          <p:cNvPr id="185" name="Google Shape;185;p22"/>
          <p:cNvSpPr txBox="1">
            <a:spLocks noGrp="1"/>
          </p:cNvSpPr>
          <p:nvPr>
            <p:ph type="subTitle" idx="1"/>
          </p:nvPr>
        </p:nvSpPr>
        <p:spPr>
          <a:xfrm>
            <a:off x="2734419" y="4167757"/>
            <a:ext cx="8504400" cy="700400"/>
          </a:xfrm>
          <a:prstGeom prst="rect">
            <a:avLst/>
          </a:prstGeom>
        </p:spPr>
        <p:txBody>
          <a:bodyPr spcFirstLastPara="1" vert="horz" wrap="square" lIns="121900" tIns="121900" rIns="121900" bIns="121900" rtlCol="0" anchor="ctr" anchorCtr="0">
            <a:noAutofit/>
          </a:bodyPr>
          <a:lstStyle/>
          <a:p>
            <a:pPr marL="0" indent="0"/>
            <a:r>
              <a:rPr lang="en-US" altLang="zh-CN" sz="1867"/>
              <a:t>Does human-AI interaction lead to the intensification of human biases?</a:t>
            </a:r>
          </a:p>
        </p:txBody>
      </p:sp>
      <p:sp>
        <p:nvSpPr>
          <p:cNvPr id="186" name="Google Shape;186;p22"/>
          <p:cNvSpPr txBox="1">
            <a:spLocks noGrp="1"/>
          </p:cNvSpPr>
          <p:nvPr>
            <p:ph type="title" idx="2"/>
          </p:nvPr>
        </p:nvSpPr>
        <p:spPr>
          <a:xfrm>
            <a:off x="953467" y="713333"/>
            <a:ext cx="10285200" cy="943200"/>
          </a:xfrm>
          <a:prstGeom prst="rect">
            <a:avLst/>
          </a:prstGeom>
        </p:spPr>
        <p:txBody>
          <a:bodyPr spcFirstLastPara="1" vert="horz" wrap="square" lIns="121900" tIns="121900" rIns="121900" bIns="121900" rtlCol="0" anchor="t" anchorCtr="0">
            <a:noAutofit/>
          </a:bodyPr>
          <a:lstStyle/>
          <a:p>
            <a:r>
              <a:rPr lang="en-US" altLang="zh-CN"/>
              <a:t>Research Background</a:t>
            </a:r>
          </a:p>
        </p:txBody>
      </p:sp>
      <p:cxnSp>
        <p:nvCxnSpPr>
          <p:cNvPr id="187" name="Google Shape;187;p22"/>
          <p:cNvCxnSpPr/>
          <p:nvPr/>
        </p:nvCxnSpPr>
        <p:spPr>
          <a:xfrm>
            <a:off x="1678667" y="4585220"/>
            <a:ext cx="7368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953467" y="4975684"/>
            <a:ext cx="1780800" cy="700400"/>
          </a:xfrm>
          <a:prstGeom prst="rect">
            <a:avLst/>
          </a:prstGeom>
        </p:spPr>
        <p:txBody>
          <a:bodyPr spcFirstLastPara="1" vert="horz" wrap="square" lIns="121900" tIns="121900" rIns="121900" bIns="121900" rtlCol="0" anchor="ctr" anchorCtr="0">
            <a:noAutofit/>
          </a:bodyPr>
          <a:lstStyle/>
          <a:p>
            <a:r>
              <a:rPr lang="en-GB"/>
              <a:t>02</a:t>
            </a:r>
          </a:p>
        </p:txBody>
      </p:sp>
      <p:sp>
        <p:nvSpPr>
          <p:cNvPr id="189" name="Google Shape;189;p22"/>
          <p:cNvSpPr txBox="1">
            <a:spLocks noGrp="1"/>
          </p:cNvSpPr>
          <p:nvPr>
            <p:ph type="subTitle" idx="4"/>
          </p:nvPr>
        </p:nvSpPr>
        <p:spPr>
          <a:xfrm>
            <a:off x="2734419" y="4975684"/>
            <a:ext cx="8504400" cy="700400"/>
          </a:xfrm>
          <a:prstGeom prst="rect">
            <a:avLst/>
          </a:prstGeom>
        </p:spPr>
        <p:txBody>
          <a:bodyPr spcFirstLastPara="1" vert="horz" wrap="square" lIns="121900" tIns="121900" rIns="121900" bIns="121900" rtlCol="0" anchor="ctr" anchorCtr="0">
            <a:noAutofit/>
          </a:bodyPr>
          <a:lstStyle/>
          <a:p>
            <a:pPr marL="0" indent="0"/>
            <a:r>
              <a:rPr lang="en-US" altLang="zh-CN" sz="1867"/>
              <a:t>How do AI biases reinforce human biases through feedback loops?</a:t>
            </a:r>
          </a:p>
        </p:txBody>
      </p:sp>
      <p:cxnSp>
        <p:nvCxnSpPr>
          <p:cNvPr id="194" name="Google Shape;194;p22"/>
          <p:cNvCxnSpPr/>
          <p:nvPr/>
        </p:nvCxnSpPr>
        <p:spPr>
          <a:xfrm>
            <a:off x="1678667" y="5392880"/>
            <a:ext cx="736800" cy="0"/>
          </a:xfrm>
          <a:prstGeom prst="straightConnector1">
            <a:avLst/>
          </a:prstGeom>
          <a:noFill/>
          <a:ln w="19050" cap="flat" cmpd="sng">
            <a:solidFill>
              <a:schemeClr val="dk1"/>
            </a:solidFill>
            <a:prstDash val="solid"/>
            <a:round/>
            <a:headEnd type="none" w="med" len="med"/>
            <a:tailEnd type="stealth" w="med" len="med"/>
          </a:ln>
        </p:spPr>
      </p:cxnSp>
      <p:sp>
        <p:nvSpPr>
          <p:cNvPr id="4" name="文本框 3"/>
          <p:cNvSpPr txBox="1"/>
          <p:nvPr/>
        </p:nvSpPr>
        <p:spPr>
          <a:xfrm>
            <a:off x="953347" y="1319107"/>
            <a:ext cx="10285307" cy="3785652"/>
          </a:xfrm>
          <a:prstGeom prst="rect">
            <a:avLst/>
          </a:prstGeom>
          <a:noFill/>
        </p:spPr>
        <p:txBody>
          <a:bodyPr wrap="square" rtlCol="0">
            <a:spAutoFit/>
          </a:bodyPr>
          <a:lstStyle/>
          <a:p>
            <a:pPr algn="just"/>
            <a:r>
              <a:rPr lang="en-US" altLang="zh-CN" sz="2400"/>
              <a:t>The rapid development of artificial intelligence (AI) technology has enhanced human capabilities in various fields (such as finance, healthcare, and education), promoting the optimization of productivity and decision-making.</a:t>
            </a:r>
          </a:p>
          <a:p>
            <a:pPr algn="just"/>
            <a:endParaRPr lang="en-US" altLang="zh-CN" sz="2400"/>
          </a:p>
          <a:p>
            <a:pPr algn="just"/>
            <a:r>
              <a:rPr lang="en-US" altLang="zh-CN" sz="2400"/>
              <a:t>However, AI may also exhibit biases, which can arise from imbalances in training data, the decision-making mechanisms of models, or improper human use of AI.</a:t>
            </a:r>
          </a:p>
          <a:p>
            <a:pPr algn="just"/>
            <a:endParaRPr lang="en-US" altLang="zh-CN" sz="2400"/>
          </a:p>
          <a:p>
            <a:pPr algn="just"/>
            <a:r>
              <a:rPr lang="en-US" altLang="zh-CN" sz="2400"/>
              <a:t>Research shows that AI may amplify and propagate human biases, affecting individuals' cognition, emotions, and social judgments.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D331C-96A9-4BE5-60E6-A3681A78996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305F55-F40B-C011-31C7-E177F06A68DE}"/>
              </a:ext>
            </a:extLst>
          </p:cNvPr>
          <p:cNvSpPr txBox="1"/>
          <p:nvPr/>
        </p:nvSpPr>
        <p:spPr>
          <a:xfrm>
            <a:off x="286037" y="296479"/>
            <a:ext cx="12197587" cy="3170099"/>
          </a:xfrm>
          <a:prstGeom prst="rect">
            <a:avLst/>
          </a:prstGeom>
          <a:noFill/>
        </p:spPr>
        <p:txBody>
          <a:bodyPr wrap="square" rtlCol="0">
            <a:spAutoFit/>
          </a:bodyPr>
          <a:lstStyle/>
          <a:p>
            <a:r>
              <a:rPr lang="en-US" sz="4000" kern="100" dirty="0">
                <a:latin typeface="Aptos" panose="020B0004020202020204" pitchFamily="34" charset="0"/>
                <a:ea typeface="DengXian" panose="02010600030101010101" pitchFamily="2" charset="-122"/>
                <a:cs typeface="Times New Roman" panose="02020603050405020304" pitchFamily="18" charset="0"/>
              </a:rPr>
              <a:t>What is </a:t>
            </a:r>
            <a:r>
              <a:rPr lang="en-US" altLang="zh-CN" sz="4000" kern="100" dirty="0">
                <a:latin typeface="Aptos" panose="020B0004020202020204" pitchFamily="34" charset="0"/>
                <a:ea typeface="DengXian" panose="02010600030101010101" pitchFamily="2" charset="-122"/>
                <a:cs typeface="Times New Roman" panose="02020603050405020304" pitchFamily="18" charset="0"/>
              </a:rPr>
              <a:t>“</a:t>
            </a:r>
            <a:r>
              <a:rPr lang="en-US" sz="4000" kern="100" dirty="0">
                <a:latin typeface="Aptos" panose="020B0004020202020204" pitchFamily="34" charset="0"/>
                <a:ea typeface="DengXian" panose="02010600030101010101" pitchFamily="2" charset="-122"/>
                <a:cs typeface="Times New Roman" panose="02020603050405020304" pitchFamily="18" charset="0"/>
              </a:rPr>
              <a:t>LLM agent</a:t>
            </a:r>
            <a:r>
              <a:rPr lang="en-US" altLang="zh-CN" sz="4000" kern="100" dirty="0">
                <a:latin typeface="Aptos" panose="020B0004020202020204" pitchFamily="34" charset="0"/>
                <a:ea typeface="DengXian" panose="02010600030101010101" pitchFamily="2" charset="-122"/>
                <a:cs typeface="Times New Roman" panose="02020603050405020304" pitchFamily="18" charset="0"/>
              </a:rPr>
              <a:t>”</a:t>
            </a:r>
            <a:endParaRPr lang="en-US" sz="4000" kern="100" dirty="0">
              <a:latin typeface="Aptos" panose="020B0004020202020204" pitchFamily="34" charset="0"/>
              <a:ea typeface="DengXian" panose="02010600030101010101" pitchFamily="2" charset="-122"/>
              <a:cs typeface="Times New Roman" panose="02020603050405020304" pitchFamily="18" charset="0"/>
            </a:endParaRPr>
          </a:p>
          <a:p>
            <a:endParaRPr lang="en-US" sz="4000" dirty="0"/>
          </a:p>
          <a:p>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FEF369E4-B561-C659-65CB-19AEE15114F7}"/>
              </a:ext>
            </a:extLst>
          </p:cNvPr>
          <p:cNvSpPr txBox="1"/>
          <p:nvPr/>
        </p:nvSpPr>
        <p:spPr>
          <a:xfrm>
            <a:off x="286037" y="1310647"/>
            <a:ext cx="11905963" cy="5693866"/>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Agent</a:t>
            </a:r>
          </a:p>
          <a:p>
            <a:pPr marL="742950" lvl="1" indent="-285750">
              <a:buFont typeface="Arial" panose="020B0604020202020204" pitchFamily="34" charset="0"/>
              <a:buChar char="•"/>
            </a:pPr>
            <a:r>
              <a:rPr lang="en-US" altLang="zh-CN" sz="2800" dirty="0">
                <a:solidFill>
                  <a:schemeClr val="accent6">
                    <a:lumMod val="75000"/>
                  </a:schemeClr>
                </a:solidFill>
              </a:rPr>
              <a:t>Q: What</a:t>
            </a:r>
            <a:r>
              <a:rPr lang="zh-CN" altLang="en-US" sz="2800" dirty="0">
                <a:solidFill>
                  <a:schemeClr val="accent6">
                    <a:lumMod val="75000"/>
                  </a:schemeClr>
                </a:solidFill>
              </a:rPr>
              <a:t> </a:t>
            </a:r>
            <a:r>
              <a:rPr lang="en-US" altLang="zh-CN" sz="2800" dirty="0">
                <a:solidFill>
                  <a:schemeClr val="accent6">
                    <a:lumMod val="75000"/>
                  </a:schemeClr>
                </a:solidFill>
              </a:rPr>
              <a:t>is</a:t>
            </a:r>
            <a:r>
              <a:rPr lang="zh-CN" altLang="en-US" sz="2800" dirty="0">
                <a:solidFill>
                  <a:schemeClr val="accent6">
                    <a:lumMod val="75000"/>
                  </a:schemeClr>
                </a:solidFill>
              </a:rPr>
              <a:t> </a:t>
            </a:r>
            <a:r>
              <a:rPr lang="en-US" altLang="zh-CN" sz="2800" dirty="0">
                <a:solidFill>
                  <a:schemeClr val="accent6">
                    <a:lumMod val="75000"/>
                  </a:schemeClr>
                </a:solidFill>
              </a:rPr>
              <a:t>“agent”?</a:t>
            </a:r>
          </a:p>
          <a:p>
            <a:pPr lvl="1"/>
            <a:endParaRPr lang="en-US" altLang="zh-CN" sz="2800" dirty="0">
              <a:solidFill>
                <a:schemeClr val="accent6">
                  <a:lumMod val="75000"/>
                </a:schemeClr>
              </a:solidFill>
            </a:endParaRPr>
          </a:p>
          <a:p>
            <a:pPr marL="285750" indent="-285750">
              <a:buFont typeface="Arial" panose="020B0604020202020204" pitchFamily="34" charset="0"/>
              <a:buChar char="•"/>
            </a:pPr>
            <a:r>
              <a:rPr lang="en-US" altLang="zh-CN" sz="2800" dirty="0"/>
              <a:t>LLM</a:t>
            </a:r>
            <a:r>
              <a:rPr lang="zh-CN" altLang="en-US" sz="2800" dirty="0"/>
              <a:t> </a:t>
            </a:r>
            <a:r>
              <a:rPr lang="en-US" altLang="zh-CN" sz="2800" dirty="0"/>
              <a:t>agent</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What</a:t>
            </a:r>
            <a:r>
              <a:rPr lang="zh-CN" altLang="en-US" sz="2800" dirty="0">
                <a:solidFill>
                  <a:schemeClr val="accent6">
                    <a:lumMod val="75000"/>
                  </a:schemeClr>
                </a:solidFill>
              </a:rPr>
              <a:t> </a:t>
            </a:r>
            <a:r>
              <a:rPr lang="en-US" altLang="zh-CN" sz="2800" dirty="0">
                <a:solidFill>
                  <a:schemeClr val="accent6">
                    <a:lumMod val="75000"/>
                  </a:schemeClr>
                </a:solidFill>
              </a:rPr>
              <a:t>is</a:t>
            </a:r>
            <a:r>
              <a:rPr lang="zh-CN" altLang="en-US" sz="2800" dirty="0">
                <a:solidFill>
                  <a:schemeClr val="accent6">
                    <a:lumMod val="75000"/>
                  </a:schemeClr>
                </a:solidFill>
              </a:rPr>
              <a:t> </a:t>
            </a:r>
            <a:r>
              <a:rPr lang="en-US" altLang="zh-CN" sz="2800" dirty="0">
                <a:solidFill>
                  <a:schemeClr val="accent6">
                    <a:lumMod val="75000"/>
                  </a:schemeClr>
                </a:solidFill>
              </a:rPr>
              <a:t>special</a:t>
            </a:r>
            <a:r>
              <a:rPr lang="zh-CN" altLang="en-US" sz="2800" dirty="0">
                <a:solidFill>
                  <a:schemeClr val="accent6">
                    <a:lumMod val="75000"/>
                  </a:schemeClr>
                </a:solidFill>
              </a:rPr>
              <a:t> </a:t>
            </a:r>
            <a:r>
              <a:rPr lang="en-US" altLang="zh-CN" sz="2800" dirty="0">
                <a:solidFill>
                  <a:schemeClr val="accent6">
                    <a:lumMod val="75000"/>
                  </a:schemeClr>
                </a:solidFill>
              </a:rPr>
              <a:t>about</a:t>
            </a:r>
            <a:r>
              <a:rPr lang="zh-CN" altLang="en-US" sz="2800" dirty="0">
                <a:solidFill>
                  <a:schemeClr val="accent6">
                    <a:lumMod val="75000"/>
                  </a:schemeClr>
                </a:solidFill>
              </a:rPr>
              <a:t> </a:t>
            </a:r>
            <a:r>
              <a:rPr lang="en-US" altLang="zh-CN" sz="2800" dirty="0">
                <a:solidFill>
                  <a:schemeClr val="accent6">
                    <a:lumMod val="75000"/>
                  </a:schemeClr>
                </a:solidFill>
              </a:rPr>
              <a:t>“LLM</a:t>
            </a:r>
            <a:r>
              <a:rPr lang="zh-CN" altLang="en-US" sz="2800" dirty="0">
                <a:solidFill>
                  <a:schemeClr val="accent6">
                    <a:lumMod val="75000"/>
                  </a:schemeClr>
                </a:solidFill>
              </a:rPr>
              <a:t> </a:t>
            </a:r>
            <a:r>
              <a:rPr lang="en-US" altLang="zh-CN" sz="2800" dirty="0">
                <a:solidFill>
                  <a:schemeClr val="accent6">
                    <a:lumMod val="75000"/>
                  </a:schemeClr>
                </a:solidFill>
              </a:rPr>
              <a:t>agent”,</a:t>
            </a:r>
            <a:r>
              <a:rPr lang="zh-CN" altLang="en-US" sz="2800" dirty="0">
                <a:solidFill>
                  <a:schemeClr val="accent6">
                    <a:lumMod val="75000"/>
                  </a:schemeClr>
                </a:solidFill>
              </a:rPr>
              <a:t> </a:t>
            </a:r>
            <a:r>
              <a:rPr lang="en-US" altLang="zh-CN" sz="2800" dirty="0">
                <a:solidFill>
                  <a:schemeClr val="accent6">
                    <a:lumMod val="75000"/>
                  </a:schemeClr>
                </a:solidFill>
              </a:rPr>
              <a:t>in</a:t>
            </a:r>
            <a:r>
              <a:rPr lang="zh-CN" altLang="en-US" sz="2800" dirty="0">
                <a:solidFill>
                  <a:schemeClr val="accent6">
                    <a:lumMod val="75000"/>
                  </a:schemeClr>
                </a:solidFill>
              </a:rPr>
              <a:t> </a:t>
            </a:r>
            <a:r>
              <a:rPr lang="en-US" altLang="zh-CN" sz="2800" dirty="0">
                <a:solidFill>
                  <a:schemeClr val="accent6">
                    <a:lumMod val="75000"/>
                  </a:schemeClr>
                </a:solidFill>
              </a:rPr>
              <a:t>the</a:t>
            </a:r>
            <a:r>
              <a:rPr lang="zh-CN" altLang="en-US" sz="2800" dirty="0">
                <a:solidFill>
                  <a:schemeClr val="accent6">
                    <a:lumMod val="75000"/>
                  </a:schemeClr>
                </a:solidFill>
              </a:rPr>
              <a:t> </a:t>
            </a:r>
            <a:r>
              <a:rPr lang="en-US" altLang="zh-CN" sz="2800" dirty="0">
                <a:solidFill>
                  <a:schemeClr val="accent6">
                    <a:lumMod val="75000"/>
                  </a:schemeClr>
                </a:solidFill>
              </a:rPr>
              <a:t>computation/thinking</a:t>
            </a:r>
            <a:r>
              <a:rPr lang="zh-CN" altLang="en-US" sz="2800" dirty="0">
                <a:solidFill>
                  <a:schemeClr val="accent6">
                    <a:lumMod val="75000"/>
                  </a:schemeClr>
                </a:solidFill>
              </a:rPr>
              <a:t> </a:t>
            </a:r>
            <a:r>
              <a:rPr lang="en-US" altLang="zh-CN" sz="2800" dirty="0">
                <a:solidFill>
                  <a:schemeClr val="accent6">
                    <a:lumMod val="75000"/>
                  </a:schemeClr>
                </a:solidFill>
              </a:rPr>
              <a:t>part?</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What</a:t>
            </a:r>
            <a:r>
              <a:rPr lang="zh-CN" altLang="en-US" sz="2800" dirty="0">
                <a:solidFill>
                  <a:schemeClr val="accent6">
                    <a:lumMod val="75000"/>
                  </a:schemeClr>
                </a:solidFill>
              </a:rPr>
              <a:t> </a:t>
            </a:r>
            <a:r>
              <a:rPr lang="en-US" altLang="zh-CN" sz="2800" dirty="0">
                <a:solidFill>
                  <a:schemeClr val="accent6">
                    <a:lumMod val="75000"/>
                  </a:schemeClr>
                </a:solidFill>
              </a:rPr>
              <a:t>is</a:t>
            </a:r>
            <a:r>
              <a:rPr lang="zh-CN" altLang="en-US" sz="2800" dirty="0">
                <a:solidFill>
                  <a:schemeClr val="accent6">
                    <a:lumMod val="75000"/>
                  </a:schemeClr>
                </a:solidFill>
              </a:rPr>
              <a:t> </a:t>
            </a:r>
            <a:r>
              <a:rPr lang="en-US" altLang="zh-CN" sz="2800" dirty="0">
                <a:solidFill>
                  <a:schemeClr val="accent6">
                    <a:lumMod val="75000"/>
                  </a:schemeClr>
                </a:solidFill>
              </a:rPr>
              <a:t>special</a:t>
            </a:r>
            <a:r>
              <a:rPr lang="zh-CN" altLang="en-US" sz="2800" dirty="0">
                <a:solidFill>
                  <a:schemeClr val="accent6">
                    <a:lumMod val="75000"/>
                  </a:schemeClr>
                </a:solidFill>
              </a:rPr>
              <a:t> </a:t>
            </a:r>
            <a:r>
              <a:rPr lang="en-US" altLang="zh-CN" sz="2800" dirty="0">
                <a:solidFill>
                  <a:schemeClr val="accent6">
                    <a:lumMod val="75000"/>
                  </a:schemeClr>
                </a:solidFill>
              </a:rPr>
              <a:t>about</a:t>
            </a:r>
            <a:r>
              <a:rPr lang="zh-CN" altLang="en-US" sz="2800" dirty="0">
                <a:solidFill>
                  <a:schemeClr val="accent6">
                    <a:lumMod val="75000"/>
                  </a:schemeClr>
                </a:solidFill>
              </a:rPr>
              <a:t> </a:t>
            </a:r>
            <a:r>
              <a:rPr lang="en-US" altLang="zh-CN" sz="2800" dirty="0">
                <a:solidFill>
                  <a:schemeClr val="accent6">
                    <a:lumMod val="75000"/>
                  </a:schemeClr>
                </a:solidFill>
              </a:rPr>
              <a:t>“LLM</a:t>
            </a:r>
            <a:r>
              <a:rPr lang="zh-CN" altLang="en-US" sz="2800" dirty="0">
                <a:solidFill>
                  <a:schemeClr val="accent6">
                    <a:lumMod val="75000"/>
                  </a:schemeClr>
                </a:solidFill>
              </a:rPr>
              <a:t> </a:t>
            </a:r>
            <a:r>
              <a:rPr lang="en-US" altLang="zh-CN" sz="2800" dirty="0">
                <a:solidFill>
                  <a:schemeClr val="accent6">
                    <a:lumMod val="75000"/>
                  </a:schemeClr>
                </a:solidFill>
              </a:rPr>
              <a:t>agent”,</a:t>
            </a:r>
            <a:r>
              <a:rPr lang="zh-CN" altLang="en-US" sz="2800" dirty="0">
                <a:solidFill>
                  <a:schemeClr val="accent6">
                    <a:lumMod val="75000"/>
                  </a:schemeClr>
                </a:solidFill>
              </a:rPr>
              <a:t> </a:t>
            </a:r>
            <a:r>
              <a:rPr lang="en-US" altLang="zh-CN" sz="2800" dirty="0">
                <a:solidFill>
                  <a:schemeClr val="accent6">
                    <a:lumMod val="75000"/>
                  </a:schemeClr>
                </a:solidFill>
              </a:rPr>
              <a:t>in</a:t>
            </a:r>
            <a:r>
              <a:rPr lang="zh-CN" altLang="en-US" sz="2800" dirty="0">
                <a:solidFill>
                  <a:schemeClr val="accent6">
                    <a:lumMod val="75000"/>
                  </a:schemeClr>
                </a:solidFill>
              </a:rPr>
              <a:t> </a:t>
            </a:r>
            <a:r>
              <a:rPr lang="en-US" altLang="zh-CN" sz="2800" dirty="0">
                <a:solidFill>
                  <a:schemeClr val="accent6">
                    <a:lumMod val="75000"/>
                  </a:schemeClr>
                </a:solidFill>
              </a:rPr>
              <a:t>the</a:t>
            </a:r>
            <a:r>
              <a:rPr lang="zh-CN" altLang="en-US" sz="2800" dirty="0">
                <a:solidFill>
                  <a:schemeClr val="accent6">
                    <a:lumMod val="75000"/>
                  </a:schemeClr>
                </a:solidFill>
              </a:rPr>
              <a:t> </a:t>
            </a:r>
            <a:r>
              <a:rPr lang="en-US" altLang="zh-CN" sz="2800" dirty="0">
                <a:solidFill>
                  <a:schemeClr val="accent6">
                    <a:lumMod val="75000"/>
                  </a:schemeClr>
                </a:solidFill>
              </a:rPr>
              <a:t>memory</a:t>
            </a:r>
            <a:r>
              <a:rPr lang="zh-CN" altLang="en-US" sz="2800" dirty="0">
                <a:solidFill>
                  <a:schemeClr val="accent6">
                    <a:lumMod val="75000"/>
                  </a:schemeClr>
                </a:solidFill>
              </a:rPr>
              <a:t> </a:t>
            </a:r>
            <a:r>
              <a:rPr lang="en-US" altLang="zh-CN" sz="2800" dirty="0">
                <a:solidFill>
                  <a:schemeClr val="accent6">
                    <a:lumMod val="75000"/>
                  </a:schemeClr>
                </a:solidFill>
              </a:rPr>
              <a:t>part?</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What</a:t>
            </a:r>
            <a:r>
              <a:rPr lang="zh-CN" altLang="en-US" sz="2800" dirty="0">
                <a:solidFill>
                  <a:schemeClr val="accent6">
                    <a:lumMod val="75000"/>
                  </a:schemeClr>
                </a:solidFill>
              </a:rPr>
              <a:t> </a:t>
            </a:r>
            <a:r>
              <a:rPr lang="en-US" altLang="zh-CN" sz="2800" dirty="0">
                <a:solidFill>
                  <a:schemeClr val="accent6">
                    <a:lumMod val="75000"/>
                  </a:schemeClr>
                </a:solidFill>
              </a:rPr>
              <a:t>is</a:t>
            </a:r>
            <a:r>
              <a:rPr lang="zh-CN" altLang="en-US" sz="2800" dirty="0">
                <a:solidFill>
                  <a:schemeClr val="accent6">
                    <a:lumMod val="75000"/>
                  </a:schemeClr>
                </a:solidFill>
              </a:rPr>
              <a:t> </a:t>
            </a:r>
            <a:r>
              <a:rPr lang="en-US" altLang="zh-CN" sz="2800" dirty="0">
                <a:solidFill>
                  <a:schemeClr val="accent6">
                    <a:lumMod val="75000"/>
                  </a:schemeClr>
                </a:solidFill>
              </a:rPr>
              <a:t>special</a:t>
            </a:r>
            <a:r>
              <a:rPr lang="zh-CN" altLang="en-US" sz="2800" dirty="0">
                <a:solidFill>
                  <a:schemeClr val="accent6">
                    <a:lumMod val="75000"/>
                  </a:schemeClr>
                </a:solidFill>
              </a:rPr>
              <a:t> </a:t>
            </a:r>
            <a:r>
              <a:rPr lang="en-US" altLang="zh-CN" sz="2800" dirty="0">
                <a:solidFill>
                  <a:schemeClr val="accent6">
                    <a:lumMod val="75000"/>
                  </a:schemeClr>
                </a:solidFill>
              </a:rPr>
              <a:t>about</a:t>
            </a:r>
            <a:r>
              <a:rPr lang="zh-CN" altLang="en-US" sz="2800" dirty="0">
                <a:solidFill>
                  <a:schemeClr val="accent6">
                    <a:lumMod val="75000"/>
                  </a:schemeClr>
                </a:solidFill>
              </a:rPr>
              <a:t> </a:t>
            </a:r>
            <a:r>
              <a:rPr lang="en-US" altLang="zh-CN" sz="2800" dirty="0">
                <a:solidFill>
                  <a:schemeClr val="accent6">
                    <a:lumMod val="75000"/>
                  </a:schemeClr>
                </a:solidFill>
              </a:rPr>
              <a:t>“LLM</a:t>
            </a:r>
            <a:r>
              <a:rPr lang="zh-CN" altLang="en-US" sz="2800" dirty="0">
                <a:solidFill>
                  <a:schemeClr val="accent6">
                    <a:lumMod val="75000"/>
                  </a:schemeClr>
                </a:solidFill>
              </a:rPr>
              <a:t> </a:t>
            </a:r>
            <a:r>
              <a:rPr lang="en-US" altLang="zh-CN" sz="2800" dirty="0">
                <a:solidFill>
                  <a:schemeClr val="accent6">
                    <a:lumMod val="75000"/>
                  </a:schemeClr>
                </a:solidFill>
              </a:rPr>
              <a:t>agent”,</a:t>
            </a:r>
            <a:r>
              <a:rPr lang="zh-CN" altLang="en-US" sz="2800" dirty="0">
                <a:solidFill>
                  <a:schemeClr val="accent6">
                    <a:lumMod val="75000"/>
                  </a:schemeClr>
                </a:solidFill>
              </a:rPr>
              <a:t> </a:t>
            </a:r>
            <a:r>
              <a:rPr lang="en-US" altLang="zh-CN" sz="2800" dirty="0">
                <a:solidFill>
                  <a:schemeClr val="accent6">
                    <a:lumMod val="75000"/>
                  </a:schemeClr>
                </a:solidFill>
              </a:rPr>
              <a:t>in</a:t>
            </a:r>
            <a:r>
              <a:rPr lang="zh-CN" altLang="en-US" sz="2800" dirty="0">
                <a:solidFill>
                  <a:schemeClr val="accent6">
                    <a:lumMod val="75000"/>
                  </a:schemeClr>
                </a:solidFill>
              </a:rPr>
              <a:t> </a:t>
            </a:r>
            <a:r>
              <a:rPr lang="en-US" altLang="zh-CN" sz="2800" dirty="0">
                <a:solidFill>
                  <a:schemeClr val="accent6">
                    <a:lumMod val="75000"/>
                  </a:schemeClr>
                </a:solidFill>
              </a:rPr>
              <a:t>the</a:t>
            </a:r>
            <a:r>
              <a:rPr lang="zh-CN" altLang="en-US" sz="2800" dirty="0">
                <a:solidFill>
                  <a:schemeClr val="accent6">
                    <a:lumMod val="75000"/>
                  </a:schemeClr>
                </a:solidFill>
              </a:rPr>
              <a:t> </a:t>
            </a:r>
            <a:r>
              <a:rPr lang="en-US" altLang="zh-CN" sz="2800" dirty="0">
                <a:solidFill>
                  <a:schemeClr val="accent6">
                    <a:lumMod val="75000"/>
                  </a:schemeClr>
                </a:solidFill>
              </a:rPr>
              <a:t>tool</a:t>
            </a:r>
            <a:r>
              <a:rPr lang="zh-CN" altLang="en-US" sz="2800" dirty="0">
                <a:solidFill>
                  <a:schemeClr val="accent6">
                    <a:lumMod val="75000"/>
                  </a:schemeClr>
                </a:solidFill>
              </a:rPr>
              <a:t> </a:t>
            </a:r>
            <a:r>
              <a:rPr lang="en-US" altLang="zh-CN" sz="2800" dirty="0">
                <a:solidFill>
                  <a:schemeClr val="accent6">
                    <a:lumMod val="75000"/>
                  </a:schemeClr>
                </a:solidFill>
              </a:rPr>
              <a:t>use</a:t>
            </a:r>
            <a:r>
              <a:rPr lang="zh-CN" altLang="en-US" sz="2800" dirty="0">
                <a:solidFill>
                  <a:schemeClr val="accent6">
                    <a:lumMod val="75000"/>
                  </a:schemeClr>
                </a:solidFill>
              </a:rPr>
              <a:t> </a:t>
            </a:r>
            <a:r>
              <a:rPr lang="en-US" altLang="zh-CN" sz="2800" dirty="0">
                <a:solidFill>
                  <a:schemeClr val="accent6">
                    <a:lumMod val="75000"/>
                  </a:schemeClr>
                </a:solidFill>
              </a:rPr>
              <a:t>part?</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For</a:t>
            </a:r>
            <a:r>
              <a:rPr lang="zh-CN" altLang="en-US" sz="2800" dirty="0">
                <a:solidFill>
                  <a:schemeClr val="accent6">
                    <a:lumMod val="75000"/>
                  </a:schemeClr>
                </a:solidFill>
              </a:rPr>
              <a:t> </a:t>
            </a:r>
            <a:r>
              <a:rPr lang="en-US" altLang="zh-CN" sz="2800" dirty="0">
                <a:solidFill>
                  <a:schemeClr val="accent6">
                    <a:lumMod val="75000"/>
                  </a:schemeClr>
                </a:solidFill>
              </a:rPr>
              <a:t>LLM</a:t>
            </a:r>
            <a:r>
              <a:rPr lang="zh-CN" altLang="en-US" sz="2800" dirty="0">
                <a:solidFill>
                  <a:schemeClr val="accent6">
                    <a:lumMod val="75000"/>
                  </a:schemeClr>
                </a:solidFill>
              </a:rPr>
              <a:t> </a:t>
            </a:r>
            <a:r>
              <a:rPr lang="en-US" altLang="zh-CN" sz="2800" dirty="0">
                <a:solidFill>
                  <a:schemeClr val="accent6">
                    <a:lumMod val="75000"/>
                  </a:schemeClr>
                </a:solidFill>
              </a:rPr>
              <a:t>agent</a:t>
            </a:r>
            <a:r>
              <a:rPr lang="zh-CN" altLang="en-US" sz="2800" dirty="0">
                <a:solidFill>
                  <a:schemeClr val="accent6">
                    <a:lumMod val="75000"/>
                  </a:schemeClr>
                </a:solidFill>
              </a:rPr>
              <a:t> </a:t>
            </a:r>
            <a:r>
              <a:rPr lang="en-US" altLang="zh-CN" sz="2800" dirty="0">
                <a:solidFill>
                  <a:schemeClr val="accent6">
                    <a:lumMod val="75000"/>
                  </a:schemeClr>
                </a:solidFill>
              </a:rPr>
              <a:t>applications</a:t>
            </a:r>
            <a:r>
              <a:rPr lang="zh-CN" altLang="en-US" sz="2800" dirty="0">
                <a:solidFill>
                  <a:schemeClr val="accent6">
                    <a:lumMod val="75000"/>
                  </a:schemeClr>
                </a:solidFill>
              </a:rPr>
              <a:t> </a:t>
            </a:r>
            <a:r>
              <a:rPr lang="en-US" altLang="zh-CN" sz="2800" dirty="0">
                <a:solidFill>
                  <a:schemeClr val="accent6">
                    <a:lumMod val="75000"/>
                  </a:schemeClr>
                </a:solidFill>
              </a:rPr>
              <a:t>in</a:t>
            </a:r>
            <a:r>
              <a:rPr lang="zh-CN" altLang="en-US" sz="2800" dirty="0">
                <a:solidFill>
                  <a:schemeClr val="accent6">
                    <a:lumMod val="75000"/>
                  </a:schemeClr>
                </a:solidFill>
              </a:rPr>
              <a:t> </a:t>
            </a:r>
            <a:r>
              <a:rPr lang="en-US" altLang="zh-CN" sz="2800" dirty="0">
                <a:solidFill>
                  <a:schemeClr val="accent6">
                    <a:lumMod val="75000"/>
                  </a:schemeClr>
                </a:solidFill>
              </a:rPr>
              <a:t>human</a:t>
            </a:r>
            <a:r>
              <a:rPr lang="zh-CN" altLang="en-US" sz="2800" dirty="0">
                <a:solidFill>
                  <a:schemeClr val="accent6">
                    <a:lumMod val="75000"/>
                  </a:schemeClr>
                </a:solidFill>
              </a:rPr>
              <a:t> </a:t>
            </a:r>
            <a:r>
              <a:rPr lang="en-US" altLang="zh-CN" sz="2800" dirty="0">
                <a:solidFill>
                  <a:schemeClr val="accent6">
                    <a:lumMod val="75000"/>
                  </a:schemeClr>
                </a:solidFill>
              </a:rPr>
              <a:t>environment,</a:t>
            </a:r>
            <a:r>
              <a:rPr lang="zh-CN" altLang="en-US" sz="2800" dirty="0">
                <a:solidFill>
                  <a:schemeClr val="accent6">
                    <a:lumMod val="75000"/>
                  </a:schemeClr>
                </a:solidFill>
              </a:rPr>
              <a:t> </a:t>
            </a:r>
            <a:r>
              <a:rPr lang="en-US" altLang="zh-CN" sz="2800" dirty="0">
                <a:solidFill>
                  <a:schemeClr val="accent6">
                    <a:lumMod val="75000"/>
                  </a:schemeClr>
                </a:solidFill>
              </a:rPr>
              <a:t>what</a:t>
            </a:r>
            <a:r>
              <a:rPr lang="zh-CN" altLang="en-US" sz="2800" dirty="0">
                <a:solidFill>
                  <a:schemeClr val="accent6">
                    <a:lumMod val="75000"/>
                  </a:schemeClr>
                </a:solidFill>
              </a:rPr>
              <a:t> </a:t>
            </a:r>
            <a:r>
              <a:rPr lang="en-US" altLang="zh-CN" sz="2800" dirty="0">
                <a:solidFill>
                  <a:schemeClr val="accent6">
                    <a:lumMod val="75000"/>
                  </a:schemeClr>
                </a:solidFill>
              </a:rPr>
              <a:t>types</a:t>
            </a:r>
            <a:r>
              <a:rPr lang="zh-CN" altLang="en-US" sz="2800" dirty="0">
                <a:solidFill>
                  <a:schemeClr val="accent6">
                    <a:lumMod val="75000"/>
                  </a:schemeClr>
                </a:solidFill>
              </a:rPr>
              <a:t> </a:t>
            </a:r>
            <a:r>
              <a:rPr lang="en-US" altLang="zh-CN" sz="2800" dirty="0">
                <a:solidFill>
                  <a:schemeClr val="accent6">
                    <a:lumMod val="75000"/>
                  </a:schemeClr>
                </a:solidFill>
              </a:rPr>
              <a:t>of</a:t>
            </a:r>
            <a:r>
              <a:rPr lang="zh-CN" altLang="en-US" sz="2800" dirty="0">
                <a:solidFill>
                  <a:schemeClr val="accent6">
                    <a:lumMod val="75000"/>
                  </a:schemeClr>
                </a:solidFill>
              </a:rPr>
              <a:t> </a:t>
            </a:r>
            <a:r>
              <a:rPr lang="en-US" altLang="zh-CN" sz="2800" dirty="0">
                <a:solidFill>
                  <a:schemeClr val="accent6">
                    <a:lumMod val="75000"/>
                  </a:schemeClr>
                </a:solidFill>
              </a:rPr>
              <a:t>tasks</a:t>
            </a:r>
            <a:r>
              <a:rPr lang="zh-CN" altLang="en-US" sz="2800" dirty="0">
                <a:solidFill>
                  <a:schemeClr val="accent6">
                    <a:lumMod val="75000"/>
                  </a:schemeClr>
                </a:solidFill>
              </a:rPr>
              <a:t> </a:t>
            </a:r>
            <a:r>
              <a:rPr lang="en-US" altLang="zh-CN" sz="2800" dirty="0">
                <a:solidFill>
                  <a:schemeClr val="accent6">
                    <a:lumMod val="75000"/>
                  </a:schemeClr>
                </a:solidFill>
              </a:rPr>
              <a:t>LLM</a:t>
            </a:r>
            <a:r>
              <a:rPr lang="zh-CN" altLang="en-US" sz="2800" dirty="0">
                <a:solidFill>
                  <a:schemeClr val="accent6">
                    <a:lumMod val="75000"/>
                  </a:schemeClr>
                </a:solidFill>
              </a:rPr>
              <a:t> </a:t>
            </a:r>
            <a:r>
              <a:rPr lang="en-US" altLang="zh-CN" sz="2800" dirty="0">
                <a:solidFill>
                  <a:schemeClr val="accent6">
                    <a:lumMod val="75000"/>
                  </a:schemeClr>
                </a:solidFill>
              </a:rPr>
              <a:t>agent</a:t>
            </a:r>
            <a:r>
              <a:rPr lang="zh-CN" altLang="en-US" sz="2800" dirty="0">
                <a:solidFill>
                  <a:schemeClr val="accent6">
                    <a:lumMod val="75000"/>
                  </a:schemeClr>
                </a:solidFill>
              </a:rPr>
              <a:t> </a:t>
            </a:r>
            <a:r>
              <a:rPr lang="en-US" altLang="zh-CN" sz="2800" dirty="0">
                <a:solidFill>
                  <a:schemeClr val="accent6">
                    <a:lumMod val="75000"/>
                  </a:schemeClr>
                </a:solidFill>
              </a:rPr>
              <a:t>can</a:t>
            </a:r>
            <a:r>
              <a:rPr lang="zh-CN" altLang="en-US" sz="2800" dirty="0">
                <a:solidFill>
                  <a:schemeClr val="accent6">
                    <a:lumMod val="75000"/>
                  </a:schemeClr>
                </a:solidFill>
              </a:rPr>
              <a:t> </a:t>
            </a:r>
            <a:r>
              <a:rPr lang="en-US" altLang="zh-CN" sz="2800" dirty="0">
                <a:solidFill>
                  <a:schemeClr val="accent6">
                    <a:lumMod val="75000"/>
                  </a:schemeClr>
                </a:solidFill>
              </a:rPr>
              <a:t>conduct?</a:t>
            </a:r>
            <a:r>
              <a:rPr lang="zh-CN" altLang="en-US" sz="2800" dirty="0">
                <a:solidFill>
                  <a:schemeClr val="accent6">
                    <a:lumMod val="75000"/>
                  </a:schemeClr>
                </a:solidFill>
              </a:rPr>
              <a:t> </a:t>
            </a:r>
            <a:endParaRPr lang="en-US" altLang="zh-CN" sz="2800" dirty="0">
              <a:solidFill>
                <a:schemeClr val="accent6">
                  <a:lumMod val="75000"/>
                </a:schemeClr>
              </a:solidFill>
            </a:endParaRPr>
          </a:p>
          <a:p>
            <a:pPr lvl="1"/>
            <a:endParaRPr lang="en-US" altLang="zh-CN" sz="2800" u="sng" dirty="0"/>
          </a:p>
          <a:p>
            <a:pPr marL="285750" indent="-285750">
              <a:buFont typeface="Arial" panose="020B0604020202020204" pitchFamily="34" charset="0"/>
              <a:buChar char="•"/>
            </a:pPr>
            <a:endParaRPr lang="en-US" altLang="zh-CN" sz="2800" u="sng" dirty="0"/>
          </a:p>
          <a:p>
            <a:endParaRPr lang="en-US" altLang="zh-CN" sz="2800" u="sng" dirty="0"/>
          </a:p>
          <a:p>
            <a:pPr marL="285750" indent="-285750">
              <a:buFont typeface="Arial" panose="020B0604020202020204" pitchFamily="34" charset="0"/>
              <a:buChar char="•"/>
            </a:pPr>
            <a:endParaRPr lang="en-US" altLang="zh-CN" sz="2800" dirty="0"/>
          </a:p>
        </p:txBody>
      </p:sp>
    </p:spTree>
    <p:extLst>
      <p:ext uri="{BB962C8B-B14F-4D97-AF65-F5344CB8AC3E}">
        <p14:creationId xmlns:p14="http://schemas.microsoft.com/office/powerpoint/2010/main" val="3818904738"/>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953467" y="713333"/>
            <a:ext cx="5556000" cy="943200"/>
          </a:xfrm>
          <a:prstGeom prst="rect">
            <a:avLst/>
          </a:prstGeom>
        </p:spPr>
        <p:txBody>
          <a:bodyPr spcFirstLastPara="1" vert="horz" wrap="square" lIns="121900" tIns="121900" rIns="121900" bIns="121900" rtlCol="0" anchor="t" anchorCtr="0">
            <a:noAutofit/>
          </a:bodyPr>
          <a:lstStyle/>
          <a:p>
            <a:r>
              <a:rPr lang="en-US" altLang="zh-CN" sz="3200"/>
              <a:t>Research Objectives</a:t>
            </a:r>
          </a:p>
        </p:txBody>
      </p:sp>
      <p:sp>
        <p:nvSpPr>
          <p:cNvPr id="282" name="Google Shape;282;p25"/>
          <p:cNvSpPr txBox="1">
            <a:spLocks noGrp="1"/>
          </p:cNvSpPr>
          <p:nvPr>
            <p:ph type="body" idx="1"/>
          </p:nvPr>
        </p:nvSpPr>
        <p:spPr>
          <a:xfrm>
            <a:off x="953347" y="1561254"/>
            <a:ext cx="6452447" cy="4488180"/>
          </a:xfrm>
          <a:prstGeom prst="rect">
            <a:avLst/>
          </a:prstGeom>
        </p:spPr>
        <p:txBody>
          <a:bodyPr spcFirstLastPara="1" vert="horz" wrap="square" lIns="121900" tIns="121900" rIns="121900" bIns="121900" rtlCol="0" anchor="t" anchorCtr="0">
            <a:noAutofit/>
          </a:bodyPr>
          <a:lstStyle/>
          <a:p>
            <a:pPr marL="0" indent="0">
              <a:buNone/>
            </a:pPr>
            <a:r>
              <a:rPr lang="en-US" altLang="zh-CN"/>
              <a:t>Investigate how human-AI interaction influences human perception, emotions, and social judgments.</a:t>
            </a:r>
          </a:p>
          <a:p>
            <a:pPr marL="0" indent="0">
              <a:buNone/>
            </a:pPr>
            <a:endParaRPr lang="en-US" altLang="zh-CN"/>
          </a:p>
          <a:p>
            <a:pPr marL="0" indent="0">
              <a:buNone/>
            </a:pPr>
            <a:r>
              <a:rPr lang="en-US" altLang="zh-CN"/>
              <a:t>Explore how AI biases are reinforced through interactions with humans and how they impact human decision-making.</a:t>
            </a:r>
          </a:p>
          <a:p>
            <a:pPr marL="0" indent="0">
              <a:buNone/>
            </a:pPr>
            <a:endParaRPr lang="en-US" altLang="zh-CN"/>
          </a:p>
          <a:p>
            <a:pPr marL="0" indent="0">
              <a:buNone/>
            </a:pPr>
            <a:r>
              <a:rPr lang="en-US" altLang="zh-CN"/>
              <a:t>Quantify the differences between AI-induced biases and biases arising from human interactions.</a:t>
            </a:r>
          </a:p>
          <a:p>
            <a:pPr marL="0" indent="0">
              <a:buNone/>
            </a:pPr>
            <a:endParaRPr lang="en-US" altLang="zh-CN"/>
          </a:p>
          <a:p>
            <a:pPr marL="0" indent="0">
              <a:buNone/>
            </a:pPr>
            <a:r>
              <a:rPr lang="en-US" altLang="zh-CN"/>
              <a:t>Examine whether AI feedback loops exist that lead humans to become more biased over long-term interactions.</a:t>
            </a:r>
          </a:p>
        </p:txBody>
      </p:sp>
      <p:grpSp>
        <p:nvGrpSpPr>
          <p:cNvPr id="283" name="Google Shape;283;p25"/>
          <p:cNvGrpSpPr/>
          <p:nvPr/>
        </p:nvGrpSpPr>
        <p:grpSpPr>
          <a:xfrm>
            <a:off x="7880773" y="1847427"/>
            <a:ext cx="3332480" cy="38921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121900" tIns="121900" rIns="121900" bIns="121900" anchor="ctr" anchorCtr="0">
                <a:noAutofit/>
              </a:bodyPr>
              <a:lstStyle/>
              <a:p>
                <a:endParaRPr sz="2400"/>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121900" tIns="121900" rIns="121900" bIns="121900" anchor="ctr" anchorCtr="0">
                <a:noAutofit/>
              </a:bodyPr>
              <a:lstStyle/>
              <a:p>
                <a:endParaRPr sz="2400"/>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121900" tIns="121900" rIns="121900" bIns="121900" anchor="ctr" anchorCtr="0">
                <a:noAutofit/>
              </a:bodyPr>
              <a:lstStyle/>
              <a:p>
                <a:endParaRPr sz="2400"/>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121900" tIns="121900" rIns="121900" bIns="121900" anchor="ctr" anchorCtr="0">
                <a:noAutofit/>
              </a:bodyPr>
              <a:lstStyle/>
              <a:p>
                <a:endParaRPr sz="2400"/>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121900" tIns="121900" rIns="121900" bIns="121900" anchor="ctr" anchorCtr="0">
                <a:noAutofit/>
              </a:bodyPr>
              <a:lstStyle/>
              <a:p>
                <a:endParaRPr sz="2400"/>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953467" y="713333"/>
            <a:ext cx="10285200" cy="943200"/>
          </a:xfrm>
          <a:prstGeom prst="rect">
            <a:avLst/>
          </a:prstGeom>
        </p:spPr>
        <p:txBody>
          <a:bodyPr spcFirstLastPara="1" vert="horz" wrap="square" lIns="121900" tIns="121900" rIns="121900" bIns="121900" rtlCol="0" anchor="t" anchorCtr="0">
            <a:noAutofit/>
          </a:bodyPr>
          <a:lstStyle/>
          <a:p>
            <a:r>
              <a:rPr lang="en-US" altLang="zh-CN" sz="2667">
                <a:sym typeface="+mn-ea"/>
              </a:rPr>
              <a:t>Experimental Design</a:t>
            </a:r>
            <a:endParaRPr lang="en-GB" sz="2667"/>
          </a:p>
        </p:txBody>
      </p:sp>
      <p:sp>
        <p:nvSpPr>
          <p:cNvPr id="454" name="Google Shape;454;p27"/>
          <p:cNvSpPr txBox="1">
            <a:spLocks noGrp="1"/>
          </p:cNvSpPr>
          <p:nvPr>
            <p:ph type="body" idx="1"/>
          </p:nvPr>
        </p:nvSpPr>
        <p:spPr>
          <a:xfrm>
            <a:off x="953467" y="1411913"/>
            <a:ext cx="10285200" cy="44880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US" altLang="zh-CN" sz="1600" b="1"/>
              <a:t>Participants: </a:t>
            </a:r>
            <a:r>
              <a:rPr lang="en-US" altLang="zh-CN" sz="1600"/>
              <a:t>A total of 1,401 participants from diverse backgrounds.</a:t>
            </a:r>
          </a:p>
          <a:p>
            <a:pPr marL="0" indent="0">
              <a:lnSpc>
                <a:spcPct val="100000"/>
              </a:lnSpc>
              <a:buNone/>
            </a:pPr>
            <a:endParaRPr lang="en-US" altLang="zh-CN" sz="1600"/>
          </a:p>
          <a:p>
            <a:pPr marL="0" indent="0">
              <a:lnSpc>
                <a:spcPct val="100000"/>
              </a:lnSpc>
              <a:buNone/>
            </a:pPr>
            <a:r>
              <a:rPr lang="en-US" altLang="zh-CN" sz="1600" b="1"/>
              <a:t>Emotion Classification Task (Emotion Aggregation Task):</a:t>
            </a:r>
          </a:p>
          <a:p>
            <a:pPr marL="0" indent="0">
              <a:lnSpc>
                <a:spcPct val="100000"/>
              </a:lnSpc>
              <a:buNone/>
            </a:pPr>
            <a:endParaRPr lang="en-US" altLang="zh-CN" sz="1600"/>
          </a:p>
          <a:p>
            <a:pPr marL="0" indent="0">
              <a:lnSpc>
                <a:spcPct val="100000"/>
              </a:lnSpc>
              <a:buNone/>
            </a:pPr>
            <a:r>
              <a:rPr lang="en-US" altLang="zh-CN" sz="1600"/>
              <a:t>Participants observe a set of facial images and judge whether the overall emotion is more sad or more happy.</a:t>
            </a:r>
          </a:p>
          <a:p>
            <a:pPr marL="0" indent="0">
              <a:lnSpc>
                <a:spcPct val="100000"/>
              </a:lnSpc>
              <a:buNone/>
            </a:pPr>
            <a:endParaRPr lang="en-US" altLang="zh-CN" sz="1600"/>
          </a:p>
          <a:p>
            <a:pPr marL="0" indent="0">
              <a:lnSpc>
                <a:spcPct val="100000"/>
              </a:lnSpc>
              <a:buNone/>
            </a:pPr>
            <a:r>
              <a:rPr lang="en-US" altLang="zh-CN" sz="1600"/>
              <a:t>The images contain linearly transformed expressions with varying degrees of sadness and happiness.</a:t>
            </a:r>
          </a:p>
          <a:p>
            <a:pPr marL="0" indent="0">
              <a:lnSpc>
                <a:spcPct val="100000"/>
              </a:lnSpc>
              <a:buNone/>
            </a:pPr>
            <a:endParaRPr lang="en-US" altLang="zh-CN" sz="1600"/>
          </a:p>
          <a:p>
            <a:pPr marL="0" indent="0">
              <a:lnSpc>
                <a:spcPct val="100000"/>
              </a:lnSpc>
              <a:buNone/>
            </a:pPr>
            <a:r>
              <a:rPr lang="en-US" altLang="zh-CN" sz="1600"/>
              <a:t>Bias measurement: The deviation of participants' judgments from the actual emotional average.</a:t>
            </a:r>
          </a:p>
          <a:p>
            <a:pPr marL="0" indent="0">
              <a:lnSpc>
                <a:spcPct val="100000"/>
              </a:lnSpc>
              <a:buNone/>
            </a:pPr>
            <a:endParaRPr lang="en-US" altLang="zh-CN" sz="1600"/>
          </a:p>
          <a:p>
            <a:pPr marL="0" indent="0">
              <a:lnSpc>
                <a:spcPct val="100000"/>
              </a:lnSpc>
              <a:buNone/>
            </a:pPr>
            <a:r>
              <a:rPr lang="en-US" altLang="zh-CN" sz="1600" b="1"/>
              <a:t>AI Intervention:</a:t>
            </a:r>
          </a:p>
          <a:p>
            <a:pPr marL="0" indent="0">
              <a:lnSpc>
                <a:spcPct val="100000"/>
              </a:lnSpc>
              <a:buNone/>
            </a:pPr>
            <a:endParaRPr lang="en-US" altLang="zh-CN" sz="1600"/>
          </a:p>
          <a:p>
            <a:pPr marL="0" indent="0">
              <a:lnSpc>
                <a:spcPct val="100000"/>
              </a:lnSpc>
              <a:buNone/>
            </a:pPr>
            <a:r>
              <a:rPr lang="en-US" altLang="zh-CN" sz="1600"/>
              <a:t>Train a CNN (Convolutional Neural Network) model to learn and predict human classifications.</a:t>
            </a:r>
          </a:p>
          <a:p>
            <a:pPr marL="0" indent="0">
              <a:lnSpc>
                <a:spcPct val="100000"/>
              </a:lnSpc>
              <a:buNone/>
            </a:pPr>
            <a:endParaRPr lang="en-US" altLang="zh-CN" sz="1600"/>
          </a:p>
          <a:p>
            <a:pPr marL="0" indent="0">
              <a:lnSpc>
                <a:spcPct val="100000"/>
              </a:lnSpc>
              <a:buNone/>
            </a:pPr>
            <a:r>
              <a:rPr lang="en-US" altLang="zh-CN" sz="1600"/>
              <a:t>AI provides feedback to participants, prompting them to adjust their decisions.</a:t>
            </a:r>
          </a:p>
          <a:p>
            <a:pPr marL="0" indent="0">
              <a:lnSpc>
                <a:spcPct val="100000"/>
              </a:lnSpc>
              <a:buNone/>
            </a:pPr>
            <a:endParaRPr lang="en-US" altLang="zh-CN" sz="1600"/>
          </a:p>
          <a:p>
            <a:pPr marL="0" indent="0">
              <a:lnSpc>
                <a:spcPct val="100000"/>
              </a:lnSpc>
              <a:buNone/>
            </a:pPr>
            <a:r>
              <a:rPr lang="en-US" altLang="zh-CN" sz="1600"/>
              <a:t>Compare whether humans become more biased after interacting with AI.</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2" name="Google Shape;462;p28"/>
          <p:cNvSpPr txBox="1">
            <a:spLocks noGrp="1"/>
          </p:cNvSpPr>
          <p:nvPr>
            <p:ph type="body" idx="1"/>
          </p:nvPr>
        </p:nvSpPr>
        <p:spPr>
          <a:xfrm>
            <a:off x="4423834" y="165100"/>
            <a:ext cx="7327053" cy="3193627"/>
          </a:xfrm>
          <a:prstGeom prst="rect">
            <a:avLst/>
          </a:prstGeom>
        </p:spPr>
        <p:txBody>
          <a:bodyPr spcFirstLastPara="1" vert="horz" wrap="square" lIns="121900" tIns="121900" rIns="121900" bIns="121900" rtlCol="0" anchor="t" anchorCtr="0">
            <a:noAutofit/>
          </a:bodyPr>
          <a:lstStyle/>
          <a:p>
            <a:pPr marL="0" indent="0">
              <a:lnSpc>
                <a:spcPct val="100000"/>
              </a:lnSpc>
              <a:spcBef>
                <a:spcPts val="1333"/>
              </a:spcBef>
              <a:buNone/>
            </a:pPr>
            <a:r>
              <a:rPr lang="en-US" altLang="zh-CN" b="1">
                <a:solidFill>
                  <a:schemeClr val="accent2">
                    <a:lumMod val="90000"/>
                  </a:schemeClr>
                </a:solidFill>
              </a:rPr>
              <a:t>a. Human-AI Interaction</a:t>
            </a:r>
          </a:p>
          <a:p>
            <a:pPr marL="0" indent="0">
              <a:lnSpc>
                <a:spcPct val="100000"/>
              </a:lnSpc>
              <a:spcBef>
                <a:spcPts val="1333"/>
              </a:spcBef>
              <a:buNone/>
            </a:pPr>
            <a:r>
              <a:rPr lang="en-US" altLang="zh-CN"/>
              <a:t>In this experiment, the first group of participants (Level 1) viewed 12 facial expression images and judged whether the overall emotion was more sad or more happy. These human judgments were then used to train an AI (Level 2, using a Convolutional Neural Network, CNN). Next, a second group of new participants (Level 3) interacted with the AI, providing their emotional judgments on the images. After seeing the AI's response, they were asked whether they wanted to change their initial judgment.</a:t>
            </a:r>
          </a:p>
        </p:txBody>
      </p:sp>
      <p:pic>
        <p:nvPicPr>
          <p:cNvPr id="2" name="图片 1"/>
          <p:cNvPicPr>
            <a:picLocks noChangeAspect="1"/>
          </p:cNvPicPr>
          <p:nvPr/>
        </p:nvPicPr>
        <p:blipFill>
          <a:blip r:embed="rId3"/>
          <a:stretch>
            <a:fillRect/>
          </a:stretch>
        </p:blipFill>
        <p:spPr>
          <a:xfrm>
            <a:off x="718821" y="164254"/>
            <a:ext cx="3478953" cy="3167380"/>
          </a:xfrm>
          <a:prstGeom prst="rect">
            <a:avLst/>
          </a:prstGeom>
        </p:spPr>
      </p:pic>
      <p:pic>
        <p:nvPicPr>
          <p:cNvPr id="3" name="图片 2"/>
          <p:cNvPicPr>
            <a:picLocks noChangeAspect="1"/>
          </p:cNvPicPr>
          <p:nvPr/>
        </p:nvPicPr>
        <p:blipFill>
          <a:blip r:embed="rId4"/>
          <a:stretch>
            <a:fillRect/>
          </a:stretch>
        </p:blipFill>
        <p:spPr>
          <a:xfrm>
            <a:off x="786553" y="3524674"/>
            <a:ext cx="3469640" cy="3069167"/>
          </a:xfrm>
          <a:prstGeom prst="rect">
            <a:avLst/>
          </a:prstGeom>
        </p:spPr>
      </p:pic>
      <p:sp>
        <p:nvSpPr>
          <p:cNvPr id="4" name="Google Shape;462;p28"/>
          <p:cNvSpPr txBox="1"/>
          <p:nvPr/>
        </p:nvSpPr>
        <p:spPr>
          <a:xfrm>
            <a:off x="4423834" y="3524673"/>
            <a:ext cx="7327053" cy="3020907"/>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1pPr>
            <a:lvl2pPr marL="914400" marR="0" lvl="1" indent="-317500" algn="l" rtl="0">
              <a:lnSpc>
                <a:spcPct val="115000"/>
              </a:lnSpc>
              <a:spcBef>
                <a:spcPts val="100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2pPr>
            <a:lvl3pPr marL="1371600" marR="0" lvl="2"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3pPr>
            <a:lvl4pPr marL="1828800" marR="0" lvl="3"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4pPr>
            <a:lvl5pPr marL="2286000" marR="0" lvl="4"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5pPr>
            <a:lvl6pPr marL="2743200" marR="0" lvl="5"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6pPr>
            <a:lvl7pPr marL="3200400" marR="0" lvl="6"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7pPr>
            <a:lvl8pPr marL="3657600" marR="0" lvl="7"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8pPr>
            <a:lvl9pPr marL="4114800" marR="0" lvl="8"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9pPr>
          </a:lstStyle>
          <a:p>
            <a:pPr marL="0" indent="0">
              <a:lnSpc>
                <a:spcPct val="100000"/>
              </a:lnSpc>
              <a:spcBef>
                <a:spcPts val="1333"/>
              </a:spcBef>
              <a:buNone/>
            </a:pPr>
            <a:r>
              <a:rPr lang="en-US" altLang="zh-CN" sz="1867" b="1">
                <a:solidFill>
                  <a:schemeClr val="accent2">
                    <a:lumMod val="90000"/>
                  </a:schemeClr>
                </a:solidFill>
              </a:rPr>
              <a:t>b. Human-Human Interaction</a:t>
            </a:r>
          </a:p>
          <a:p>
            <a:pPr marL="0" indent="0">
              <a:lnSpc>
                <a:spcPct val="100000"/>
              </a:lnSpc>
              <a:spcBef>
                <a:spcPts val="1333"/>
              </a:spcBef>
              <a:buNone/>
            </a:pPr>
            <a:r>
              <a:rPr lang="en-US" altLang="zh-CN" sz="1867"/>
              <a:t>This experiment is similar to the human-AI interaction, except that the AI is replaced by humans. In Level 1, the first group of participants made emotional judgments on the images. Then, in Level 2, the second group of human participants viewed the judgments from Level 1 and made their own emotional judgments based on these (training phase). Subsequently, participants in Level 3 were shown the responses from Level 2 and asked whether they wanted to change their judgments.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2" name="Google Shape;462;p28"/>
          <p:cNvSpPr txBox="1">
            <a:spLocks noGrp="1"/>
          </p:cNvSpPr>
          <p:nvPr>
            <p:ph type="body" idx="1"/>
          </p:nvPr>
        </p:nvSpPr>
        <p:spPr>
          <a:xfrm>
            <a:off x="4423834" y="643467"/>
            <a:ext cx="7327053" cy="2416387"/>
          </a:xfrm>
          <a:prstGeom prst="rect">
            <a:avLst/>
          </a:prstGeom>
        </p:spPr>
        <p:txBody>
          <a:bodyPr spcFirstLastPara="1" vert="horz" wrap="square" lIns="121900" tIns="121900" rIns="121900" bIns="121900" rtlCol="0" anchor="t" anchorCtr="0">
            <a:noAutofit/>
          </a:bodyPr>
          <a:lstStyle/>
          <a:p>
            <a:pPr marL="0" indent="0">
              <a:lnSpc>
                <a:spcPct val="100000"/>
              </a:lnSpc>
              <a:spcBef>
                <a:spcPts val="1333"/>
              </a:spcBef>
              <a:buNone/>
            </a:pPr>
            <a:r>
              <a:rPr lang="en-US" altLang="zh-CN" b="1">
                <a:solidFill>
                  <a:schemeClr val="accent2">
                    <a:lumMod val="90000"/>
                  </a:schemeClr>
                </a:solidFill>
              </a:rPr>
              <a:t>c. Human-AI (Labeled as Human) Interaction</a:t>
            </a:r>
          </a:p>
          <a:p>
            <a:pPr marL="0" indent="0">
              <a:lnSpc>
                <a:spcPct val="100000"/>
              </a:lnSpc>
              <a:spcBef>
                <a:spcPts val="1333"/>
              </a:spcBef>
              <a:buNone/>
            </a:pPr>
            <a:r>
              <a:rPr lang="en-US" altLang="zh-CN"/>
              <a:t>This condition is similar to the human-AI interaction, but in this experiment, participants in Level 3 were misled into believing they were interacting with another human, while in reality, they were interacting with an AI system. In other words, the AI's responses were labeled as coming from a "human" participant.</a:t>
            </a:r>
          </a:p>
        </p:txBody>
      </p:sp>
      <p:sp>
        <p:nvSpPr>
          <p:cNvPr id="4" name="Google Shape;462;p28"/>
          <p:cNvSpPr txBox="1"/>
          <p:nvPr/>
        </p:nvSpPr>
        <p:spPr>
          <a:xfrm>
            <a:off x="4423834" y="3907367"/>
            <a:ext cx="7327053" cy="221234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1pPr>
            <a:lvl2pPr marL="914400" marR="0" lvl="1" indent="-317500" algn="l" rtl="0">
              <a:lnSpc>
                <a:spcPct val="115000"/>
              </a:lnSpc>
              <a:spcBef>
                <a:spcPts val="100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2pPr>
            <a:lvl3pPr marL="1371600" marR="0" lvl="2"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3pPr>
            <a:lvl4pPr marL="1828800" marR="0" lvl="3"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4pPr>
            <a:lvl5pPr marL="2286000" marR="0" lvl="4"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5pPr>
            <a:lvl6pPr marL="2743200" marR="0" lvl="5"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6pPr>
            <a:lvl7pPr marL="3200400" marR="0" lvl="6"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7pPr>
            <a:lvl8pPr marL="3657600" marR="0" lvl="7"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8pPr>
            <a:lvl9pPr marL="4114800" marR="0" lvl="8" indent="-317500" algn="l" rtl="0">
              <a:lnSpc>
                <a:spcPct val="115000"/>
              </a:lnSpc>
              <a:spcBef>
                <a:spcPts val="0"/>
              </a:spcBef>
              <a:spcAft>
                <a:spcPts val="0"/>
              </a:spcAft>
              <a:buClr>
                <a:schemeClr val="dk1"/>
              </a:buClr>
              <a:buSzPts val="1400"/>
              <a:buFont typeface="Golos Text" panose="020B0503020202020204"/>
              <a:buChar char="■"/>
              <a:defRPr sz="1400" b="0" i="0" u="none" strike="noStrike" cap="none">
                <a:solidFill>
                  <a:schemeClr val="dk1"/>
                </a:solidFill>
                <a:latin typeface="Golos Text" panose="020B0503020202020204"/>
                <a:ea typeface="Golos Text" panose="020B0503020202020204"/>
                <a:cs typeface="Golos Text" panose="020B0503020202020204"/>
                <a:sym typeface="Golos Text" panose="020B0503020202020204"/>
              </a:defRPr>
            </a:lvl9pPr>
          </a:lstStyle>
          <a:p>
            <a:pPr marL="0" indent="0">
              <a:lnSpc>
                <a:spcPct val="100000"/>
              </a:lnSpc>
              <a:spcBef>
                <a:spcPts val="1333"/>
              </a:spcBef>
              <a:buNone/>
            </a:pPr>
            <a:r>
              <a:rPr lang="en-US" altLang="zh-CN" sz="1867" b="1">
                <a:solidFill>
                  <a:schemeClr val="accent2">
                    <a:lumMod val="90000"/>
                  </a:schemeClr>
                </a:solidFill>
              </a:rPr>
              <a:t>d. Human-Human (Labeled as AI) Interaction</a:t>
            </a:r>
          </a:p>
          <a:p>
            <a:pPr marL="0" indent="0">
              <a:lnSpc>
                <a:spcPct val="100000"/>
              </a:lnSpc>
              <a:spcBef>
                <a:spcPts val="1333"/>
              </a:spcBef>
              <a:buNone/>
            </a:pPr>
            <a:r>
              <a:rPr lang="en-US" altLang="zh-CN" sz="1867"/>
              <a:t>In this scenario, the experimental design is similar to the human-human interaction, except that participants in Level 3 were misled into believing they were interacting with an AI, while in reality, they were interacting with another human. That is, human responses were labeled as "AI" responses.</a:t>
            </a:r>
          </a:p>
        </p:txBody>
      </p:sp>
      <p:pic>
        <p:nvPicPr>
          <p:cNvPr id="2" name="图片 0"/>
          <p:cNvPicPr>
            <a:picLocks noChangeAspect="1"/>
          </p:cNvPicPr>
          <p:nvPr/>
        </p:nvPicPr>
        <p:blipFill>
          <a:blip r:embed="rId3"/>
          <a:stretch>
            <a:fillRect/>
          </a:stretch>
        </p:blipFill>
        <p:spPr>
          <a:xfrm>
            <a:off x="719667" y="165101"/>
            <a:ext cx="3515360" cy="3228340"/>
          </a:xfrm>
          <a:prstGeom prst="rect">
            <a:avLst/>
          </a:prstGeom>
        </p:spPr>
      </p:pic>
      <p:pic>
        <p:nvPicPr>
          <p:cNvPr id="5" name="图片 4"/>
          <p:cNvPicPr>
            <a:picLocks noChangeAspect="1"/>
          </p:cNvPicPr>
          <p:nvPr/>
        </p:nvPicPr>
        <p:blipFill>
          <a:blip r:embed="rId4"/>
          <a:stretch>
            <a:fillRect/>
          </a:stretch>
        </p:blipFill>
        <p:spPr>
          <a:xfrm>
            <a:off x="719668" y="3489114"/>
            <a:ext cx="3504353" cy="3231727"/>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84201" y="259927"/>
            <a:ext cx="3907367" cy="2963333"/>
          </a:xfrm>
          <a:prstGeom prst="rect">
            <a:avLst/>
          </a:prstGeom>
        </p:spPr>
      </p:pic>
      <p:sp>
        <p:nvSpPr>
          <p:cNvPr id="4" name="文本框 3"/>
          <p:cNvSpPr txBox="1"/>
          <p:nvPr/>
        </p:nvSpPr>
        <p:spPr>
          <a:xfrm>
            <a:off x="4943687" y="347980"/>
            <a:ext cx="6714067" cy="3416320"/>
          </a:xfrm>
          <a:prstGeom prst="rect">
            <a:avLst/>
          </a:prstGeom>
          <a:noFill/>
        </p:spPr>
        <p:txBody>
          <a:bodyPr wrap="square" rtlCol="0">
            <a:spAutoFit/>
          </a:bodyPr>
          <a:lstStyle/>
          <a:p>
            <a:r>
              <a:rPr lang="en-US" altLang="zh-CN" sz="2400" b="1">
                <a:solidFill>
                  <a:schemeClr val="accent2">
                    <a:lumMod val="90000"/>
                  </a:schemeClr>
                </a:solidFill>
              </a:rPr>
              <a:t>e. Level 1 and Level 2 Results</a:t>
            </a:r>
          </a:p>
          <a:p>
            <a:r>
              <a:rPr lang="en-US" altLang="zh-CN" sz="2400"/>
              <a:t>The first group of participants showed a slight bias toward choosing "more sad" when making emotional judgments. This bias was amplified by the AI in Level 2, but not by the human participants in Level 2. These results were validated using statistical methods (permutation tests) and remained significant even after Benjamini-Hochberg correction.</a:t>
            </a:r>
          </a:p>
        </p:txBody>
      </p:sp>
      <p:pic>
        <p:nvPicPr>
          <p:cNvPr id="5" name="图片 4"/>
          <p:cNvPicPr>
            <a:picLocks noChangeAspect="1"/>
          </p:cNvPicPr>
          <p:nvPr/>
        </p:nvPicPr>
        <p:blipFill>
          <a:blip r:embed="rId4"/>
          <a:stretch>
            <a:fillRect/>
          </a:stretch>
        </p:blipFill>
        <p:spPr>
          <a:xfrm>
            <a:off x="623993" y="3428153"/>
            <a:ext cx="3965787" cy="2880360"/>
          </a:xfrm>
          <a:prstGeom prst="rect">
            <a:avLst/>
          </a:prstGeom>
        </p:spPr>
      </p:pic>
      <p:sp>
        <p:nvSpPr>
          <p:cNvPr id="6" name="文本框 5"/>
          <p:cNvSpPr txBox="1"/>
          <p:nvPr/>
        </p:nvSpPr>
        <p:spPr>
          <a:xfrm>
            <a:off x="5040207" y="2796540"/>
            <a:ext cx="6617547" cy="5632311"/>
          </a:xfrm>
          <a:prstGeom prst="rect">
            <a:avLst/>
          </a:prstGeom>
          <a:noFill/>
        </p:spPr>
        <p:txBody>
          <a:bodyPr wrap="square" rtlCol="0">
            <a:spAutoFit/>
          </a:bodyPr>
          <a:lstStyle/>
          <a:p>
            <a:r>
              <a:rPr lang="en-US" altLang="zh-CN" sz="2400" b="1">
                <a:solidFill>
                  <a:schemeClr val="accent2">
                    <a:lumMod val="90000"/>
                  </a:schemeClr>
                </a:solidFill>
              </a:rPr>
              <a:t>f. Level 3 Results</a:t>
            </a:r>
          </a:p>
          <a:p>
            <a:r>
              <a:rPr lang="en-US" altLang="zh-CN" sz="2400"/>
              <a:t>In this experiment, participants who interacted with the biased AI became increasingly biased over time (blue line, representing human-AI interaction). In contrast, participants who interacted with humans showed no significant increase in bias (orange line, representing human-human interaction). When interacting with an AI labeled as human (gray line) or humans labeled as AI (pink line), participants' biases increased slightly, but the increase was smaller than in the human-AI interaction. These results are represented by shaded areas and error bars indicating the standard error of the mean (s.e.m.).</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grpSp>
        <p:nvGrpSpPr>
          <p:cNvPr id="210" name="Google Shape;210;p24"/>
          <p:cNvGrpSpPr/>
          <p:nvPr/>
        </p:nvGrpSpPr>
        <p:grpSpPr>
          <a:xfrm flipH="1">
            <a:off x="7179734" y="737447"/>
            <a:ext cx="5353473" cy="3709247"/>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grpSp>
      <p:sp>
        <p:nvSpPr>
          <p:cNvPr id="2" name="文本框 1"/>
          <p:cNvSpPr txBox="1"/>
          <p:nvPr/>
        </p:nvSpPr>
        <p:spPr>
          <a:xfrm>
            <a:off x="527473" y="2672927"/>
            <a:ext cx="6663267" cy="2718180"/>
          </a:xfrm>
          <a:prstGeom prst="rect">
            <a:avLst/>
          </a:prstGeom>
          <a:noFill/>
        </p:spPr>
        <p:txBody>
          <a:bodyPr wrap="square" rtlCol="0">
            <a:spAutoFit/>
          </a:bodyPr>
          <a:lstStyle/>
          <a:p>
            <a:pPr marL="380990" indent="-380990" algn="just">
              <a:buFont typeface="Arial" panose="020B0604020202020204" pitchFamily="34" charset="0"/>
              <a:buChar char="•"/>
            </a:pPr>
            <a:r>
              <a:rPr lang="en-US" altLang="zh-CN" sz="2133"/>
              <a:t>When humans and AI interact, even minute perceptual, emotional and social biases originating either from AI systems or humans leave human beliefs more biased, potentially forming a feedback loop.</a:t>
            </a:r>
          </a:p>
          <a:p>
            <a:pPr marL="380990" indent="-380990" algn="just">
              <a:buFont typeface="Arial" panose="020B0604020202020204" pitchFamily="34" charset="0"/>
              <a:buChar char="•"/>
            </a:pPr>
            <a:endParaRPr lang="en-US" altLang="zh-CN" sz="2133"/>
          </a:p>
          <a:p>
            <a:pPr marL="380990" indent="-380990" algn="just">
              <a:buFont typeface="Arial" panose="020B0604020202020204" pitchFamily="34" charset="0"/>
              <a:buChar char="•"/>
            </a:pPr>
            <a:r>
              <a:rPr lang="en-US" altLang="zh-CN" sz="2133"/>
              <a:t>The amplification effect is greater in human–AI interactions than in human–human interactions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4" name="Google Shape;774;p38"/>
          <p:cNvSpPr txBox="1"/>
          <p:nvPr/>
        </p:nvSpPr>
        <p:spPr>
          <a:xfrm>
            <a:off x="953467" y="1656533"/>
            <a:ext cx="10285200" cy="1726800"/>
          </a:xfrm>
          <a:prstGeom prst="rect">
            <a:avLst/>
          </a:prstGeom>
          <a:noFill/>
          <a:ln>
            <a:noFill/>
          </a:ln>
        </p:spPr>
        <p:txBody>
          <a:bodyPr spcFirstLastPara="1" wrap="square" lIns="121900" tIns="121900" rIns="121900" bIns="121900" anchor="t" anchorCtr="0">
            <a:noAutofit/>
          </a:bodyPr>
          <a:lstStyle/>
          <a:p>
            <a:pPr>
              <a:lnSpc>
                <a:spcPct val="115000"/>
              </a:lnSpc>
            </a:pPr>
            <a:endParaRPr sz="2400">
              <a:solidFill>
                <a:schemeClr val="dk1"/>
              </a:solidFill>
              <a:latin typeface="Golos Text" panose="020B0503020202020204"/>
              <a:ea typeface="Golos Text" panose="020B0503020202020204"/>
              <a:cs typeface="Golos Text" panose="020B0503020202020204"/>
              <a:sym typeface="Golos Text" panose="020B0503020202020204"/>
            </a:endParaRPr>
          </a:p>
        </p:txBody>
      </p:sp>
      <p:grpSp>
        <p:nvGrpSpPr>
          <p:cNvPr id="775" name="Google Shape;775;p38"/>
          <p:cNvGrpSpPr/>
          <p:nvPr/>
        </p:nvGrpSpPr>
        <p:grpSpPr>
          <a:xfrm>
            <a:off x="4672817" y="4174998"/>
            <a:ext cx="2309443" cy="1834199"/>
            <a:chOff x="2735825" y="2251925"/>
            <a:chExt cx="1386775" cy="1101400"/>
          </a:xfrm>
        </p:grpSpPr>
        <p:sp>
          <p:nvSpPr>
            <p:cNvPr id="776" name="Google Shape;776;p38"/>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77" name="Google Shape;777;p38"/>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778" name="Google Shape;778;p38"/>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779" name="Google Shape;779;p38"/>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780" name="Google Shape;780;p38"/>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781" name="Google Shape;781;p38"/>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782" name="Google Shape;782;p38"/>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783" name="Google Shape;783;p38"/>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784" name="Google Shape;784;p38"/>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5" name="Google Shape;785;p38"/>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6" name="Google Shape;786;p38"/>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7" name="Google Shape;787;p38"/>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8" name="Google Shape;788;p38"/>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89" name="Google Shape;789;p38"/>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0" name="Google Shape;790;p38"/>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1" name="Google Shape;791;p38"/>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2" name="Google Shape;79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793" name="Google Shape;79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794" name="Google Shape;79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795" name="Google Shape;79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796" name="Google Shape;79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797" name="Google Shape;79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798" name="Google Shape;79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799" name="Google Shape;799;p38"/>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00" name="Google Shape;80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01" name="Google Shape;80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02" name="Google Shape;80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03" name="Google Shape;80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04" name="Google Shape;80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05" name="Google Shape;80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06" name="Google Shape;80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07" name="Google Shape;80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08" name="Google Shape;80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09" name="Google Shape;80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10" name="Google Shape;81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811" name="Google Shape;81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12" name="Google Shape;81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13" name="Google Shape;81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121900" tIns="121900" rIns="121900" bIns="121900" anchor="ctr" anchorCtr="0">
              <a:noAutofit/>
            </a:bodyPr>
            <a:lstStyle/>
            <a:p>
              <a:endParaRPr sz="2400"/>
            </a:p>
          </p:txBody>
        </p:sp>
        <p:sp>
          <p:nvSpPr>
            <p:cNvPr id="814" name="Google Shape;81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815" name="Google Shape;81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121900" tIns="121900" rIns="121900" bIns="121900" anchor="ctr" anchorCtr="0">
              <a:noAutofit/>
            </a:bodyPr>
            <a:lstStyle/>
            <a:p>
              <a:endParaRPr sz="2400"/>
            </a:p>
          </p:txBody>
        </p:sp>
        <p:sp>
          <p:nvSpPr>
            <p:cNvPr id="816" name="Google Shape;81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17" name="Google Shape;81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18" name="Google Shape;81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819" name="Google Shape;819;p38"/>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20" name="Google Shape;82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21" name="Google Shape;82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22" name="Google Shape;82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23" name="Google Shape;82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24" name="Google Shape;82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25" name="Google Shape;82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26" name="Google Shape;82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27" name="Google Shape;82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28" name="Google Shape;82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29" name="Google Shape;82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30" name="Google Shape;83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121900" tIns="121900" rIns="121900" bIns="121900" anchor="ctr" anchorCtr="0">
              <a:noAutofit/>
            </a:bodyPr>
            <a:lstStyle/>
            <a:p>
              <a:endParaRPr sz="2400"/>
            </a:p>
          </p:txBody>
        </p:sp>
        <p:sp>
          <p:nvSpPr>
            <p:cNvPr id="831" name="Google Shape;83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32" name="Google Shape;832;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33" name="Google Shape;833;p3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34" name="Google Shape;834;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835" name="Google Shape;835;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36" name="Google Shape;836;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37" name="Google Shape;837;p38"/>
            <p:cNvSpPr/>
            <p:nvPr/>
          </p:nvSpPr>
          <p:spPr>
            <a:xfrm>
              <a:off x="2941100" y="28521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38" name="Google Shape;838;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839" name="Google Shape;839;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40" name="Google Shape;840;p38"/>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41" name="Google Shape;841;p38"/>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42" name="Google Shape;842;p38"/>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43" name="Google Shape;843;p38"/>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44" name="Google Shape;844;p38"/>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45" name="Google Shape;845;p38"/>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46" name="Google Shape;846;p38"/>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47" name="Google Shape;847;p38"/>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48" name="Google Shape;848;p38"/>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49" name="Google Shape;849;p38"/>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50" name="Google Shape;850;p38"/>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121900" tIns="121900" rIns="121900" bIns="121900" anchor="ctr" anchorCtr="0">
              <a:noAutofit/>
            </a:bodyPr>
            <a:lstStyle/>
            <a:p>
              <a:endParaRPr sz="2400"/>
            </a:p>
          </p:txBody>
        </p:sp>
        <p:sp>
          <p:nvSpPr>
            <p:cNvPr id="851" name="Google Shape;851;p38"/>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121900" tIns="121900" rIns="121900" bIns="121900" anchor="ctr" anchorCtr="0">
              <a:noAutofit/>
            </a:bodyPr>
            <a:lstStyle/>
            <a:p>
              <a:endParaRPr sz="2400"/>
            </a:p>
          </p:txBody>
        </p:sp>
        <p:sp>
          <p:nvSpPr>
            <p:cNvPr id="852" name="Google Shape;852;p38"/>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121900" tIns="121900" rIns="121900" bIns="121900" anchor="ctr" anchorCtr="0">
              <a:noAutofit/>
            </a:bodyPr>
            <a:lstStyle/>
            <a:p>
              <a:endParaRPr sz="2400"/>
            </a:p>
          </p:txBody>
        </p:sp>
        <p:sp>
          <p:nvSpPr>
            <p:cNvPr id="853" name="Google Shape;853;p38"/>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121900" tIns="121900" rIns="121900" bIns="121900" anchor="ctr" anchorCtr="0">
              <a:noAutofit/>
            </a:bodyPr>
            <a:lstStyle/>
            <a:p>
              <a:endParaRPr sz="2400"/>
            </a:p>
          </p:txBody>
        </p:sp>
        <p:sp>
          <p:nvSpPr>
            <p:cNvPr id="854" name="Google Shape;854;p38"/>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121900" tIns="121900" rIns="121900" bIns="121900" anchor="ctr" anchorCtr="0">
              <a:noAutofit/>
            </a:bodyPr>
            <a:lstStyle/>
            <a:p>
              <a:endParaRPr sz="2400"/>
            </a:p>
          </p:txBody>
        </p:sp>
        <p:sp>
          <p:nvSpPr>
            <p:cNvPr id="855" name="Google Shape;855;p38"/>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56" name="Google Shape;856;p38"/>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57" name="Google Shape;857;p38"/>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858" name="Google Shape;858;p38"/>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grpSp>
      <p:sp>
        <p:nvSpPr>
          <p:cNvPr id="2" name="文本框 1"/>
          <p:cNvSpPr txBox="1"/>
          <p:nvPr/>
        </p:nvSpPr>
        <p:spPr>
          <a:xfrm>
            <a:off x="1341121" y="789941"/>
            <a:ext cx="9510607" cy="2987887"/>
          </a:xfrm>
          <a:prstGeom prst="rect">
            <a:avLst/>
          </a:prstGeom>
          <a:noFill/>
        </p:spPr>
        <p:txBody>
          <a:bodyPr wrap="square" rtlCol="0">
            <a:noAutofit/>
          </a:bodyPr>
          <a:lstStyle/>
          <a:p>
            <a:r>
              <a:rPr lang="en-US" altLang="zh-CN" sz="2133">
                <a:solidFill>
                  <a:srgbClr val="333746"/>
                </a:solidFill>
                <a:sym typeface="+mn-ea"/>
              </a:rPr>
              <a:t>To examine whether and how different algorithmic response patterns affect human decision-making, the research used three simple algorithms:accurate, biased and noisy. </a:t>
            </a:r>
            <a:br>
              <a:rPr lang="en-US" altLang="zh-CN" sz="2133">
                <a:solidFill>
                  <a:srgbClr val="333746"/>
                </a:solidFill>
                <a:sym typeface="+mn-ea"/>
              </a:rPr>
            </a:br>
            <a:r>
              <a:rPr lang="en-US" altLang="zh-CN" sz="2133">
                <a:solidFill>
                  <a:srgbClr val="333746"/>
                </a:solidFill>
                <a:sym typeface="+mn-ea"/>
              </a:rPr>
              <a:t>The accurate algorithm always indicated the correct percentage of dots that moved from left to right. </a:t>
            </a:r>
            <a:br>
              <a:rPr lang="en-US" altLang="zh-CN" sz="2133">
                <a:solidFill>
                  <a:srgbClr val="333746"/>
                </a:solidFill>
                <a:sym typeface="+mn-ea"/>
              </a:rPr>
            </a:br>
            <a:r>
              <a:rPr lang="en-US" altLang="zh-CN" sz="2133">
                <a:solidFill>
                  <a:srgbClr val="333746"/>
                </a:solidFill>
                <a:sym typeface="+mn-ea"/>
              </a:rPr>
              <a:t>The biased algorithm provided systematically upward biased estimates of dots that moved to the right. </a:t>
            </a:r>
            <a:br>
              <a:rPr lang="en-US" altLang="zh-CN" sz="2133">
                <a:solidFill>
                  <a:srgbClr val="333746"/>
                </a:solidFill>
                <a:sym typeface="+mn-ea"/>
              </a:rPr>
            </a:br>
            <a:r>
              <a:rPr lang="en-US" altLang="zh-CN" sz="2133">
                <a:solidFill>
                  <a:srgbClr val="333746"/>
                </a:solidFill>
                <a:sym typeface="+mn-ea"/>
              </a:rPr>
              <a:t>The noisy algorithm provided responses that were equal to those of the accurate algorithm plus Gaussian noise.</a:t>
            </a:r>
            <a:endParaRPr lang="zh-CN" altLang="en-US" sz="2133">
              <a:solidFill>
                <a:srgbClr val="333746"/>
              </a:solidFill>
              <a:ea typeface="宋体" panose="02010600030101010101" pitchFamily="2" charset="-122"/>
            </a:endParaRPr>
          </a:p>
          <a:p>
            <a:endParaRPr lang="zh-CN" altLang="en-US" sz="2133">
              <a:solidFill>
                <a:srgbClr val="333746"/>
              </a:solidFill>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424853" y="356447"/>
            <a:ext cx="6756400" cy="3008207"/>
          </a:xfrm>
          <a:prstGeom prst="rect">
            <a:avLst/>
          </a:prstGeom>
        </p:spPr>
      </p:pic>
      <p:sp>
        <p:nvSpPr>
          <p:cNvPr id="5" name="文本框 4"/>
          <p:cNvSpPr txBox="1"/>
          <p:nvPr/>
        </p:nvSpPr>
        <p:spPr>
          <a:xfrm>
            <a:off x="447040" y="3581401"/>
            <a:ext cx="11409680" cy="2554545"/>
          </a:xfrm>
          <a:prstGeom prst="rect">
            <a:avLst/>
          </a:prstGeom>
          <a:noFill/>
        </p:spPr>
        <p:txBody>
          <a:bodyPr wrap="square" rtlCol="0">
            <a:spAutoFit/>
          </a:bodyPr>
          <a:lstStyle/>
          <a:p>
            <a:r>
              <a:rPr lang="en-US" altLang="zh-CN" sz="1600" b="1">
                <a:solidFill>
                  <a:schemeClr val="accent1">
                    <a:lumMod val="60000"/>
                    <a:lumOff val="40000"/>
                  </a:schemeClr>
                </a:solidFill>
              </a:rPr>
              <a:t>a. Baseline Phase</a:t>
            </a:r>
          </a:p>
          <a:p>
            <a:r>
              <a:rPr lang="en-US" altLang="zh-CN" sz="1600"/>
              <a:t>In this phase, participants performed a task (RDK task) in which a moving dot array was displayed on the screen for 1 second. Participants were required to estimate the percentage of moving dots relative to the entire image and report their confidence.</a:t>
            </a:r>
          </a:p>
          <a:p>
            <a:r>
              <a:rPr lang="en-US" altLang="zh-CN" sz="1600" b="1">
                <a:solidFill>
                  <a:schemeClr val="accent1">
                    <a:lumMod val="60000"/>
                    <a:lumOff val="40000"/>
                  </a:schemeClr>
                </a:solidFill>
              </a:rPr>
              <a:t>b. Algorithms</a:t>
            </a:r>
          </a:p>
          <a:p>
            <a:r>
              <a:rPr lang="en-US" altLang="zh-CN" sz="1600"/>
              <a:t>Participants interacted with three different types of AI algorithms: one accurate (blue distribution), one biased (orange distribution), and one noisy (red distribution). The responses of each algorithm were displayed to the participants.</a:t>
            </a:r>
          </a:p>
          <a:p>
            <a:r>
              <a:rPr lang="en-US" altLang="zh-CN" sz="1600" b="1">
                <a:solidFill>
                  <a:schemeClr val="accent1">
                    <a:lumMod val="60000"/>
                    <a:lumOff val="40000"/>
                  </a:schemeClr>
                </a:solidFill>
              </a:rPr>
              <a:t>c. Interaction Phase</a:t>
            </a:r>
          </a:p>
          <a:p>
            <a:r>
              <a:rPr lang="en-US" altLang="zh-CN" sz="1600"/>
              <a:t>In this phase, participants first made independent judgments and reported their confidence. Then, they were shown their previous responses, followed by a question mark indicating that the algorithm's response would soon be displayed. Before seeing the algorithm's response, participants were asked to assign weights to their own judgment and the AI's judgment.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5" name="文本框 4"/>
          <p:cNvSpPr txBox="1"/>
          <p:nvPr/>
        </p:nvSpPr>
        <p:spPr>
          <a:xfrm>
            <a:off x="447040" y="452121"/>
            <a:ext cx="5252720" cy="5755422"/>
          </a:xfrm>
          <a:prstGeom prst="rect">
            <a:avLst/>
          </a:prstGeom>
          <a:noFill/>
        </p:spPr>
        <p:txBody>
          <a:bodyPr wrap="square" rtlCol="0">
            <a:spAutoFit/>
          </a:bodyPr>
          <a:lstStyle/>
          <a:p>
            <a:r>
              <a:rPr lang="en-US" altLang="zh-CN" sz="1600" b="1">
                <a:solidFill>
                  <a:schemeClr val="accent1">
                    <a:lumMod val="60000"/>
                    <a:lumOff val="40000"/>
                  </a:schemeClr>
                </a:solidFill>
              </a:rPr>
              <a:t>d. AI-Induced Bias</a:t>
            </a:r>
          </a:p>
          <a:p>
            <a:r>
              <a:rPr lang="en-US" altLang="zh-CN" sz="1600"/>
              <a:t>Interacting with a biased AI significantly increased human bias. This bias was more pronounced compared to the baseline (no AI judgment) and interactions with other algorithms (e.g., the accurate algorithm). The P-values, derived through statistical methods, indicate that this result is significant.</a:t>
            </a:r>
          </a:p>
          <a:p>
            <a:r>
              <a:rPr lang="en-US" altLang="zh-CN" sz="1600" b="1">
                <a:solidFill>
                  <a:schemeClr val="accent1">
                    <a:lumMod val="60000"/>
                    <a:lumOff val="40000"/>
                  </a:schemeClr>
                </a:solidFill>
              </a:rPr>
              <a:t>e. AI-Induced Bias Increases Over Time When Interacting with a Biased Algorithm</a:t>
            </a:r>
          </a:p>
          <a:p>
            <a:r>
              <a:rPr lang="en-US" altLang="zh-CN" sz="1600"/>
              <a:t>When interacting with a biased AI, participants' bias gradually increased, and this trend became more pronounced over time.</a:t>
            </a:r>
          </a:p>
          <a:p>
            <a:r>
              <a:rPr lang="en-US" altLang="zh-CN" sz="1600" b="1">
                <a:solidFill>
                  <a:schemeClr val="accent1">
                    <a:lumMod val="60000"/>
                    <a:lumOff val="40000"/>
                  </a:schemeClr>
                </a:solidFill>
              </a:rPr>
              <a:t>f. AI-Induced Accuracy Change</a:t>
            </a:r>
          </a:p>
          <a:p>
            <a:r>
              <a:rPr lang="en-US" altLang="zh-CN" sz="1600"/>
              <a:t>Interacting with an accurate AI significantly improved the accuracy of human judgments (i.e., reduced errors). This improvement was more noticeable compared to the baseline and other algorithms (e.g., the noisy algorithm). The P-values indicate that this result is significant.</a:t>
            </a:r>
          </a:p>
          <a:p>
            <a:r>
              <a:rPr lang="en-US" altLang="zh-CN" sz="1600" b="1">
                <a:solidFill>
                  <a:schemeClr val="accent1">
                    <a:lumMod val="60000"/>
                    <a:lumOff val="40000"/>
                  </a:schemeClr>
                </a:solidFill>
              </a:rPr>
              <a:t>g. AI-Induced Accuracy Increases Over Time When Interacting with an Accurate Algorithm</a:t>
            </a:r>
          </a:p>
          <a:p>
            <a:r>
              <a:rPr lang="en-US" altLang="zh-CN" sz="1600"/>
              <a:t>When interacting with an accurate AI, participants' accuracy gradually improved over time, demonstrating that the positive impact of the AI is sustained.</a:t>
            </a:r>
          </a:p>
        </p:txBody>
      </p:sp>
      <p:pic>
        <p:nvPicPr>
          <p:cNvPr id="2" name="图片 0"/>
          <p:cNvPicPr>
            <a:picLocks noChangeAspect="1"/>
          </p:cNvPicPr>
          <p:nvPr/>
        </p:nvPicPr>
        <p:blipFill>
          <a:blip r:embed="rId3"/>
          <a:stretch>
            <a:fillRect/>
          </a:stretch>
        </p:blipFill>
        <p:spPr>
          <a:xfrm>
            <a:off x="5846234" y="778087"/>
            <a:ext cx="6237393" cy="5378027"/>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5" name="文本框 4"/>
          <p:cNvSpPr txBox="1"/>
          <p:nvPr/>
        </p:nvSpPr>
        <p:spPr>
          <a:xfrm>
            <a:off x="447041" y="4389120"/>
            <a:ext cx="11495193" cy="1815882"/>
          </a:xfrm>
          <a:prstGeom prst="rect">
            <a:avLst/>
          </a:prstGeom>
          <a:noFill/>
        </p:spPr>
        <p:txBody>
          <a:bodyPr wrap="square" rtlCol="0">
            <a:spAutoFit/>
          </a:bodyPr>
          <a:lstStyle/>
          <a:p>
            <a:r>
              <a:rPr lang="en-US" altLang="zh-CN" sz="1600" b="1">
                <a:solidFill>
                  <a:schemeClr val="accent1">
                    <a:lumMod val="60000"/>
                    <a:lumOff val="40000"/>
                  </a:schemeClr>
                </a:solidFill>
              </a:rPr>
              <a:t>h. Participants Perceived the Accurate Algorithm as Having the Greatest Influence on Their Judgments</a:t>
            </a:r>
          </a:p>
          <a:p>
            <a:r>
              <a:rPr lang="en-US" altLang="zh-CN" sz="1600"/>
              <a:t>In the survey, participants believed that the accurate AI had the greatest influence on their judgments, meaning they felt the accurate algorithm helped them make better decisions.</a:t>
            </a:r>
          </a:p>
          <a:p>
            <a:endParaRPr lang="en-US" altLang="zh-CN" sz="1600"/>
          </a:p>
          <a:p>
            <a:r>
              <a:rPr lang="en-US" altLang="zh-CN" sz="1600" b="1">
                <a:solidFill>
                  <a:schemeClr val="accent1">
                    <a:lumMod val="60000"/>
                    <a:lumOff val="40000"/>
                  </a:schemeClr>
                </a:solidFill>
              </a:rPr>
              <a:t>i. The Actual Influence of the Accurate and Biased Algorithms Was the Same</a:t>
            </a:r>
          </a:p>
          <a:p>
            <a:r>
              <a:rPr lang="en-US" altLang="zh-CN" sz="1600"/>
              <a:t>Although participants perceived the accurate algorithm as the most helpful, actual test results showed that the influence of the accurate and biased algorithms on their judgments was the same.</a:t>
            </a:r>
          </a:p>
        </p:txBody>
      </p:sp>
      <p:pic>
        <p:nvPicPr>
          <p:cNvPr id="2" name="图片 1"/>
          <p:cNvPicPr>
            <a:picLocks noChangeAspect="1"/>
          </p:cNvPicPr>
          <p:nvPr/>
        </p:nvPicPr>
        <p:blipFill>
          <a:blip r:embed="rId3"/>
          <a:stretch>
            <a:fillRect/>
          </a:stretch>
        </p:blipFill>
        <p:spPr>
          <a:xfrm>
            <a:off x="1007533" y="547793"/>
            <a:ext cx="10160000" cy="33223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DAF5A-5E09-16DD-5791-17C6FEA55E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067198F-6FFE-1BA7-CEBD-826D5C826031}"/>
              </a:ext>
            </a:extLst>
          </p:cNvPr>
          <p:cNvSpPr txBox="1"/>
          <p:nvPr/>
        </p:nvSpPr>
        <p:spPr>
          <a:xfrm>
            <a:off x="286037" y="296479"/>
            <a:ext cx="12197587" cy="3785652"/>
          </a:xfrm>
          <a:prstGeom prst="rect">
            <a:avLst/>
          </a:prstGeom>
          <a:noFill/>
        </p:spPr>
        <p:txBody>
          <a:bodyPr wrap="square" rtlCol="0">
            <a:spAutoFit/>
          </a:bodyPr>
          <a:lstStyle/>
          <a:p>
            <a:r>
              <a:rPr lang="en-US" sz="4000" dirty="0">
                <a:latin typeface="Calibri"/>
                <a:cs typeface="Calibri"/>
              </a:rPr>
              <a:t>A</a:t>
            </a:r>
            <a:r>
              <a:rPr lang="en-US" sz="4000" spc="-53" dirty="0">
                <a:latin typeface="Calibri"/>
                <a:cs typeface="Calibri"/>
              </a:rPr>
              <a:t> </a:t>
            </a:r>
            <a:r>
              <a:rPr lang="en-US" sz="4000" dirty="0">
                <a:latin typeface="Calibri"/>
                <a:cs typeface="Calibri"/>
              </a:rPr>
              <a:t>brief</a:t>
            </a:r>
            <a:r>
              <a:rPr lang="en-US" sz="4000" spc="-47" dirty="0">
                <a:latin typeface="Calibri"/>
                <a:cs typeface="Calibri"/>
              </a:rPr>
              <a:t> </a:t>
            </a:r>
            <a:r>
              <a:rPr lang="en-US" sz="4000" dirty="0">
                <a:latin typeface="Calibri"/>
                <a:cs typeface="Calibri"/>
              </a:rPr>
              <a:t>history</a:t>
            </a:r>
            <a:r>
              <a:rPr lang="en-US" sz="4000" spc="-47" dirty="0">
                <a:latin typeface="Calibri"/>
                <a:cs typeface="Calibri"/>
              </a:rPr>
              <a:t> </a:t>
            </a:r>
            <a:r>
              <a:rPr lang="en-US" sz="4000" dirty="0">
                <a:latin typeface="Calibri"/>
                <a:cs typeface="Calibri"/>
              </a:rPr>
              <a:t>of</a:t>
            </a:r>
            <a:r>
              <a:rPr lang="en-US" sz="4000" spc="-47" dirty="0">
                <a:latin typeface="Calibri"/>
                <a:cs typeface="Calibri"/>
              </a:rPr>
              <a:t> </a:t>
            </a:r>
            <a:r>
              <a:rPr lang="en-US" sz="4000" dirty="0">
                <a:latin typeface="Calibri"/>
                <a:cs typeface="Calibri"/>
              </a:rPr>
              <a:t>LLM</a:t>
            </a:r>
            <a:r>
              <a:rPr lang="en-US" sz="4000" spc="-47" dirty="0">
                <a:latin typeface="Calibri"/>
                <a:cs typeface="Calibri"/>
              </a:rPr>
              <a:t> </a:t>
            </a:r>
            <a:r>
              <a:rPr lang="en-US" sz="4000" spc="-13" dirty="0">
                <a:latin typeface="Calibri"/>
                <a:cs typeface="Calibri"/>
              </a:rPr>
              <a:t>agents</a:t>
            </a:r>
            <a:endParaRPr lang="en-US" sz="4000" dirty="0">
              <a:latin typeface="Calibri"/>
              <a:cs typeface="Calibri"/>
            </a:endParaRPr>
          </a:p>
          <a:p>
            <a:endParaRPr lang="en-US" sz="4000" kern="100" dirty="0">
              <a:latin typeface="Aptos" panose="020B0004020202020204" pitchFamily="34" charset="0"/>
              <a:ea typeface="DengXian" panose="02010600030101010101" pitchFamily="2" charset="-122"/>
              <a:cs typeface="Times New Roman" panose="02020603050405020304" pitchFamily="18" charset="0"/>
            </a:endParaRPr>
          </a:p>
          <a:p>
            <a:endParaRPr lang="en-US" sz="4000" dirty="0"/>
          </a:p>
          <a:p>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766413F1-E138-3006-A94F-FB03CBC46FE2}"/>
              </a:ext>
            </a:extLst>
          </p:cNvPr>
          <p:cNvSpPr txBox="1"/>
          <p:nvPr/>
        </p:nvSpPr>
        <p:spPr>
          <a:xfrm>
            <a:off x="286037" y="1310647"/>
            <a:ext cx="11905963" cy="4401205"/>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A</a:t>
            </a:r>
            <a:r>
              <a:rPr lang="zh-CN" altLang="en-US" sz="2800" dirty="0"/>
              <a:t> </a:t>
            </a:r>
            <a:r>
              <a:rPr lang="en-US" altLang="zh-CN" sz="2800" dirty="0"/>
              <a:t>brief</a:t>
            </a:r>
            <a:r>
              <a:rPr lang="zh-CN" altLang="en-US" sz="2800" dirty="0"/>
              <a:t> </a:t>
            </a:r>
            <a:r>
              <a:rPr lang="en-US" altLang="zh-CN" sz="2800" dirty="0"/>
              <a:t>history</a:t>
            </a:r>
            <a:r>
              <a:rPr lang="zh-CN" altLang="en-US" sz="2800" dirty="0"/>
              <a:t> </a:t>
            </a:r>
            <a:r>
              <a:rPr lang="en-US" altLang="zh-CN" sz="2800" dirty="0"/>
              <a:t>of</a:t>
            </a:r>
            <a:r>
              <a:rPr lang="zh-CN" altLang="en-US" sz="2800" dirty="0"/>
              <a:t> </a:t>
            </a:r>
            <a:r>
              <a:rPr lang="en-US" altLang="zh-CN" sz="2800" dirty="0"/>
              <a:t>agents</a:t>
            </a:r>
          </a:p>
          <a:p>
            <a:pPr marL="742950" lvl="1" indent="-285750">
              <a:buFont typeface="Arial" panose="020B0604020202020204" pitchFamily="34" charset="0"/>
              <a:buChar char="•"/>
            </a:pPr>
            <a:r>
              <a:rPr lang="en-US" altLang="zh-CN" sz="2800" dirty="0">
                <a:solidFill>
                  <a:schemeClr val="accent6">
                    <a:lumMod val="75000"/>
                  </a:schemeClr>
                </a:solidFill>
              </a:rPr>
              <a:t>Q: Compared</a:t>
            </a:r>
            <a:r>
              <a:rPr lang="zh-CN" altLang="en-US" sz="2800" dirty="0">
                <a:solidFill>
                  <a:schemeClr val="accent6">
                    <a:lumMod val="75000"/>
                  </a:schemeClr>
                </a:solidFill>
              </a:rPr>
              <a:t> </a:t>
            </a:r>
            <a:r>
              <a:rPr lang="en-US" altLang="zh-CN" sz="2800" dirty="0">
                <a:solidFill>
                  <a:schemeClr val="accent6">
                    <a:lumMod val="75000"/>
                  </a:schemeClr>
                </a:solidFill>
              </a:rPr>
              <a:t>with</a:t>
            </a:r>
            <a:r>
              <a:rPr lang="zh-CN" altLang="en-US" sz="2800" dirty="0">
                <a:solidFill>
                  <a:schemeClr val="accent6">
                    <a:lumMod val="75000"/>
                  </a:schemeClr>
                </a:solidFill>
              </a:rPr>
              <a:t> </a:t>
            </a:r>
            <a:r>
              <a:rPr lang="en-US" altLang="zh-CN" sz="2800" dirty="0">
                <a:solidFill>
                  <a:schemeClr val="accent6">
                    <a:lumMod val="75000"/>
                  </a:schemeClr>
                </a:solidFill>
              </a:rPr>
              <a:t>rule-based</a:t>
            </a:r>
            <a:r>
              <a:rPr lang="zh-CN" altLang="en-US" sz="2800" dirty="0">
                <a:solidFill>
                  <a:schemeClr val="accent6">
                    <a:lumMod val="75000"/>
                  </a:schemeClr>
                </a:solidFill>
              </a:rPr>
              <a:t> </a:t>
            </a:r>
            <a:r>
              <a:rPr lang="en-US" altLang="zh-CN" sz="2800" dirty="0">
                <a:solidFill>
                  <a:schemeClr val="accent6">
                    <a:lumMod val="75000"/>
                  </a:schemeClr>
                </a:solidFill>
              </a:rPr>
              <a:t>agents,</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deep</a:t>
            </a:r>
            <a:r>
              <a:rPr lang="zh-CN" altLang="en-US" sz="2800" dirty="0">
                <a:solidFill>
                  <a:schemeClr val="accent6">
                    <a:lumMod val="75000"/>
                  </a:schemeClr>
                </a:solidFill>
              </a:rPr>
              <a:t> </a:t>
            </a:r>
            <a:r>
              <a:rPr lang="en-US" altLang="zh-CN" sz="2800" dirty="0">
                <a:solidFill>
                  <a:schemeClr val="accent6">
                    <a:lumMod val="75000"/>
                  </a:schemeClr>
                </a:solidFill>
              </a:rPr>
              <a:t>RL</a:t>
            </a:r>
            <a:r>
              <a:rPr lang="zh-CN" altLang="en-US" sz="2800" dirty="0">
                <a:solidFill>
                  <a:schemeClr val="accent6">
                    <a:lumMod val="75000"/>
                  </a:schemeClr>
                </a:solidFill>
              </a:rPr>
              <a:t> </a:t>
            </a:r>
            <a:r>
              <a:rPr lang="en-US" altLang="zh-CN" sz="2800" dirty="0">
                <a:solidFill>
                  <a:schemeClr val="accent6">
                    <a:lumMod val="75000"/>
                  </a:schemeClr>
                </a:solidFill>
              </a:rPr>
              <a:t>agents,</a:t>
            </a:r>
            <a:r>
              <a:rPr lang="zh-CN" altLang="en-US" sz="2800" dirty="0">
                <a:solidFill>
                  <a:schemeClr val="accent6">
                    <a:lumMod val="75000"/>
                  </a:schemeClr>
                </a:solidFill>
              </a:rPr>
              <a:t> </a:t>
            </a:r>
            <a:r>
              <a:rPr lang="en-US" altLang="zh-CN" sz="2800" dirty="0">
                <a:solidFill>
                  <a:schemeClr val="accent6">
                    <a:lumMod val="75000"/>
                  </a:schemeClr>
                </a:solidFill>
              </a:rPr>
              <a:t>what</a:t>
            </a:r>
            <a:r>
              <a:rPr lang="zh-CN" altLang="en-US" sz="2800" dirty="0">
                <a:solidFill>
                  <a:schemeClr val="accent6">
                    <a:lumMod val="75000"/>
                  </a:schemeClr>
                </a:solidFill>
              </a:rPr>
              <a:t> </a:t>
            </a:r>
            <a:r>
              <a:rPr lang="en-US" altLang="zh-CN" sz="2800" dirty="0">
                <a:solidFill>
                  <a:schemeClr val="accent6">
                    <a:lumMod val="75000"/>
                  </a:schemeClr>
                </a:solidFill>
              </a:rPr>
              <a:t>makes</a:t>
            </a:r>
            <a:r>
              <a:rPr lang="zh-CN" altLang="en-US" sz="2800" dirty="0">
                <a:solidFill>
                  <a:schemeClr val="accent6">
                    <a:lumMod val="75000"/>
                  </a:schemeClr>
                </a:solidFill>
              </a:rPr>
              <a:t> </a:t>
            </a:r>
            <a:r>
              <a:rPr lang="en-US" altLang="zh-CN" sz="2800" dirty="0">
                <a:solidFill>
                  <a:schemeClr val="accent6">
                    <a:lumMod val="75000"/>
                  </a:schemeClr>
                </a:solidFill>
              </a:rPr>
              <a:t>LLM</a:t>
            </a:r>
            <a:r>
              <a:rPr lang="zh-CN" altLang="en-US" sz="2800" dirty="0">
                <a:solidFill>
                  <a:schemeClr val="accent6">
                    <a:lumMod val="75000"/>
                  </a:schemeClr>
                </a:solidFill>
              </a:rPr>
              <a:t> </a:t>
            </a:r>
            <a:r>
              <a:rPr lang="en-US" altLang="zh-CN" sz="2800" dirty="0">
                <a:solidFill>
                  <a:schemeClr val="accent6">
                    <a:lumMod val="75000"/>
                  </a:schemeClr>
                </a:solidFill>
              </a:rPr>
              <a:t>agents</a:t>
            </a:r>
            <a:r>
              <a:rPr lang="zh-CN" altLang="en-US" sz="2800" dirty="0">
                <a:solidFill>
                  <a:schemeClr val="accent6">
                    <a:lumMod val="75000"/>
                  </a:schemeClr>
                </a:solidFill>
              </a:rPr>
              <a:t> </a:t>
            </a:r>
            <a:r>
              <a:rPr lang="en-US" altLang="zh-CN" sz="2800" dirty="0">
                <a:solidFill>
                  <a:schemeClr val="accent6">
                    <a:lumMod val="75000"/>
                  </a:schemeClr>
                </a:solidFill>
              </a:rPr>
              <a:t>promising</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special?</a:t>
            </a:r>
          </a:p>
          <a:p>
            <a:pPr lvl="1"/>
            <a:endParaRPr lang="en-US" altLang="zh-CN" sz="2800" dirty="0">
              <a:solidFill>
                <a:schemeClr val="accent6">
                  <a:lumMod val="75000"/>
                </a:schemeClr>
              </a:solidFill>
            </a:endParaRPr>
          </a:p>
          <a:p>
            <a:pPr marL="285750" indent="-285750">
              <a:buFont typeface="Arial" panose="020B0604020202020204" pitchFamily="34" charset="0"/>
              <a:buChar char="•"/>
            </a:pPr>
            <a:r>
              <a:rPr lang="en-US" altLang="zh-CN" sz="2800" dirty="0"/>
              <a:t>A</a:t>
            </a:r>
            <a:r>
              <a:rPr lang="zh-CN" altLang="en-US" sz="2800" dirty="0"/>
              <a:t> </a:t>
            </a:r>
            <a:r>
              <a:rPr lang="en-US" altLang="zh-CN" sz="2800" dirty="0"/>
              <a:t>brief</a:t>
            </a:r>
            <a:r>
              <a:rPr lang="zh-CN" altLang="en-US" sz="2800" dirty="0"/>
              <a:t> </a:t>
            </a:r>
            <a:r>
              <a:rPr lang="en-US" altLang="zh-CN" sz="2800" dirty="0"/>
              <a:t>history</a:t>
            </a:r>
            <a:r>
              <a:rPr lang="zh-CN" altLang="en-US" sz="2800" dirty="0"/>
              <a:t> </a:t>
            </a:r>
            <a:r>
              <a:rPr lang="en-US" altLang="zh-CN" sz="2800" dirty="0"/>
              <a:t>of</a:t>
            </a:r>
            <a:r>
              <a:rPr lang="zh-CN" altLang="en-US" sz="2800" dirty="0"/>
              <a:t> </a:t>
            </a:r>
            <a:r>
              <a:rPr lang="en-US" altLang="zh-CN" sz="2800" dirty="0"/>
              <a:t>LLM</a:t>
            </a:r>
            <a:r>
              <a:rPr lang="zh-CN" altLang="en-US" sz="2800" dirty="0"/>
              <a:t> </a:t>
            </a:r>
            <a:r>
              <a:rPr lang="en-US" altLang="zh-CN" sz="2800" dirty="0"/>
              <a:t>agents</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Any</a:t>
            </a:r>
            <a:r>
              <a:rPr lang="zh-CN" altLang="en-US" sz="2800" dirty="0">
                <a:solidFill>
                  <a:schemeClr val="accent6">
                    <a:lumMod val="75000"/>
                  </a:schemeClr>
                </a:solidFill>
              </a:rPr>
              <a:t> </a:t>
            </a:r>
            <a:r>
              <a:rPr lang="en-US" altLang="zh-CN" sz="2800" dirty="0">
                <a:solidFill>
                  <a:schemeClr val="accent6">
                    <a:lumMod val="75000"/>
                  </a:schemeClr>
                </a:solidFill>
              </a:rPr>
              <a:t>distinctions</a:t>
            </a:r>
            <a:r>
              <a:rPr lang="zh-CN" altLang="en-US" sz="2800" dirty="0">
                <a:solidFill>
                  <a:schemeClr val="accent6">
                    <a:lumMod val="75000"/>
                  </a:schemeClr>
                </a:solidFill>
              </a:rPr>
              <a:t> </a:t>
            </a:r>
            <a:r>
              <a:rPr lang="en-US" altLang="zh-CN" sz="2800" dirty="0">
                <a:solidFill>
                  <a:schemeClr val="accent6">
                    <a:lumMod val="75000"/>
                  </a:schemeClr>
                </a:solidFill>
              </a:rPr>
              <a:t>between</a:t>
            </a:r>
            <a:r>
              <a:rPr lang="zh-CN" altLang="en-US" sz="2800" dirty="0">
                <a:solidFill>
                  <a:schemeClr val="accent6">
                    <a:lumMod val="75000"/>
                  </a:schemeClr>
                </a:solidFill>
              </a:rPr>
              <a:t> </a:t>
            </a:r>
            <a:r>
              <a:rPr lang="en-US" altLang="zh-CN" sz="2800" dirty="0">
                <a:solidFill>
                  <a:schemeClr val="accent6">
                    <a:lumMod val="75000"/>
                  </a:schemeClr>
                </a:solidFill>
              </a:rPr>
              <a:t>LLM</a:t>
            </a:r>
            <a:r>
              <a:rPr lang="zh-CN" altLang="en-US" sz="2800" dirty="0">
                <a:solidFill>
                  <a:schemeClr val="accent6">
                    <a:lumMod val="75000"/>
                  </a:schemeClr>
                </a:solidFill>
              </a:rPr>
              <a:t> </a:t>
            </a:r>
            <a:r>
              <a:rPr lang="en-US" altLang="zh-CN" sz="2800" dirty="0">
                <a:solidFill>
                  <a:schemeClr val="accent6">
                    <a:lumMod val="75000"/>
                  </a:schemeClr>
                </a:solidFill>
              </a:rPr>
              <a:t>agents</a:t>
            </a:r>
            <a:r>
              <a:rPr lang="zh-CN" altLang="en-US" sz="2800" dirty="0">
                <a:solidFill>
                  <a:schemeClr val="accent6">
                    <a:lumMod val="75000"/>
                  </a:schemeClr>
                </a:solidFill>
              </a:rPr>
              <a:t> </a:t>
            </a:r>
            <a:r>
              <a:rPr lang="en-US" altLang="zh-CN" sz="2800" dirty="0">
                <a:solidFill>
                  <a:schemeClr val="accent6">
                    <a:lumMod val="75000"/>
                  </a:schemeClr>
                </a:solidFill>
              </a:rPr>
              <a:t>in</a:t>
            </a:r>
            <a:r>
              <a:rPr lang="zh-CN" altLang="en-US" sz="2800" dirty="0">
                <a:solidFill>
                  <a:schemeClr val="accent6">
                    <a:lumMod val="75000"/>
                  </a:schemeClr>
                </a:solidFill>
              </a:rPr>
              <a:t> </a:t>
            </a:r>
            <a:r>
              <a:rPr lang="en-US" altLang="zh-CN" sz="2800" dirty="0">
                <a:solidFill>
                  <a:schemeClr val="accent6">
                    <a:lumMod val="75000"/>
                  </a:schemeClr>
                </a:solidFill>
              </a:rPr>
              <a:t>2023</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latest</a:t>
            </a:r>
            <a:r>
              <a:rPr lang="zh-CN" altLang="en-US" sz="2800" dirty="0">
                <a:solidFill>
                  <a:schemeClr val="accent6">
                    <a:lumMod val="75000"/>
                  </a:schemeClr>
                </a:solidFill>
              </a:rPr>
              <a:t> </a:t>
            </a:r>
            <a:r>
              <a:rPr lang="en-US" altLang="zh-CN" sz="2800" dirty="0">
                <a:solidFill>
                  <a:schemeClr val="accent6">
                    <a:lumMod val="75000"/>
                  </a:schemeClr>
                </a:solidFill>
              </a:rPr>
              <a:t>LLM</a:t>
            </a:r>
            <a:r>
              <a:rPr lang="zh-CN" altLang="en-US" sz="2800" dirty="0">
                <a:solidFill>
                  <a:schemeClr val="accent6">
                    <a:lumMod val="75000"/>
                  </a:schemeClr>
                </a:solidFill>
              </a:rPr>
              <a:t> </a:t>
            </a:r>
            <a:r>
              <a:rPr lang="en-US" altLang="zh-CN" sz="2800" dirty="0">
                <a:solidFill>
                  <a:schemeClr val="accent6">
                    <a:lumMod val="75000"/>
                  </a:schemeClr>
                </a:solidFill>
              </a:rPr>
              <a:t>agent</a:t>
            </a:r>
            <a:r>
              <a:rPr lang="zh-CN" altLang="en-US" sz="2800" dirty="0">
                <a:solidFill>
                  <a:schemeClr val="accent6">
                    <a:lumMod val="75000"/>
                  </a:schemeClr>
                </a:solidFill>
              </a:rPr>
              <a:t> </a:t>
            </a:r>
            <a:r>
              <a:rPr lang="en-US" altLang="zh-CN" sz="2800" dirty="0">
                <a:solidFill>
                  <a:schemeClr val="accent6">
                    <a:lumMod val="75000"/>
                  </a:schemeClr>
                </a:solidFill>
              </a:rPr>
              <a:t>in</a:t>
            </a:r>
            <a:r>
              <a:rPr lang="zh-CN" altLang="en-US" sz="2800" dirty="0">
                <a:solidFill>
                  <a:schemeClr val="accent6">
                    <a:lumMod val="75000"/>
                  </a:schemeClr>
                </a:solidFill>
              </a:rPr>
              <a:t> </a:t>
            </a:r>
            <a:r>
              <a:rPr lang="en-US" altLang="zh-CN" sz="2800" dirty="0">
                <a:solidFill>
                  <a:schemeClr val="accent6">
                    <a:lumMod val="75000"/>
                  </a:schemeClr>
                </a:solidFill>
              </a:rPr>
              <a:t>2025?</a:t>
            </a:r>
            <a:endParaRPr lang="en-US" altLang="zh-CN" sz="2800" u="sng" dirty="0"/>
          </a:p>
          <a:p>
            <a:pPr marL="285750" indent="-285750">
              <a:buFont typeface="Arial" panose="020B0604020202020204" pitchFamily="34" charset="0"/>
              <a:buChar char="•"/>
            </a:pPr>
            <a:endParaRPr lang="en-US" altLang="zh-CN" sz="2800" u="sng" dirty="0"/>
          </a:p>
          <a:p>
            <a:endParaRPr lang="en-US" altLang="zh-CN" sz="2800" u="sng" dirty="0"/>
          </a:p>
          <a:p>
            <a:pPr marL="285750" indent="-285750">
              <a:buFont typeface="Arial" panose="020B0604020202020204" pitchFamily="34" charset="0"/>
              <a:buChar char="•"/>
            </a:pPr>
            <a:endParaRPr lang="en-US" altLang="zh-CN" sz="2800" dirty="0"/>
          </a:p>
        </p:txBody>
      </p:sp>
    </p:spTree>
    <p:extLst>
      <p:ext uri="{BB962C8B-B14F-4D97-AF65-F5344CB8AC3E}">
        <p14:creationId xmlns:p14="http://schemas.microsoft.com/office/powerpoint/2010/main" val="4056550174"/>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grpSp>
        <p:nvGrpSpPr>
          <p:cNvPr id="210" name="Google Shape;210;p24"/>
          <p:cNvGrpSpPr/>
          <p:nvPr/>
        </p:nvGrpSpPr>
        <p:grpSpPr>
          <a:xfrm flipH="1">
            <a:off x="7179734" y="737447"/>
            <a:ext cx="5353473" cy="3709247"/>
            <a:chOff x="4388650" y="2224200"/>
            <a:chExt cx="1707525" cy="1174775"/>
          </a:xfrm>
        </p:grpSpPr>
        <p:sp>
          <p:nvSpPr>
            <p:cNvPr id="211"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2"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4"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15"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6"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8"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19"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0"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1"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22"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3"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121900" tIns="121900" rIns="121900" bIns="121900" anchor="ctr" anchorCtr="0">
              <a:noAutofit/>
            </a:bodyPr>
            <a:lstStyle/>
            <a:p>
              <a:endParaRPr sz="2400"/>
            </a:p>
          </p:txBody>
        </p:sp>
        <p:sp>
          <p:nvSpPr>
            <p:cNvPr id="224"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5"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8"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9"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0"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31"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2"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33"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34"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35"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36"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37"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38"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39"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40"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41"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42"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43"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4"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5"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6"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7"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8"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49"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0"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51"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52"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53"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54"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55"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6"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57"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58"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59"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0"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1"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2"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3"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4"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5"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6"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267"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8"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121900" tIns="121900" rIns="121900" bIns="121900" anchor="ctr" anchorCtr="0">
              <a:noAutofit/>
            </a:bodyPr>
            <a:lstStyle/>
            <a:p>
              <a:endParaRPr sz="2400"/>
            </a:p>
          </p:txBody>
        </p:sp>
        <p:sp>
          <p:nvSpPr>
            <p:cNvPr id="269"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70"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71"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72"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3"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74"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121900" tIns="121900" rIns="121900" bIns="121900" anchor="ctr" anchorCtr="0">
              <a:noAutofit/>
            </a:bodyPr>
            <a:lstStyle/>
            <a:p>
              <a:endParaRPr sz="2400"/>
            </a:p>
          </p:txBody>
        </p:sp>
        <p:sp>
          <p:nvSpPr>
            <p:cNvPr id="275"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grpSp>
      <p:sp>
        <p:nvSpPr>
          <p:cNvPr id="2" name="文本框 1"/>
          <p:cNvSpPr txBox="1"/>
          <p:nvPr/>
        </p:nvSpPr>
        <p:spPr>
          <a:xfrm>
            <a:off x="527474" y="2672927"/>
            <a:ext cx="7879927" cy="3046411"/>
          </a:xfrm>
          <a:prstGeom prst="rect">
            <a:avLst/>
          </a:prstGeom>
          <a:noFill/>
        </p:spPr>
        <p:txBody>
          <a:bodyPr wrap="square" rtlCol="0">
            <a:spAutoFit/>
          </a:bodyPr>
          <a:lstStyle/>
          <a:p>
            <a:pPr marL="380990" indent="-380990" algn="just">
              <a:buFont typeface="Arial" panose="020B0604020202020204" pitchFamily="34" charset="0"/>
              <a:buChar char="•"/>
            </a:pPr>
            <a:r>
              <a:rPr lang="en-US" altLang="zh-CN" sz="2133">
                <a:solidFill>
                  <a:srgbClr val="5B627D"/>
                </a:solidFill>
              </a:rPr>
              <a:t>A significant linear relationship for the AI-induced accuracy change over time.      </a:t>
            </a:r>
          </a:p>
          <a:p>
            <a:pPr marL="380990" indent="-380990" algn="just">
              <a:buFont typeface="Arial" panose="020B0604020202020204" pitchFamily="34" charset="0"/>
              <a:buChar char="•"/>
            </a:pPr>
            <a:r>
              <a:rPr lang="en-US" altLang="zh-CN" sz="2133">
                <a:solidFill>
                  <a:srgbClr val="5B627D"/>
                </a:solidFill>
              </a:rPr>
              <a:t>In different paradigms, and under different response protocols, interacting with a biased algorithm biases participants’ independent judgements. Moreover, interacting with an accurate algorithm increased the accuracy of participants’ independent judgements. Strikingly, the participants were unaware of the strong effect that the biased algorithm had on them.</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4" name="Google Shape;774;p38"/>
          <p:cNvSpPr txBox="1"/>
          <p:nvPr/>
        </p:nvSpPr>
        <p:spPr>
          <a:xfrm>
            <a:off x="953467" y="1656533"/>
            <a:ext cx="10285200" cy="1726800"/>
          </a:xfrm>
          <a:prstGeom prst="rect">
            <a:avLst/>
          </a:prstGeom>
          <a:noFill/>
          <a:ln>
            <a:noFill/>
          </a:ln>
        </p:spPr>
        <p:txBody>
          <a:bodyPr spcFirstLastPara="1" wrap="square" lIns="121900" tIns="121900" rIns="121900" bIns="121900" anchor="t" anchorCtr="0">
            <a:noAutofit/>
          </a:bodyPr>
          <a:lstStyle/>
          <a:p>
            <a:pPr>
              <a:lnSpc>
                <a:spcPct val="115000"/>
              </a:lnSpc>
            </a:pPr>
            <a:endParaRPr sz="2400">
              <a:solidFill>
                <a:schemeClr val="dk1"/>
              </a:solidFill>
              <a:latin typeface="Golos Text" panose="020B0503020202020204"/>
              <a:ea typeface="Golos Text" panose="020B0503020202020204"/>
              <a:cs typeface="Golos Text" panose="020B0503020202020204"/>
              <a:sym typeface="Golos Text" panose="020B0503020202020204"/>
            </a:endParaRPr>
          </a:p>
        </p:txBody>
      </p:sp>
      <p:sp>
        <p:nvSpPr>
          <p:cNvPr id="2" name="文本框 1"/>
          <p:cNvSpPr txBox="1"/>
          <p:nvPr/>
        </p:nvSpPr>
        <p:spPr>
          <a:xfrm>
            <a:off x="2063327" y="3523827"/>
            <a:ext cx="8652933" cy="2109047"/>
          </a:xfrm>
          <a:prstGeom prst="rect">
            <a:avLst/>
          </a:prstGeom>
          <a:noFill/>
        </p:spPr>
        <p:txBody>
          <a:bodyPr wrap="square" rtlCol="0">
            <a:noAutofit/>
          </a:bodyPr>
          <a:lstStyle/>
          <a:p>
            <a:r>
              <a:rPr lang="en-US" altLang="zh-CN" sz="2133">
                <a:solidFill>
                  <a:schemeClr val="accent1">
                    <a:lumMod val="60000"/>
                    <a:lumOff val="40000"/>
                  </a:schemeClr>
                </a:solidFill>
                <a:ea typeface="宋体" panose="02010600030101010101" pitchFamily="2" charset="-122"/>
              </a:rPr>
              <a:t>To test whether interacting with AI’s outputs increases bias in human judgement.</a:t>
            </a:r>
          </a:p>
          <a:p>
            <a:r>
              <a:rPr lang="en-US" altLang="zh-CN" sz="2133">
                <a:solidFill>
                  <a:srgbClr val="5B627D"/>
                </a:solidFill>
                <a:sym typeface="+mn-ea"/>
              </a:rPr>
              <a:t>we conducted an experiment (n = 100) to examine how participants’ judgements about who is most likely to be a financial manager would alter after interactions with Stable Diffusion. </a:t>
            </a:r>
            <a:endParaRPr lang="en-US" altLang="zh-CN" sz="2133">
              <a:solidFill>
                <a:srgbClr val="5B627D"/>
              </a:solidFill>
            </a:endParaRPr>
          </a:p>
          <a:p>
            <a:endParaRPr lang="en-US" altLang="zh-CN" sz="2133">
              <a:solidFill>
                <a:schemeClr val="accent1">
                  <a:lumMod val="60000"/>
                  <a:lumOff val="40000"/>
                </a:schemeClr>
              </a:solidFill>
              <a:ea typeface="宋体" panose="02010600030101010101" pitchFamily="2" charset="-122"/>
            </a:endParaRPr>
          </a:p>
        </p:txBody>
      </p:sp>
      <p:grpSp>
        <p:nvGrpSpPr>
          <p:cNvPr id="129" name="Google Shape;859;p38"/>
          <p:cNvGrpSpPr/>
          <p:nvPr/>
        </p:nvGrpSpPr>
        <p:grpSpPr>
          <a:xfrm>
            <a:off x="4039288" y="1023182"/>
            <a:ext cx="4756771" cy="1834173"/>
            <a:chOff x="3864536" y="2740081"/>
            <a:chExt cx="3567578" cy="1375630"/>
          </a:xfrm>
        </p:grpSpPr>
        <p:grpSp>
          <p:nvGrpSpPr>
            <p:cNvPr id="3" name="Google Shape;860;p38"/>
            <p:cNvGrpSpPr/>
            <p:nvPr/>
          </p:nvGrpSpPr>
          <p:grpSpPr>
            <a:xfrm>
              <a:off x="3864536" y="2740081"/>
              <a:ext cx="2979176" cy="1374847"/>
              <a:chOff x="234675" y="2436575"/>
              <a:chExt cx="2470500" cy="1140100"/>
            </a:xfrm>
          </p:grpSpPr>
          <p:sp>
            <p:nvSpPr>
              <p:cNvPr id="4" name="Google Shape;861;p38"/>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 name="Google Shape;862;p38"/>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 name="Google Shape;863;p38"/>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 name="Google Shape;864;p38"/>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 name="Google Shape;865;p38"/>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9" name="Google Shape;866;p38"/>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 name="Google Shape;867;p38"/>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 name="Google Shape;868;p38"/>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 name="Google Shape;869;p38"/>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3" name="Google Shape;870;p38"/>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4" name="Google Shape;871;p38"/>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5" name="Google Shape;872;p38"/>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6" name="Google Shape;873;p38"/>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 name="Google Shape;874;p38"/>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 name="Google Shape;875;p38"/>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9" name="Google Shape;876;p38"/>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 name="Google Shape;877;p38"/>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1" name="Google Shape;878;p38"/>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 name="Google Shape;879;p38"/>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3" name="Google Shape;880;p38"/>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4" name="Google Shape;881;p38"/>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5" name="Google Shape;882;p38"/>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6" name="Google Shape;883;p38"/>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7" name="Google Shape;884;p38"/>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8" name="Google Shape;885;p38"/>
              <p:cNvSpPr/>
              <p:nvPr/>
            </p:nvSpPr>
            <p:spPr>
              <a:xfrm>
                <a:off x="383000" y="2651995"/>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9" name="Google Shape;886;p38"/>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 name="Google Shape;887;p38"/>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1" name="Google Shape;888;p38"/>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2" name="Google Shape;889;p38"/>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3" name="Google Shape;890;p38"/>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4" name="Google Shape;891;p38"/>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5" name="Google Shape;892;p38"/>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6" name="Google Shape;893;p38"/>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 name="Google Shape;894;p38"/>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 name="Google Shape;895;p38"/>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39" name="Google Shape;896;p38"/>
            <p:cNvGrpSpPr/>
            <p:nvPr/>
          </p:nvGrpSpPr>
          <p:grpSpPr>
            <a:xfrm>
              <a:off x="5539001" y="2890336"/>
              <a:ext cx="1893112" cy="1225375"/>
              <a:chOff x="2974500" y="2561175"/>
              <a:chExt cx="1569875" cy="1016150"/>
            </a:xfrm>
          </p:grpSpPr>
          <p:sp>
            <p:nvSpPr>
              <p:cNvPr id="40" name="Google Shape;897;p38"/>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1" name="Google Shape;898;p38"/>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121900" tIns="121900" rIns="121900" bIns="121900" anchor="ctr" anchorCtr="0">
                <a:noAutofit/>
              </a:bodyPr>
              <a:lstStyle/>
              <a:p>
                <a:endParaRPr sz="2400"/>
              </a:p>
            </p:txBody>
          </p:sp>
          <p:sp>
            <p:nvSpPr>
              <p:cNvPr id="42" name="Google Shape;899;p38"/>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121900" tIns="121900" rIns="121900" bIns="121900" anchor="ctr" anchorCtr="0">
                <a:noAutofit/>
              </a:bodyPr>
              <a:lstStyle/>
              <a:p>
                <a:endParaRPr sz="2400"/>
              </a:p>
            </p:txBody>
          </p:sp>
          <p:sp>
            <p:nvSpPr>
              <p:cNvPr id="43" name="Google Shape;900;p38"/>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 name="Google Shape;901;p38"/>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 name="Google Shape;902;p38"/>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6" name="Google Shape;903;p38"/>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7" name="Google Shape;904;p38"/>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121900" tIns="121900" rIns="121900" bIns="121900" anchor="ctr" anchorCtr="0">
                <a:noAutofit/>
              </a:bodyPr>
              <a:lstStyle/>
              <a:p>
                <a:endParaRPr sz="2400"/>
              </a:p>
            </p:txBody>
          </p:sp>
          <p:sp>
            <p:nvSpPr>
              <p:cNvPr id="48" name="Google Shape;905;p38"/>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9" name="Google Shape;906;p38"/>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50" name="Google Shape;907;p38"/>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121900" tIns="121900" rIns="121900" bIns="121900" anchor="ctr" anchorCtr="0">
                <a:noAutofit/>
              </a:bodyPr>
              <a:lstStyle/>
              <a:p>
                <a:endParaRPr sz="2400"/>
              </a:p>
            </p:txBody>
          </p:sp>
          <p:sp>
            <p:nvSpPr>
              <p:cNvPr id="51" name="Google Shape;908;p38"/>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121900" tIns="121900" rIns="121900" bIns="121900" anchor="ctr" anchorCtr="0">
                <a:noAutofit/>
              </a:bodyPr>
              <a:lstStyle/>
              <a:p>
                <a:endParaRPr sz="2400"/>
              </a:p>
            </p:txBody>
          </p:sp>
          <p:sp>
            <p:nvSpPr>
              <p:cNvPr id="52" name="Google Shape;909;p38"/>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3" name="Google Shape;910;p38"/>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 name="Google Shape;911;p38"/>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121900" tIns="121900" rIns="121900" bIns="121900" anchor="ctr" anchorCtr="0">
                <a:noAutofit/>
              </a:bodyPr>
              <a:lstStyle/>
              <a:p>
                <a:endParaRPr sz="2400"/>
              </a:p>
            </p:txBody>
          </p:sp>
          <p:sp>
            <p:nvSpPr>
              <p:cNvPr id="55" name="Google Shape;912;p38"/>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56" name="Google Shape;913;p38"/>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7" name="Google Shape;914;p38"/>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8" name="Google Shape;915;p38"/>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9" name="Google Shape;916;p38"/>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0" name="Google Shape;917;p38"/>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1" name="Google Shape;918;p38"/>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62" name="Google Shape;919;p38"/>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63" name="Google Shape;920;p38"/>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64" name="Google Shape;921;p38"/>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65" name="Google Shape;922;p38"/>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66" name="Google Shape;923;p38"/>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7" name="Google Shape;924;p38"/>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68" name="Google Shape;925;p38"/>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121900" tIns="121900" rIns="121900" bIns="121900" anchor="ctr" anchorCtr="0">
                <a:noAutofit/>
              </a:bodyPr>
              <a:lstStyle/>
              <a:p>
                <a:endParaRPr sz="2400"/>
              </a:p>
            </p:txBody>
          </p:sp>
          <p:sp>
            <p:nvSpPr>
              <p:cNvPr id="69" name="Google Shape;926;p38"/>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0" name="Google Shape;927;p38"/>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1" name="Google Shape;928;p38"/>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72" name="Google Shape;929;p38"/>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73" name="Google Shape;930;p38"/>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74" name="Google Shape;931;p38"/>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75" name="Google Shape;932;p38"/>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76" name="Google Shape;933;p38"/>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77" name="Google Shape;934;p38"/>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121900" tIns="121900" rIns="121900" bIns="121900" anchor="ctr" anchorCtr="0">
                <a:noAutofit/>
              </a:bodyPr>
              <a:lstStyle/>
              <a:p>
                <a:endParaRPr sz="2400"/>
              </a:p>
            </p:txBody>
          </p:sp>
          <p:sp>
            <p:nvSpPr>
              <p:cNvPr id="78" name="Google Shape;935;p38"/>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121900" tIns="121900" rIns="121900" bIns="121900" anchor="ctr" anchorCtr="0">
                <a:noAutofit/>
              </a:bodyPr>
              <a:lstStyle/>
              <a:p>
                <a:endParaRPr sz="2400"/>
              </a:p>
            </p:txBody>
          </p:sp>
          <p:sp>
            <p:nvSpPr>
              <p:cNvPr id="79" name="Google Shape;936;p38"/>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80" name="Google Shape;937;p38"/>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1" name="Google Shape;938;p38"/>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2" name="Google Shape;939;p38"/>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3" name="Google Shape;940;p38"/>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4" name="Google Shape;941;p38"/>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85" name="Google Shape;942;p38"/>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86" name="Google Shape;943;p38"/>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121900" tIns="121900" rIns="121900" bIns="121900" anchor="ctr" anchorCtr="0">
                <a:noAutofit/>
              </a:bodyPr>
              <a:lstStyle/>
              <a:p>
                <a:endParaRPr sz="2400"/>
              </a:p>
            </p:txBody>
          </p:sp>
          <p:sp>
            <p:nvSpPr>
              <p:cNvPr id="87" name="Google Shape;944;p38"/>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121900" tIns="121900" rIns="121900" bIns="121900" anchor="ctr" anchorCtr="0">
                <a:noAutofit/>
              </a:bodyPr>
              <a:lstStyle/>
              <a:p>
                <a:endParaRPr sz="2400"/>
              </a:p>
            </p:txBody>
          </p:sp>
          <p:sp>
            <p:nvSpPr>
              <p:cNvPr id="88" name="Google Shape;945;p38"/>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89" name="Google Shape;946;p38"/>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90" name="Google Shape;947;p38"/>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91" name="Google Shape;948;p38"/>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92" name="Google Shape;949;p38"/>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3" name="Google Shape;950;p38"/>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4" name="Google Shape;951;p38"/>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95" name="Google Shape;952;p38"/>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96" name="Google Shape;953;p38"/>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97" name="Google Shape;954;p38"/>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98" name="Google Shape;955;p38"/>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121900" tIns="121900" rIns="121900" bIns="121900" anchor="ctr" anchorCtr="0">
                <a:noAutofit/>
              </a:bodyPr>
              <a:lstStyle/>
              <a:p>
                <a:endParaRPr sz="2400"/>
              </a:p>
            </p:txBody>
          </p:sp>
          <p:sp>
            <p:nvSpPr>
              <p:cNvPr id="99" name="Google Shape;956;p38"/>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121900" tIns="121900" rIns="121900" bIns="121900" anchor="ctr" anchorCtr="0">
                <a:noAutofit/>
              </a:bodyPr>
              <a:lstStyle/>
              <a:p>
                <a:endParaRPr sz="2400"/>
              </a:p>
            </p:txBody>
          </p:sp>
          <p:sp>
            <p:nvSpPr>
              <p:cNvPr id="100" name="Google Shape;957;p38"/>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121900" tIns="121900" rIns="121900" bIns="121900" anchor="ctr" anchorCtr="0">
                <a:noAutofit/>
              </a:bodyPr>
              <a:lstStyle/>
              <a:p>
                <a:endParaRPr sz="2400"/>
              </a:p>
            </p:txBody>
          </p:sp>
          <p:sp>
            <p:nvSpPr>
              <p:cNvPr id="101" name="Google Shape;958;p38"/>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2" name="Google Shape;959;p38"/>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3" name="Google Shape;960;p38"/>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104" name="Google Shape;961;p38"/>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105" name="Google Shape;962;p38"/>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121900" tIns="121900" rIns="121900" bIns="121900" anchor="ctr" anchorCtr="0">
                <a:noAutofit/>
              </a:bodyPr>
              <a:lstStyle/>
              <a:p>
                <a:endParaRPr sz="2400"/>
              </a:p>
            </p:txBody>
          </p:sp>
          <p:sp>
            <p:nvSpPr>
              <p:cNvPr id="106" name="Google Shape;963;p38"/>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121900" tIns="121900" rIns="121900" bIns="121900" anchor="ctr" anchorCtr="0">
                <a:noAutofit/>
              </a:bodyPr>
              <a:lstStyle/>
              <a:p>
                <a:endParaRPr sz="2400"/>
              </a:p>
            </p:txBody>
          </p:sp>
          <p:sp>
            <p:nvSpPr>
              <p:cNvPr id="107" name="Google Shape;964;p38"/>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8" name="Google Shape;965;p38"/>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9" name="Google Shape;966;p38"/>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121900" tIns="121900" rIns="121900" bIns="121900" anchor="ctr" anchorCtr="0">
                <a:noAutofit/>
              </a:bodyPr>
              <a:lstStyle/>
              <a:p>
                <a:endParaRPr sz="2400"/>
              </a:p>
            </p:txBody>
          </p:sp>
          <p:sp>
            <p:nvSpPr>
              <p:cNvPr id="110" name="Google Shape;967;p38"/>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121900" tIns="121900" rIns="121900" bIns="121900" anchor="ctr" anchorCtr="0">
                <a:noAutofit/>
              </a:bodyPr>
              <a:lstStyle/>
              <a:p>
                <a:endParaRPr sz="2400"/>
              </a:p>
            </p:txBody>
          </p:sp>
          <p:sp>
            <p:nvSpPr>
              <p:cNvPr id="111" name="Google Shape;968;p38"/>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121900" tIns="121900" rIns="121900" bIns="121900" anchor="ctr" anchorCtr="0">
                <a:noAutofit/>
              </a:bodyPr>
              <a:lstStyle/>
              <a:p>
                <a:endParaRPr sz="2400"/>
              </a:p>
            </p:txBody>
          </p:sp>
          <p:sp>
            <p:nvSpPr>
              <p:cNvPr id="112" name="Google Shape;969;p38"/>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121900" tIns="121900" rIns="121900" bIns="121900" anchor="ctr" anchorCtr="0">
                <a:noAutofit/>
              </a:bodyPr>
              <a:lstStyle/>
              <a:p>
                <a:endParaRPr sz="2400"/>
              </a:p>
            </p:txBody>
          </p:sp>
          <p:sp>
            <p:nvSpPr>
              <p:cNvPr id="113" name="Google Shape;970;p38"/>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121900" tIns="121900" rIns="121900" bIns="121900" anchor="ctr" anchorCtr="0">
                <a:noAutofit/>
              </a:bodyPr>
              <a:lstStyle/>
              <a:p>
                <a:endParaRPr sz="2400"/>
              </a:p>
            </p:txBody>
          </p:sp>
          <p:sp>
            <p:nvSpPr>
              <p:cNvPr id="114" name="Google Shape;971;p38"/>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121900" tIns="121900" rIns="121900" bIns="121900" anchor="ctr" anchorCtr="0">
                <a:noAutofit/>
              </a:bodyPr>
              <a:lstStyle/>
              <a:p>
                <a:endParaRPr sz="2400"/>
              </a:p>
            </p:txBody>
          </p:sp>
          <p:sp>
            <p:nvSpPr>
              <p:cNvPr id="115" name="Google Shape;972;p38"/>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6" name="Google Shape;973;p38"/>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7" name="Google Shape;974;p38"/>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8" name="Google Shape;975;p38"/>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121900" tIns="121900" rIns="121900" bIns="121900" anchor="ctr" anchorCtr="0">
                <a:noAutofit/>
              </a:bodyPr>
              <a:lstStyle/>
              <a:p>
                <a:endParaRPr sz="2400"/>
              </a:p>
            </p:txBody>
          </p:sp>
          <p:sp>
            <p:nvSpPr>
              <p:cNvPr id="119" name="Google Shape;976;p38"/>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0" name="Google Shape;977;p38"/>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1" name="Google Shape;978;p38"/>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2" name="Google Shape;979;p38"/>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123" name="Google Shape;980;p38"/>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121900" tIns="121900" rIns="121900" bIns="121900" anchor="ctr" anchorCtr="0">
                <a:noAutofit/>
              </a:bodyPr>
              <a:lstStyle/>
              <a:p>
                <a:endParaRPr sz="2400"/>
              </a:p>
            </p:txBody>
          </p:sp>
          <p:sp>
            <p:nvSpPr>
              <p:cNvPr id="124" name="Google Shape;981;p38"/>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5" name="Google Shape;982;p38"/>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6" name="Google Shape;983;p38"/>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7" name="Google Shape;984;p38"/>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8" name="Google Shape;985;p38"/>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5" name="文本框 4"/>
          <p:cNvSpPr txBox="1"/>
          <p:nvPr/>
        </p:nvSpPr>
        <p:spPr>
          <a:xfrm>
            <a:off x="719667" y="3813387"/>
            <a:ext cx="3589867" cy="2800767"/>
          </a:xfrm>
          <a:prstGeom prst="rect">
            <a:avLst/>
          </a:prstGeom>
          <a:noFill/>
        </p:spPr>
        <p:txBody>
          <a:bodyPr wrap="square" rtlCol="0">
            <a:spAutoFit/>
          </a:bodyPr>
          <a:lstStyle/>
          <a:p>
            <a:endParaRPr lang="en-US" altLang="zh-CN" sz="1600"/>
          </a:p>
          <a:p>
            <a:r>
              <a:rPr lang="en-US" altLang="zh-CN" sz="1600">
                <a:solidFill>
                  <a:srgbClr val="5B627D"/>
                </a:solidFill>
              </a:rPr>
              <a:t>Stage 1: Participants are shown six images of individuals from different racial and gender groups, including a White man, a White woman, an Asian man, an Asian woman, a Black man, and a Black woman. In each trial, participants are asked to select the person they believe is most likely to be a financial manager.</a:t>
            </a:r>
          </a:p>
          <a:p>
            <a:endParaRPr lang="en-US" altLang="zh-CN" sz="1600">
              <a:solidFill>
                <a:srgbClr val="5B627D"/>
              </a:solidFill>
            </a:endParaRPr>
          </a:p>
        </p:txBody>
      </p:sp>
      <p:pic>
        <p:nvPicPr>
          <p:cNvPr id="2" name="图片 0"/>
          <p:cNvPicPr>
            <a:picLocks noChangeAspect="1"/>
          </p:cNvPicPr>
          <p:nvPr/>
        </p:nvPicPr>
        <p:blipFill>
          <a:blip r:embed="rId3"/>
          <a:srcRect b="57749"/>
          <a:stretch>
            <a:fillRect/>
          </a:stretch>
        </p:blipFill>
        <p:spPr>
          <a:xfrm>
            <a:off x="911861" y="933027"/>
            <a:ext cx="10177780" cy="2829560"/>
          </a:xfrm>
          <a:prstGeom prst="rect">
            <a:avLst/>
          </a:prstGeom>
        </p:spPr>
      </p:pic>
      <p:sp>
        <p:nvSpPr>
          <p:cNvPr id="4" name="文本框 3"/>
          <p:cNvSpPr txBox="1"/>
          <p:nvPr/>
        </p:nvSpPr>
        <p:spPr>
          <a:xfrm>
            <a:off x="764541" y="411481"/>
            <a:ext cx="3795607" cy="547793"/>
          </a:xfrm>
          <a:prstGeom prst="rect">
            <a:avLst/>
          </a:prstGeom>
          <a:noFill/>
        </p:spPr>
        <p:txBody>
          <a:bodyPr wrap="square" rtlCol="0">
            <a:noAutofit/>
          </a:bodyPr>
          <a:lstStyle/>
          <a:p>
            <a:r>
              <a:rPr lang="en-US" altLang="zh-CN" sz="2133" b="1">
                <a:solidFill>
                  <a:schemeClr val="accent2">
                    <a:lumMod val="90000"/>
                  </a:schemeClr>
                </a:solidFill>
                <a:sym typeface="+mn-ea"/>
              </a:rPr>
              <a:t>a. Experimental Design</a:t>
            </a:r>
            <a:endParaRPr lang="en-US" altLang="zh-CN" sz="2133" b="1">
              <a:solidFill>
                <a:schemeClr val="accent2">
                  <a:lumMod val="90000"/>
                </a:schemeClr>
              </a:solidFill>
            </a:endParaRPr>
          </a:p>
          <a:p>
            <a:endParaRPr lang="zh-CN" altLang="en-US" sz="2133"/>
          </a:p>
        </p:txBody>
      </p:sp>
      <p:sp>
        <p:nvSpPr>
          <p:cNvPr id="6" name="文本框 5"/>
          <p:cNvSpPr txBox="1"/>
          <p:nvPr/>
        </p:nvSpPr>
        <p:spPr>
          <a:xfrm>
            <a:off x="4431454" y="4101254"/>
            <a:ext cx="3329093" cy="2554545"/>
          </a:xfrm>
          <a:prstGeom prst="rect">
            <a:avLst/>
          </a:prstGeom>
          <a:noFill/>
        </p:spPr>
        <p:txBody>
          <a:bodyPr wrap="square" rtlCol="0">
            <a:spAutoFit/>
          </a:bodyPr>
          <a:lstStyle/>
          <a:p>
            <a:r>
              <a:rPr lang="en-US" altLang="zh-CN" sz="1600">
                <a:solidFill>
                  <a:srgbClr val="5B627D"/>
                </a:solidFill>
                <a:sym typeface="+mn-ea"/>
              </a:rPr>
              <a:t>Stage 2: In this stage, participants are shown three images of financial managers generated by AI (Stable Diffusion). The control group, however, is shown three fractal images (geometric patterns without human faces).</a:t>
            </a:r>
            <a:endParaRPr lang="en-US" altLang="zh-CN" sz="1600">
              <a:solidFill>
                <a:srgbClr val="5B627D"/>
              </a:solidFill>
            </a:endParaRPr>
          </a:p>
          <a:p>
            <a:endParaRPr lang="en-US" altLang="zh-CN" sz="2400"/>
          </a:p>
          <a:p>
            <a:endParaRPr lang="zh-CN" altLang="en-US" sz="2400"/>
          </a:p>
        </p:txBody>
      </p:sp>
      <p:sp>
        <p:nvSpPr>
          <p:cNvPr id="7" name="文本框 6"/>
          <p:cNvSpPr txBox="1"/>
          <p:nvPr/>
        </p:nvSpPr>
        <p:spPr>
          <a:xfrm>
            <a:off x="8129693" y="4101254"/>
            <a:ext cx="2959947" cy="2062103"/>
          </a:xfrm>
          <a:prstGeom prst="rect">
            <a:avLst/>
          </a:prstGeom>
          <a:noFill/>
        </p:spPr>
        <p:txBody>
          <a:bodyPr wrap="square" rtlCol="0">
            <a:spAutoFit/>
          </a:bodyPr>
          <a:lstStyle/>
          <a:p>
            <a:r>
              <a:rPr lang="en-US" altLang="zh-CN" sz="1600">
                <a:solidFill>
                  <a:srgbClr val="5B627D"/>
                </a:solidFill>
                <a:sym typeface="+mn-ea"/>
              </a:rPr>
              <a:t>Stage 3: Participants repeat the task from Stage 1, selecting financial managers again, to measure changes in their preferences before and after exposure to AI-generated images.</a:t>
            </a:r>
            <a:endParaRPr lang="en-US" altLang="zh-CN" sz="1600">
              <a:solidFill>
                <a:srgbClr val="5B627D"/>
              </a:solidFill>
            </a:endParaRPr>
          </a:p>
          <a:p>
            <a:endParaRPr lang="en-US" altLang="zh-CN" sz="1600">
              <a:solidFill>
                <a:srgbClr val="5B627D"/>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 name="文本框 3"/>
          <p:cNvSpPr txBox="1"/>
          <p:nvPr/>
        </p:nvSpPr>
        <p:spPr>
          <a:xfrm>
            <a:off x="764541" y="411481"/>
            <a:ext cx="3795607" cy="547793"/>
          </a:xfrm>
          <a:prstGeom prst="rect">
            <a:avLst/>
          </a:prstGeom>
          <a:noFill/>
        </p:spPr>
        <p:txBody>
          <a:bodyPr wrap="square" rtlCol="0">
            <a:noAutofit/>
          </a:bodyPr>
          <a:lstStyle/>
          <a:p>
            <a:r>
              <a:rPr lang="en-US" altLang="zh-CN" sz="2133" b="1">
                <a:solidFill>
                  <a:schemeClr val="accent2">
                    <a:lumMod val="90000"/>
                  </a:schemeClr>
                </a:solidFill>
                <a:sym typeface="+mn-ea"/>
              </a:rPr>
              <a:t>b. Results</a:t>
            </a:r>
            <a:endParaRPr lang="en-US" altLang="zh-CN" sz="2133">
              <a:solidFill>
                <a:srgbClr val="5B627D"/>
              </a:solidFill>
            </a:endParaRPr>
          </a:p>
          <a:p>
            <a:endParaRPr lang="en-US" altLang="zh-CN" sz="2133" b="1">
              <a:solidFill>
                <a:schemeClr val="accent2">
                  <a:lumMod val="90000"/>
                </a:schemeClr>
              </a:solidFill>
            </a:endParaRPr>
          </a:p>
          <a:p>
            <a:endParaRPr lang="zh-CN" altLang="en-US" sz="2133"/>
          </a:p>
        </p:txBody>
      </p:sp>
      <p:sp>
        <p:nvSpPr>
          <p:cNvPr id="7" name="文本框 6"/>
          <p:cNvSpPr txBox="1"/>
          <p:nvPr/>
        </p:nvSpPr>
        <p:spPr>
          <a:xfrm>
            <a:off x="856827" y="4581314"/>
            <a:ext cx="10478347" cy="2062103"/>
          </a:xfrm>
          <a:prstGeom prst="rect">
            <a:avLst/>
          </a:prstGeom>
          <a:noFill/>
        </p:spPr>
        <p:txBody>
          <a:bodyPr wrap="square" rtlCol="0">
            <a:spAutoFit/>
          </a:bodyPr>
          <a:lstStyle/>
          <a:p>
            <a:r>
              <a:rPr lang="en-US" altLang="zh-CN" sz="1600">
                <a:solidFill>
                  <a:srgbClr val="5B627D"/>
                </a:solidFill>
              </a:rPr>
              <a:t>The experimental results show that after exposure to AI-generated images, participants' tendency to select White men as financial managers significantly increased. In contrast, no such change was observed in the control group after exposure to fractal images. The error bars represent the standard error of the mean (s.e.m.), indicating the reliability and variability of the results.</a:t>
            </a:r>
          </a:p>
          <a:p>
            <a:r>
              <a:rPr lang="en-US" altLang="zh-CN" sz="1600">
                <a:solidFill>
                  <a:srgbClr val="5B627D"/>
                </a:solidFill>
              </a:rPr>
              <a:t>This experiment demonstrates that AI-generated images may influence people's preferences when selecting financial managers, particularly in terms of race and gender. In contrast, viewing images without distinct human features (such as fractal images) does not elicit such biased choices.</a:t>
            </a:r>
          </a:p>
          <a:p>
            <a:endParaRPr lang="en-US" altLang="zh-CN" sz="1600">
              <a:solidFill>
                <a:srgbClr val="5B627D"/>
              </a:solidFill>
            </a:endParaRPr>
          </a:p>
        </p:txBody>
      </p:sp>
      <p:pic>
        <p:nvPicPr>
          <p:cNvPr id="2" name="图片 1"/>
          <p:cNvPicPr>
            <a:picLocks noChangeAspect="1"/>
          </p:cNvPicPr>
          <p:nvPr/>
        </p:nvPicPr>
        <p:blipFill>
          <a:blip r:embed="rId3"/>
          <a:stretch>
            <a:fillRect/>
          </a:stretch>
        </p:blipFill>
        <p:spPr>
          <a:xfrm>
            <a:off x="1789007" y="933027"/>
            <a:ext cx="8613987" cy="345948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6"/>
          <p:cNvSpPr txBox="1">
            <a:spLocks noGrp="1"/>
          </p:cNvSpPr>
          <p:nvPr>
            <p:ph type="title" idx="2"/>
          </p:nvPr>
        </p:nvSpPr>
        <p:spPr>
          <a:xfrm>
            <a:off x="623147" y="68580"/>
            <a:ext cx="3041227" cy="978747"/>
          </a:xfrm>
          <a:prstGeom prst="rect">
            <a:avLst/>
          </a:prstGeom>
        </p:spPr>
        <p:txBody>
          <a:bodyPr spcFirstLastPara="1" vert="horz" wrap="square" lIns="121900" tIns="121900" rIns="121900" bIns="121900" rtlCol="0" anchor="t" anchorCtr="0">
            <a:noAutofit/>
          </a:bodyPr>
          <a:lstStyle/>
          <a:p>
            <a:r>
              <a:rPr lang="en-US" altLang="en-GB" sz="3733"/>
              <a:t>Summary</a:t>
            </a:r>
          </a:p>
        </p:txBody>
      </p:sp>
      <p:sp>
        <p:nvSpPr>
          <p:cNvPr id="3" name="文本框 2"/>
          <p:cNvSpPr txBox="1"/>
          <p:nvPr/>
        </p:nvSpPr>
        <p:spPr>
          <a:xfrm>
            <a:off x="552874" y="933027"/>
            <a:ext cx="11086253" cy="4127500"/>
          </a:xfrm>
          <a:prstGeom prst="rect">
            <a:avLst/>
          </a:prstGeom>
          <a:noFill/>
        </p:spPr>
        <p:txBody>
          <a:bodyPr wrap="square" rtlCol="0">
            <a:noAutofit/>
          </a:bodyPr>
          <a:lstStyle/>
          <a:p>
            <a:r>
              <a:rPr lang="en-US" altLang="zh-CN" sz="1600" b="1">
                <a:solidFill>
                  <a:schemeClr val="accent2">
                    <a:lumMod val="90000"/>
                  </a:schemeClr>
                </a:solidFill>
              </a:rPr>
              <a:t>(1) Human-AI Feedback Loops Amplify Bias</a:t>
            </a:r>
          </a:p>
          <a:p>
            <a:r>
              <a:rPr lang="en-US" altLang="zh-CN" sz="1600"/>
              <a:t>Research shows that when humans interact with biased AI, their own biases increase over time, even if the initial level of bias was low.</a:t>
            </a:r>
          </a:p>
          <a:p>
            <a:r>
              <a:rPr lang="en-US" altLang="zh-CN" sz="1600"/>
              <a:t>This effect is greater than in human-human interactions. In experiments involving only human interactions, bias was not amplified.</a:t>
            </a:r>
          </a:p>
          <a:p>
            <a:r>
              <a:rPr lang="en-US" altLang="zh-CN" sz="1600" b="1">
                <a:solidFill>
                  <a:schemeClr val="accent2">
                    <a:lumMod val="90000"/>
                  </a:schemeClr>
                </a:solidFill>
              </a:rPr>
              <a:t>(2) AI Amplifies Bias More Strongly Than Humans</a:t>
            </a:r>
          </a:p>
          <a:p>
            <a:r>
              <a:rPr lang="en-US" altLang="zh-CN" sz="1600"/>
              <a:t>AI is more likely than humans to exploit subtle biases in data for predictions and judgments, thereby amplifying the biases present in the original data.</a:t>
            </a:r>
          </a:p>
          <a:p>
            <a:r>
              <a:rPr lang="en-US" altLang="zh-CN" sz="1600"/>
              <a:t>AI algorithms (e.g., CNNs) automatically learn patterns from data, including biases, without naturally "correcting" them as humans might.AI feedback is perceived as "more precise," making humans more willing to accept AI judgments and thus more susceptible to their influence.</a:t>
            </a:r>
          </a:p>
          <a:p>
            <a:r>
              <a:rPr lang="en-US" altLang="zh-CN" sz="1600" b="1">
                <a:solidFill>
                  <a:schemeClr val="accent2">
                    <a:lumMod val="90000"/>
                  </a:schemeClr>
                </a:solidFill>
              </a:rPr>
              <a:t>(3) Participants Underestimate AI's Influence on Them</a:t>
            </a:r>
          </a:p>
          <a:p>
            <a:r>
              <a:rPr lang="en-US" altLang="zh-CN" sz="1600"/>
              <a:t>Participants were unaware of the impact AI had on their judgments, making them more easily guided by AI biases.They often believed AI had a smaller influence on them, but experimental data showed that they became significantly more biased after prolonged interactions.</a:t>
            </a:r>
          </a:p>
          <a:p>
            <a:r>
              <a:rPr lang="en-US" altLang="zh-CN" sz="1600" b="1">
                <a:solidFill>
                  <a:schemeClr val="accent2">
                    <a:lumMod val="90000"/>
                  </a:schemeClr>
                </a:solidFill>
              </a:rPr>
              <a:t>(4) AI Bias Affects Not Only Direct Users but Also Indirect Observers</a:t>
            </a:r>
          </a:p>
          <a:p>
            <a:r>
              <a:rPr lang="en-US" altLang="zh-CN" sz="1600"/>
              <a:t>Even if a person does not directly use AI, the AI-generated content they see on social media or in advertisements (e.g., images, text) can influence their judgments.</a:t>
            </a:r>
          </a:p>
          <a:p>
            <a:r>
              <a:rPr lang="en-US" altLang="zh-CN" sz="1600"/>
              <a:t>The study specifically tested Stable Diffusion (a popular text-to-image AI system) and found that its reinforcement of stereotypes, such as portraying financial managers as predominantly White men, influenced observers' judgments.</a:t>
            </a:r>
          </a:p>
          <a:p>
            <a:r>
              <a:rPr lang="en-US" altLang="zh-CN" sz="1600" b="1">
                <a:solidFill>
                  <a:schemeClr val="accent2">
                    <a:lumMod val="90000"/>
                  </a:schemeClr>
                </a:solidFill>
              </a:rPr>
              <a:t>(5) Accurate AI Can Improve Human Judgment</a:t>
            </a:r>
          </a:p>
          <a:p>
            <a:r>
              <a:rPr lang="en-US" altLang="zh-CN" sz="1600"/>
              <a:t>If AI's judgments are accurate and unbiased, interacting with AI can improve the accuracy of human judgments rather than increasing bias.This highlights the critical importance of AI design and the quality of training data.</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6"/>
          <p:cNvSpPr txBox="1">
            <a:spLocks noGrp="1"/>
          </p:cNvSpPr>
          <p:nvPr>
            <p:ph type="title" idx="2"/>
          </p:nvPr>
        </p:nvSpPr>
        <p:spPr>
          <a:xfrm>
            <a:off x="623147" y="451273"/>
            <a:ext cx="6965527" cy="978747"/>
          </a:xfrm>
          <a:prstGeom prst="rect">
            <a:avLst/>
          </a:prstGeom>
        </p:spPr>
        <p:txBody>
          <a:bodyPr spcFirstLastPara="1" vert="horz" wrap="square" lIns="121900" tIns="121900" rIns="121900" bIns="121900" rtlCol="0" anchor="t" anchorCtr="0">
            <a:noAutofit/>
          </a:bodyPr>
          <a:lstStyle/>
          <a:p>
            <a:r>
              <a:rPr lang="en-US" altLang="zh-CN" sz="3733">
                <a:sym typeface="+mn-ea"/>
              </a:rPr>
              <a:t>Limitations and Significance:</a:t>
            </a:r>
            <a:endParaRPr lang="en-US" altLang="en-GB" sz="3733"/>
          </a:p>
        </p:txBody>
      </p:sp>
      <p:sp>
        <p:nvSpPr>
          <p:cNvPr id="3" name="文本框 2"/>
          <p:cNvSpPr txBox="1"/>
          <p:nvPr/>
        </p:nvSpPr>
        <p:spPr>
          <a:xfrm>
            <a:off x="7248314" y="1699261"/>
            <a:ext cx="4064847" cy="2462953"/>
          </a:xfrm>
          <a:prstGeom prst="rect">
            <a:avLst/>
          </a:prstGeom>
          <a:noFill/>
        </p:spPr>
        <p:txBody>
          <a:bodyPr wrap="square" rtlCol="0">
            <a:noAutofit/>
          </a:bodyPr>
          <a:lstStyle/>
          <a:p>
            <a:r>
              <a:rPr lang="en-US" altLang="zh-CN" sz="2400" b="1">
                <a:solidFill>
                  <a:schemeClr val="accent2">
                    <a:lumMod val="90000"/>
                  </a:schemeClr>
                </a:solidFill>
              </a:rPr>
              <a:t>Significance: This study reveals the potential societal impacts of human-AI interactions, particularly in fields such as healthcare, recruitment, and social media, where the use of AI may unintentionally reinforce and propagate biases. This could have long-term effects on social equity and the quality of decision-making</a:t>
            </a:r>
            <a:r>
              <a:rPr lang="en-US" altLang="zh-CN" sz="2400"/>
              <a:t>.</a:t>
            </a:r>
          </a:p>
          <a:p>
            <a:endParaRPr lang="en-US" altLang="zh-CN" sz="1600"/>
          </a:p>
          <a:p>
            <a:endParaRPr lang="en-US" altLang="zh-CN" sz="1600"/>
          </a:p>
        </p:txBody>
      </p:sp>
      <p:grpSp>
        <p:nvGrpSpPr>
          <p:cNvPr id="3795" name="Google Shape;3795;p46"/>
          <p:cNvGrpSpPr/>
          <p:nvPr/>
        </p:nvGrpSpPr>
        <p:grpSpPr>
          <a:xfrm rot="16200000">
            <a:off x="4358640" y="2918461"/>
            <a:ext cx="3686387" cy="1248833"/>
            <a:chOff x="6895650" y="3126697"/>
            <a:chExt cx="1436662" cy="492105"/>
          </a:xfrm>
        </p:grpSpPr>
        <p:sp>
          <p:nvSpPr>
            <p:cNvPr id="3796" name="Google Shape;3796;p4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5B627D"/>
            </a:solidFill>
            <a:ln>
              <a:noFill/>
            </a:ln>
          </p:spPr>
          <p:txBody>
            <a:bodyPr spcFirstLastPara="1" wrap="square" lIns="121900" tIns="121900" rIns="121900" bIns="121900" anchor="ctr" anchorCtr="0">
              <a:noAutofit/>
            </a:bodyPr>
            <a:lstStyle/>
            <a:p>
              <a:endParaRPr sz="2400"/>
            </a:p>
          </p:txBody>
        </p:sp>
        <p:sp>
          <p:nvSpPr>
            <p:cNvPr id="3797" name="Google Shape;3797;p4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5B627D"/>
            </a:solidFill>
            <a:ln>
              <a:noFill/>
            </a:ln>
          </p:spPr>
          <p:txBody>
            <a:bodyPr spcFirstLastPara="1" wrap="square" lIns="121900" tIns="121900" rIns="121900" bIns="121900" anchor="ctr" anchorCtr="0">
              <a:noAutofit/>
            </a:bodyPr>
            <a:lstStyle/>
            <a:p>
              <a:endParaRPr sz="2400"/>
            </a:p>
          </p:txBody>
        </p:sp>
        <p:sp>
          <p:nvSpPr>
            <p:cNvPr id="3798" name="Google Shape;3798;p4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chemeClr val="accent2">
                <a:lumMod val="90000"/>
              </a:schemeClr>
            </a:solidFill>
            <a:ln>
              <a:noFill/>
            </a:ln>
          </p:spPr>
          <p:txBody>
            <a:bodyPr spcFirstLastPara="1" wrap="square" lIns="121900" tIns="121900" rIns="121900" bIns="121900" anchor="ctr" anchorCtr="0">
              <a:noAutofit/>
            </a:bodyPr>
            <a:lstStyle/>
            <a:p>
              <a:endParaRPr sz="2400"/>
            </a:p>
          </p:txBody>
        </p:sp>
        <p:sp>
          <p:nvSpPr>
            <p:cNvPr id="3799" name="Google Shape;3799;p4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chemeClr val="accent2">
                <a:lumMod val="90000"/>
              </a:schemeClr>
            </a:solidFill>
            <a:ln>
              <a:noFill/>
            </a:ln>
          </p:spPr>
          <p:txBody>
            <a:bodyPr spcFirstLastPara="1" wrap="square" lIns="121900" tIns="121900" rIns="121900" bIns="121900" anchor="ctr" anchorCtr="0">
              <a:noAutofit/>
            </a:bodyPr>
            <a:lstStyle/>
            <a:p>
              <a:endParaRPr sz="2400"/>
            </a:p>
          </p:txBody>
        </p:sp>
        <p:sp>
          <p:nvSpPr>
            <p:cNvPr id="3800" name="Google Shape;3800;p4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chemeClr val="accent2">
                <a:lumMod val="90000"/>
              </a:schemeClr>
            </a:solidFill>
            <a:ln>
              <a:noFill/>
            </a:ln>
          </p:spPr>
          <p:txBody>
            <a:bodyPr spcFirstLastPara="1" wrap="square" lIns="121900" tIns="121900" rIns="121900" bIns="121900" anchor="ctr" anchorCtr="0">
              <a:noAutofit/>
            </a:bodyPr>
            <a:lstStyle/>
            <a:p>
              <a:endParaRPr sz="2400"/>
            </a:p>
          </p:txBody>
        </p:sp>
        <p:grpSp>
          <p:nvGrpSpPr>
            <p:cNvPr id="3801" name="Google Shape;3801;p46"/>
            <p:cNvGrpSpPr/>
            <p:nvPr/>
          </p:nvGrpSpPr>
          <p:grpSpPr>
            <a:xfrm>
              <a:off x="6995957" y="3335810"/>
              <a:ext cx="1230393" cy="71754"/>
              <a:chOff x="6995957" y="3287964"/>
              <a:chExt cx="1230393" cy="71754"/>
            </a:xfrm>
          </p:grpSpPr>
          <p:sp>
            <p:nvSpPr>
              <p:cNvPr id="3802" name="Google Shape;3802;p4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803" name="Google Shape;3803;p4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804" name="Google Shape;3804;p4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805" name="Google Shape;3805;p4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sp>
            <p:nvSpPr>
              <p:cNvPr id="3806" name="Google Shape;3806;p4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121900" tIns="121900" rIns="121900" bIns="121900" anchor="ctr" anchorCtr="0">
                <a:noAutofit/>
              </a:bodyPr>
              <a:lstStyle/>
              <a:p>
                <a:endParaRPr sz="2400"/>
              </a:p>
            </p:txBody>
          </p:sp>
        </p:grpSp>
      </p:grpSp>
      <p:sp>
        <p:nvSpPr>
          <p:cNvPr id="4" name="文本框 0"/>
          <p:cNvSpPr txBox="1"/>
          <p:nvPr/>
        </p:nvSpPr>
        <p:spPr>
          <a:xfrm>
            <a:off x="815340" y="1699260"/>
            <a:ext cx="4064000" cy="5632311"/>
          </a:xfrm>
          <a:prstGeom prst="rect">
            <a:avLst/>
          </a:prstGeom>
          <a:noFill/>
        </p:spPr>
        <p:txBody>
          <a:bodyPr wrap="square" rtlCol="0">
            <a:spAutoFit/>
          </a:bodyPr>
          <a:lstStyle/>
          <a:p>
            <a:r>
              <a:rPr lang="en-US" altLang="zh-CN" sz="2400" b="1">
                <a:solidFill>
                  <a:srgbClr val="5B627D"/>
                </a:solidFill>
                <a:sym typeface="+mn-ea"/>
              </a:rPr>
              <a:t>Limitations: The research was primarily conducted in laboratory settings. Although it covered multiple domains, the applicability of its findings to real-world environments requires further validation. The study did not explore the long-term effects of biases, such as whether participants would still exhibit AI-induced biases after months or years.</a:t>
            </a:r>
            <a:endParaRPr lang="en-US" altLang="zh-CN" sz="2400" b="1">
              <a:solidFill>
                <a:srgbClr val="5B627D"/>
              </a:solidFill>
            </a:endParaRPr>
          </a:p>
          <a:p>
            <a:endParaRPr lang="en-US" altLang="zh-CN" sz="2400" b="1">
              <a:solidFill>
                <a:srgbClr val="5B627D"/>
              </a:solidFill>
            </a:endParaRPr>
          </a:p>
        </p:txBody>
      </p:sp>
      <p:sp>
        <p:nvSpPr>
          <p:cNvPr id="2" name="文本框 1"/>
          <p:cNvSpPr txBox="1"/>
          <p:nvPr/>
        </p:nvSpPr>
        <p:spPr>
          <a:xfrm>
            <a:off x="1007534" y="5773421"/>
            <a:ext cx="10484273" cy="830997"/>
          </a:xfrm>
          <a:prstGeom prst="rect">
            <a:avLst/>
          </a:prstGeom>
          <a:noFill/>
        </p:spPr>
        <p:txBody>
          <a:bodyPr wrap="square" rtlCol="0">
            <a:spAutoFit/>
          </a:bodyPr>
          <a:lstStyle/>
          <a:p>
            <a:r>
              <a:rPr lang="en-US" altLang="zh-CN" sz="2400" b="1">
                <a:solidFill>
                  <a:srgbClr val="333746"/>
                </a:solidFill>
              </a:rPr>
              <a:t>Therefore, in the future, we should pay more attention to the impact of AI on human biases.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BF580-E616-9D6E-612B-5410C20754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94C268-1D98-F9FC-9E7F-E5EEB27C66D1}"/>
              </a:ext>
            </a:extLst>
          </p:cNvPr>
          <p:cNvSpPr txBox="1"/>
          <p:nvPr/>
        </p:nvSpPr>
        <p:spPr>
          <a:xfrm>
            <a:off x="3884480" y="2721114"/>
            <a:ext cx="3793346" cy="1323439"/>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-2</a:t>
            </a:r>
          </a:p>
          <a:p>
            <a:endParaRPr lang="en-US" sz="4000" dirty="0"/>
          </a:p>
        </p:txBody>
      </p:sp>
    </p:spTree>
    <p:extLst>
      <p:ext uri="{BB962C8B-B14F-4D97-AF65-F5344CB8AC3E}">
        <p14:creationId xmlns:p14="http://schemas.microsoft.com/office/powerpoint/2010/main" val="2765700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76630" y="1523365"/>
            <a:ext cx="10238740" cy="1753235"/>
          </a:xfrm>
          <a:prstGeom prst="rect">
            <a:avLst/>
          </a:prstGeom>
          <a:noFill/>
        </p:spPr>
        <p:txBody>
          <a:bodyPr wrap="square" rtlCol="0" anchor="t">
            <a:spAutoFit/>
          </a:bodyPr>
          <a:lstStyle/>
          <a:p>
            <a:pPr algn="ctr"/>
            <a:r>
              <a:rPr lang="en-US" altLang="zh-CN" sz="3600" b="1"/>
              <a:t>Do LLMs Recognize Your Preferences?</a:t>
            </a:r>
          </a:p>
          <a:p>
            <a:pPr algn="ctr"/>
            <a:r>
              <a:rPr lang="en-US" altLang="zh-CN" sz="3600" b="1"/>
              <a:t> Evaluating Personalized Preference Following in LLMs</a:t>
            </a:r>
          </a:p>
        </p:txBody>
      </p:sp>
      <p:sp>
        <p:nvSpPr>
          <p:cNvPr id="5" name="文本框 4"/>
          <p:cNvSpPr txBox="1"/>
          <p:nvPr/>
        </p:nvSpPr>
        <p:spPr>
          <a:xfrm>
            <a:off x="2942590" y="3930650"/>
            <a:ext cx="6096000" cy="1630045"/>
          </a:xfrm>
          <a:prstGeom prst="rect">
            <a:avLst/>
          </a:prstGeom>
          <a:noFill/>
        </p:spPr>
        <p:txBody>
          <a:bodyPr wrap="square" rtlCol="0" anchor="t">
            <a:spAutoFit/>
          </a:bodyPr>
          <a:lstStyle/>
          <a:p>
            <a:pPr algn="ctr"/>
            <a:r>
              <a:rPr lang="en-US" altLang="zh-CN" sz="2000"/>
              <a:t>Siyan Zhao</a:t>
            </a:r>
          </a:p>
          <a:p>
            <a:pPr algn="ctr"/>
            <a:r>
              <a:rPr lang="en-US" altLang="zh-CN" sz="2000"/>
              <a:t>Mingyi Hong</a:t>
            </a:r>
          </a:p>
          <a:p>
            <a:pPr algn="ctr"/>
            <a:r>
              <a:rPr lang="en-US" altLang="zh-CN" sz="2000"/>
              <a:t>Yang Liu</a:t>
            </a:r>
          </a:p>
          <a:p>
            <a:pPr algn="ctr"/>
            <a:r>
              <a:rPr lang="en-US" altLang="zh-CN" sz="2000"/>
              <a:t>Devamanyu Hazarika</a:t>
            </a:r>
          </a:p>
          <a:p>
            <a:pPr algn="ctr"/>
            <a:r>
              <a:rPr lang="en-US" altLang="zh-CN" sz="2000"/>
              <a:t>Kaixiang Lin</a:t>
            </a: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3530" y="3075940"/>
            <a:ext cx="2137410" cy="705485"/>
          </a:xfrm>
        </p:spPr>
        <p:txBody>
          <a:bodyPr>
            <a:noAutofit/>
          </a:bodyPr>
          <a:lstStyle/>
          <a:p>
            <a:r>
              <a:rPr lang="en-US" altLang="zh-CN" sz="2400" b="1">
                <a:latin typeface="Arial" panose="020B0604020202020204" pitchFamily="34" charset="0"/>
                <a:cs typeface="Arial" panose="020B0604020202020204" pitchFamily="34" charset="0"/>
              </a:rPr>
              <a:t>Topic:</a:t>
            </a:r>
            <a:r>
              <a:rPr lang="en-US" altLang="zh-CN" sz="2400">
                <a:latin typeface="Arial" panose="020B0604020202020204" pitchFamily="34" charset="0"/>
                <a:cs typeface="Arial" panose="020B0604020202020204" pitchFamily="34" charset="0"/>
              </a:rPr>
              <a:t> </a:t>
            </a:r>
            <a:br>
              <a:rPr lang="en-US" altLang="zh-CN" sz="2400">
                <a:latin typeface="Arial" panose="020B0604020202020204" pitchFamily="34" charset="0"/>
                <a:cs typeface="Arial" panose="020B0604020202020204" pitchFamily="34" charset="0"/>
              </a:rPr>
            </a:br>
            <a:br>
              <a:rPr lang="en-US" altLang="zh-CN" sz="2400">
                <a:latin typeface="Arial" panose="020B0604020202020204" pitchFamily="34" charset="0"/>
                <a:cs typeface="Arial" panose="020B0604020202020204" pitchFamily="34" charset="0"/>
              </a:rPr>
            </a:br>
            <a:r>
              <a:rPr lang="en-US" altLang="zh-CN" sz="2000" i="1">
                <a:latin typeface="Arial" panose="020B0604020202020204" pitchFamily="34" charset="0"/>
                <a:cs typeface="Arial" panose="020B0604020202020204" pitchFamily="34" charset="0"/>
              </a:rPr>
              <a:t>Can LLMs infer, remember and follow personalized preferences?</a:t>
            </a:r>
          </a:p>
        </p:txBody>
      </p:sp>
      <p:pic>
        <p:nvPicPr>
          <p:cNvPr id="4" name="图片 3"/>
          <p:cNvPicPr>
            <a:picLocks noChangeAspect="1"/>
          </p:cNvPicPr>
          <p:nvPr/>
        </p:nvPicPr>
        <p:blipFill>
          <a:blip r:embed="rId3"/>
          <a:stretch>
            <a:fillRect/>
          </a:stretch>
        </p:blipFill>
        <p:spPr>
          <a:xfrm>
            <a:off x="2649855" y="0"/>
            <a:ext cx="7273290" cy="1718310"/>
          </a:xfrm>
          <a:prstGeom prst="rect">
            <a:avLst/>
          </a:prstGeom>
        </p:spPr>
      </p:pic>
      <p:sp>
        <p:nvSpPr>
          <p:cNvPr id="6" name="文本框 5"/>
          <p:cNvSpPr txBox="1"/>
          <p:nvPr/>
        </p:nvSpPr>
        <p:spPr>
          <a:xfrm>
            <a:off x="3827145" y="1718310"/>
            <a:ext cx="5025390" cy="706755"/>
          </a:xfrm>
          <a:prstGeom prst="rect">
            <a:avLst/>
          </a:prstGeom>
          <a:noFill/>
        </p:spPr>
        <p:txBody>
          <a:bodyPr wrap="square" rtlCol="0">
            <a:spAutoFit/>
          </a:bodyPr>
          <a:lstStyle/>
          <a:p>
            <a:r>
              <a:rPr lang="en-US" altLang="zh-CN" sz="2400" b="1" i="1"/>
              <a:t>After several turns........</a:t>
            </a:r>
            <a:r>
              <a:rPr lang="en-US" altLang="zh-CN" sz="4000" b="1"/>
              <a:t> </a:t>
            </a:r>
          </a:p>
        </p:txBody>
      </p:sp>
      <p:pic>
        <p:nvPicPr>
          <p:cNvPr id="7" name="图片 6"/>
          <p:cNvPicPr>
            <a:picLocks noChangeAspect="1"/>
          </p:cNvPicPr>
          <p:nvPr/>
        </p:nvPicPr>
        <p:blipFill>
          <a:blip r:embed="rId4"/>
          <a:stretch>
            <a:fillRect/>
          </a:stretch>
        </p:blipFill>
        <p:spPr>
          <a:xfrm>
            <a:off x="2440940" y="2514600"/>
            <a:ext cx="7600950" cy="4343400"/>
          </a:xfrm>
          <a:prstGeom prst="rect">
            <a:avLst/>
          </a:prstGeom>
        </p:spPr>
      </p:pic>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a:latin typeface="Arial" panose="020B0604020202020204" pitchFamily="34" charset="0"/>
                <a:cs typeface="Arial" panose="020B0604020202020204" pitchFamily="34" charset="0"/>
              </a:rPr>
              <a:t>Dialogue Flow</a:t>
            </a:r>
          </a:p>
        </p:txBody>
      </p:sp>
      <p:sp>
        <p:nvSpPr>
          <p:cNvPr id="4" name="文本框 3"/>
          <p:cNvSpPr txBox="1"/>
          <p:nvPr/>
        </p:nvSpPr>
        <p:spPr>
          <a:xfrm>
            <a:off x="0" y="1313815"/>
            <a:ext cx="9378950" cy="3391535"/>
          </a:xfrm>
          <a:prstGeom prst="rect">
            <a:avLst/>
          </a:prstGeom>
        </p:spPr>
        <p:txBody>
          <a:bodyPr>
            <a:noAutofit/>
          </a:bodyPr>
          <a:lstStyle/>
          <a:p>
            <a:pPr marL="285750" indent="-285750">
              <a:buFont typeface="Arial" panose="020B0604020202020204" pitchFamily="34" charset="0"/>
              <a:buChar char="•"/>
            </a:pPr>
            <a:r>
              <a:rPr lang="en-US" altLang="zh-CN" sz="2400"/>
              <a:t>Conversation Structure – A conversation C consists of m turns: {(u</a:t>
            </a:r>
            <a:r>
              <a:rPr lang="en-US" altLang="en-US" sz="2400"/>
              <a:t>₁</a:t>
            </a:r>
            <a:r>
              <a:rPr lang="en-US" altLang="zh-CN" sz="2400"/>
              <a:t>, b</a:t>
            </a:r>
            <a:r>
              <a:rPr lang="en-US" altLang="en-US" sz="2400"/>
              <a:t>₁</a:t>
            </a:r>
            <a:r>
              <a:rPr lang="en-US" altLang="zh-CN" sz="2400"/>
              <a:t>), (u</a:t>
            </a:r>
            <a:r>
              <a:rPr lang="en-US" altLang="en-US" sz="2400"/>
              <a:t>₂</a:t>
            </a:r>
            <a:r>
              <a:rPr lang="en-US" altLang="zh-CN" sz="2400"/>
              <a:t>, b</a:t>
            </a:r>
            <a:r>
              <a:rPr lang="en-US" altLang="en-US" sz="2400"/>
              <a:t>₂</a:t>
            </a:r>
            <a:r>
              <a:rPr lang="en-US" altLang="zh-CN" sz="2400"/>
              <a:t>), ..., (u</a:t>
            </a:r>
            <a:r>
              <a:rPr lang="en-US" altLang="en-US" sz="2400"/>
              <a:t>ₘ</a:t>
            </a:r>
            <a:r>
              <a:rPr lang="en-US" altLang="zh-CN" sz="2400"/>
              <a:t>, b</a:t>
            </a:r>
            <a:r>
              <a:rPr lang="en-US" altLang="en-US" sz="2400"/>
              <a:t>ₘ</a:t>
            </a:r>
            <a:r>
              <a:rPr lang="en-US" altLang="zh-CN" sz="2400"/>
              <a:t>)}, where u</a:t>
            </a:r>
            <a:r>
              <a:rPr lang="en-US" altLang="en-US" sz="2400"/>
              <a:t>ᵢ</a:t>
            </a:r>
            <a:r>
              <a:rPr lang="en-US" altLang="zh-CN" sz="2400"/>
              <a:t> is the user message and b</a:t>
            </a:r>
            <a:r>
              <a:rPr lang="en-US" altLang="en-US" sz="2400"/>
              <a:t>ᵢ</a:t>
            </a:r>
            <a:r>
              <a:rPr lang="en-US" altLang="zh-CN" sz="2400"/>
              <a:t> is the LLM response.</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Topic Segmentation – The conversation is divided into sections S</a:t>
            </a:r>
            <a:r>
              <a:rPr lang="en-US" altLang="en-US" sz="2400"/>
              <a:t>₁</a:t>
            </a:r>
            <a:r>
              <a:rPr lang="en-US" altLang="zh-CN" sz="2400"/>
              <a:t>–S</a:t>
            </a:r>
            <a:r>
              <a:rPr lang="en-US" altLang="en-US" sz="2400"/>
              <a:t>ₙ</a:t>
            </a:r>
            <a:r>
              <a:rPr lang="en-US" altLang="zh-CN" sz="2400"/>
              <a:t>, each representing a topic.</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Preference Expression – Preferences are typically expressed early, often in the first turn or section.</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Preference Test – The final user turn (u</a:t>
            </a:r>
            <a:r>
              <a:rPr lang="en-US" altLang="en-US" sz="2400"/>
              <a:t>ₘ</a:t>
            </a:r>
            <a:r>
              <a:rPr lang="en-US" altLang="zh-CN" sz="2400"/>
              <a:t>) usually contains a query to test if the LLM can follow the earlier-stated preference.</a:t>
            </a:r>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a:t>Evaluation Framework - </a:t>
            </a:r>
            <a:r>
              <a:rPr lang="en-US" altLang="zh-CN" b="1" i="1"/>
              <a:t>PREFEVAL</a:t>
            </a:r>
          </a:p>
        </p:txBody>
      </p:sp>
      <p:pic>
        <p:nvPicPr>
          <p:cNvPr id="6" name="图片 5"/>
          <p:cNvPicPr>
            <a:picLocks noChangeAspect="1"/>
          </p:cNvPicPr>
          <p:nvPr/>
        </p:nvPicPr>
        <p:blipFill>
          <a:blip r:embed="rId3"/>
          <a:stretch>
            <a:fillRect/>
          </a:stretch>
        </p:blipFill>
        <p:spPr>
          <a:xfrm>
            <a:off x="9279255" y="1365885"/>
            <a:ext cx="2418080" cy="427228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2341E-5377-5411-7CEA-EE37BA09512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F1E5263-453A-50F4-1981-532A08C4F19D}"/>
              </a:ext>
            </a:extLst>
          </p:cNvPr>
          <p:cNvSpPr txBox="1"/>
          <p:nvPr/>
        </p:nvSpPr>
        <p:spPr>
          <a:xfrm>
            <a:off x="286037" y="296479"/>
            <a:ext cx="12197587" cy="4401205"/>
          </a:xfrm>
          <a:prstGeom prst="rect">
            <a:avLst/>
          </a:prstGeom>
          <a:noFill/>
        </p:spPr>
        <p:txBody>
          <a:bodyPr wrap="square" rtlCol="0">
            <a:spAutoFit/>
          </a:bodyPr>
          <a:lstStyle/>
          <a:p>
            <a:r>
              <a:rPr lang="en-US" sz="4000" dirty="0">
                <a:latin typeface="Calibri"/>
                <a:cs typeface="Calibri"/>
              </a:rPr>
              <a:t>How to improve LLM agents’ performances</a:t>
            </a:r>
          </a:p>
          <a:p>
            <a:endParaRPr lang="en-US" sz="4000" dirty="0">
              <a:latin typeface="Calibri"/>
              <a:cs typeface="Calibri"/>
            </a:endParaRPr>
          </a:p>
          <a:p>
            <a:endParaRPr lang="en-US" sz="4000" kern="100" dirty="0">
              <a:latin typeface="Aptos" panose="020B0004020202020204" pitchFamily="34" charset="0"/>
              <a:ea typeface="DengXian" panose="02010600030101010101" pitchFamily="2" charset="-122"/>
              <a:cs typeface="Times New Roman" panose="02020603050405020304" pitchFamily="18" charset="0"/>
            </a:endParaRPr>
          </a:p>
          <a:p>
            <a:endParaRPr lang="en-US" sz="4000" dirty="0"/>
          </a:p>
          <a:p>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8116085C-DA8A-B290-5F55-BBF28398C83C}"/>
              </a:ext>
            </a:extLst>
          </p:cNvPr>
          <p:cNvSpPr txBox="1"/>
          <p:nvPr/>
        </p:nvSpPr>
        <p:spPr>
          <a:xfrm>
            <a:off x="-5585" y="1310647"/>
            <a:ext cx="12197586" cy="4401205"/>
          </a:xfrm>
          <a:prstGeom prst="rect">
            <a:avLst/>
          </a:prstGeom>
          <a:noFill/>
        </p:spPr>
        <p:txBody>
          <a:bodyPr wrap="square">
            <a:spAutoFit/>
          </a:bodyPr>
          <a:lstStyle/>
          <a:p>
            <a:endParaRPr lang="en-US" altLang="zh-CN" sz="2800" dirty="0"/>
          </a:p>
          <a:p>
            <a:pPr marL="742950" lvl="1" indent="-285750">
              <a:buFont typeface="Arial" panose="020B0604020202020204" pitchFamily="34" charset="0"/>
              <a:buChar char="•"/>
            </a:pPr>
            <a:r>
              <a:rPr lang="en-US" altLang="zh-CN" sz="2800" dirty="0">
                <a:solidFill>
                  <a:schemeClr val="accent6">
                    <a:lumMod val="75000"/>
                  </a:schemeClr>
                </a:solidFill>
              </a:rPr>
              <a:t>Q: Why</a:t>
            </a:r>
            <a:r>
              <a:rPr lang="zh-CN" altLang="en-US" sz="2800" dirty="0">
                <a:solidFill>
                  <a:schemeClr val="accent6">
                    <a:lumMod val="75000"/>
                  </a:schemeClr>
                </a:solidFill>
              </a:rPr>
              <a:t> </a:t>
            </a:r>
            <a:r>
              <a:rPr lang="en-US" altLang="zh-CN" sz="2800" dirty="0">
                <a:solidFill>
                  <a:schemeClr val="accent6">
                    <a:lumMod val="75000"/>
                  </a:schemeClr>
                </a:solidFill>
              </a:rPr>
              <a:t>LLM</a:t>
            </a:r>
            <a:r>
              <a:rPr lang="zh-CN" altLang="en-US" sz="2800" dirty="0">
                <a:solidFill>
                  <a:schemeClr val="accent6">
                    <a:lumMod val="75000"/>
                  </a:schemeClr>
                </a:solidFill>
              </a:rPr>
              <a:t> </a:t>
            </a:r>
            <a:r>
              <a:rPr lang="en-US" altLang="zh-CN" sz="2800" dirty="0">
                <a:solidFill>
                  <a:schemeClr val="accent6">
                    <a:lumMod val="75000"/>
                  </a:schemeClr>
                </a:solidFill>
              </a:rPr>
              <a:t>agent’s</a:t>
            </a:r>
            <a:r>
              <a:rPr lang="zh-CN" altLang="en-US" sz="2800" dirty="0">
                <a:solidFill>
                  <a:schemeClr val="accent6">
                    <a:lumMod val="75000"/>
                  </a:schemeClr>
                </a:solidFill>
              </a:rPr>
              <a:t> </a:t>
            </a:r>
            <a:r>
              <a:rPr lang="en-US" altLang="zh-CN" sz="2800" dirty="0">
                <a:solidFill>
                  <a:schemeClr val="accent6">
                    <a:lumMod val="75000"/>
                  </a:schemeClr>
                </a:solidFill>
              </a:rPr>
              <a:t>performance</a:t>
            </a:r>
            <a:r>
              <a:rPr lang="zh-CN" altLang="en-US" sz="2800" dirty="0">
                <a:solidFill>
                  <a:schemeClr val="accent6">
                    <a:lumMod val="75000"/>
                  </a:schemeClr>
                </a:solidFill>
              </a:rPr>
              <a:t> </a:t>
            </a:r>
            <a:r>
              <a:rPr lang="en-US" altLang="zh-CN" sz="2800" dirty="0">
                <a:solidFill>
                  <a:schemeClr val="accent6">
                    <a:lumMod val="75000"/>
                  </a:schemeClr>
                </a:solidFill>
              </a:rPr>
              <a:t>can</a:t>
            </a:r>
            <a:r>
              <a:rPr lang="zh-CN" altLang="en-US" sz="2800" dirty="0">
                <a:solidFill>
                  <a:schemeClr val="accent6">
                    <a:lumMod val="75000"/>
                  </a:schemeClr>
                </a:solidFill>
              </a:rPr>
              <a:t> </a:t>
            </a:r>
            <a:r>
              <a:rPr lang="en-US" altLang="zh-CN" sz="2800" dirty="0">
                <a:solidFill>
                  <a:schemeClr val="accent6">
                    <a:lumMod val="75000"/>
                  </a:schemeClr>
                </a:solidFill>
              </a:rPr>
              <a:t>be</a:t>
            </a:r>
            <a:r>
              <a:rPr lang="zh-CN" altLang="en-US" sz="2800" dirty="0">
                <a:solidFill>
                  <a:schemeClr val="accent6">
                    <a:lumMod val="75000"/>
                  </a:schemeClr>
                </a:solidFill>
              </a:rPr>
              <a:t> </a:t>
            </a:r>
            <a:r>
              <a:rPr lang="en-US" altLang="zh-CN" sz="2800" dirty="0">
                <a:solidFill>
                  <a:schemeClr val="accent6">
                    <a:lumMod val="75000"/>
                  </a:schemeClr>
                </a:solidFill>
              </a:rPr>
              <a:t>improved</a:t>
            </a:r>
            <a:r>
              <a:rPr lang="zh-CN" altLang="en-US" sz="2800" dirty="0">
                <a:solidFill>
                  <a:schemeClr val="accent6">
                    <a:lumMod val="75000"/>
                  </a:schemeClr>
                </a:solidFill>
              </a:rPr>
              <a:t> </a:t>
            </a:r>
            <a:r>
              <a:rPr lang="en-US" altLang="zh-CN" sz="2800" dirty="0">
                <a:solidFill>
                  <a:schemeClr val="accent6">
                    <a:lumMod val="75000"/>
                  </a:schemeClr>
                </a:solidFill>
              </a:rPr>
              <a:t>through</a:t>
            </a:r>
            <a:r>
              <a:rPr lang="zh-CN" altLang="en-US" sz="2800" dirty="0">
                <a:solidFill>
                  <a:schemeClr val="accent6">
                    <a:lumMod val="75000"/>
                  </a:schemeClr>
                </a:solidFill>
              </a:rPr>
              <a:t> </a:t>
            </a:r>
            <a:r>
              <a:rPr lang="en-US" altLang="zh-CN" sz="2800" b="1" dirty="0">
                <a:solidFill>
                  <a:srgbClr val="C00000"/>
                </a:solidFill>
              </a:rPr>
              <a:t>long-term</a:t>
            </a:r>
            <a:r>
              <a:rPr lang="zh-CN" altLang="en-US" sz="2800" b="1" dirty="0">
                <a:solidFill>
                  <a:srgbClr val="C00000"/>
                </a:solidFill>
              </a:rPr>
              <a:t> </a:t>
            </a:r>
            <a:r>
              <a:rPr lang="en-US" altLang="zh-CN" sz="2800" b="1" dirty="0">
                <a:solidFill>
                  <a:srgbClr val="C00000"/>
                </a:solidFill>
              </a:rPr>
              <a:t>memory</a:t>
            </a:r>
            <a:r>
              <a:rPr lang="en-US" altLang="zh-CN" sz="2800" dirty="0">
                <a:solidFill>
                  <a:schemeClr val="accent6">
                    <a:lumMod val="75000"/>
                  </a:schemeClr>
                </a:solidFill>
              </a:rPr>
              <a:t>?</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What</a:t>
            </a:r>
            <a:r>
              <a:rPr lang="zh-CN" altLang="en-US" sz="2800" dirty="0">
                <a:solidFill>
                  <a:schemeClr val="accent6">
                    <a:lumMod val="75000"/>
                  </a:schemeClr>
                </a:solidFill>
              </a:rPr>
              <a:t> </a:t>
            </a:r>
            <a:r>
              <a:rPr lang="en-US" altLang="zh-CN" sz="2800" dirty="0">
                <a:solidFill>
                  <a:schemeClr val="accent6">
                    <a:lumMod val="75000"/>
                  </a:schemeClr>
                </a:solidFill>
              </a:rPr>
              <a:t>is</a:t>
            </a:r>
            <a:r>
              <a:rPr lang="zh-CN" altLang="en-US" sz="2800" dirty="0">
                <a:solidFill>
                  <a:schemeClr val="accent6">
                    <a:lumMod val="75000"/>
                  </a:schemeClr>
                </a:solidFill>
              </a:rPr>
              <a:t> </a:t>
            </a:r>
            <a:r>
              <a:rPr lang="en-US" altLang="zh-CN" sz="2800" dirty="0" err="1">
                <a:solidFill>
                  <a:schemeClr val="accent6">
                    <a:lumMod val="75000"/>
                  </a:schemeClr>
                </a:solidFill>
              </a:rPr>
              <a:t>ReAct</a:t>
            </a:r>
            <a:r>
              <a:rPr lang="zh-CN" altLang="en-US" sz="2800" dirty="0">
                <a:solidFill>
                  <a:schemeClr val="accent6">
                    <a:lumMod val="75000"/>
                  </a:schemeClr>
                </a:solidFill>
              </a:rPr>
              <a:t> </a:t>
            </a:r>
            <a:r>
              <a:rPr lang="en-US" altLang="zh-CN" sz="2800" b="1" dirty="0">
                <a:solidFill>
                  <a:srgbClr val="C00000"/>
                </a:solidFill>
              </a:rPr>
              <a:t>prompting</a:t>
            </a:r>
            <a:r>
              <a:rPr lang="en-US" altLang="zh-CN" sz="2800" dirty="0">
                <a:solidFill>
                  <a:schemeClr val="accent6">
                    <a:lumMod val="75000"/>
                  </a:schemeClr>
                </a:solidFill>
              </a:rPr>
              <a:t>?</a:t>
            </a:r>
            <a:r>
              <a:rPr lang="zh-CN" altLang="en-US" sz="2800" dirty="0">
                <a:solidFill>
                  <a:schemeClr val="accent6">
                    <a:lumMod val="75000"/>
                  </a:schemeClr>
                </a:solidFill>
              </a:rPr>
              <a:t> </a:t>
            </a:r>
            <a:endParaRPr lang="en-US" altLang="zh-CN" sz="2800" dirty="0">
              <a:solidFill>
                <a:schemeClr val="accent6">
                  <a:lumMod val="75000"/>
                </a:schemeClr>
              </a:solidFill>
            </a:endParaRP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Why</a:t>
            </a:r>
            <a:r>
              <a:rPr lang="zh-CN" altLang="en-US" sz="2800" dirty="0">
                <a:solidFill>
                  <a:schemeClr val="accent6">
                    <a:lumMod val="75000"/>
                  </a:schemeClr>
                </a:solidFill>
              </a:rPr>
              <a:t> </a:t>
            </a:r>
            <a:r>
              <a:rPr lang="en-US" altLang="zh-CN" sz="2800" dirty="0" err="1">
                <a:solidFill>
                  <a:schemeClr val="accent6">
                    <a:lumMod val="75000"/>
                  </a:schemeClr>
                </a:solidFill>
              </a:rPr>
              <a:t>ReAct</a:t>
            </a:r>
            <a:r>
              <a:rPr lang="zh-CN" altLang="en-US" sz="2800" dirty="0">
                <a:solidFill>
                  <a:schemeClr val="accent6">
                    <a:lumMod val="75000"/>
                  </a:schemeClr>
                </a:solidFill>
              </a:rPr>
              <a:t> </a:t>
            </a:r>
            <a:r>
              <a:rPr lang="en-US" altLang="zh-CN" sz="2800" dirty="0">
                <a:solidFill>
                  <a:schemeClr val="accent6">
                    <a:lumMod val="75000"/>
                  </a:schemeClr>
                </a:solidFill>
              </a:rPr>
              <a:t>prompting</a:t>
            </a:r>
            <a:r>
              <a:rPr lang="zh-CN" altLang="en-US" sz="2800" dirty="0">
                <a:solidFill>
                  <a:schemeClr val="accent6">
                    <a:lumMod val="75000"/>
                  </a:schemeClr>
                </a:solidFill>
              </a:rPr>
              <a:t> </a:t>
            </a:r>
            <a:r>
              <a:rPr lang="en-US" altLang="zh-CN" sz="2800" dirty="0">
                <a:solidFill>
                  <a:schemeClr val="accent6">
                    <a:lumMod val="75000"/>
                  </a:schemeClr>
                </a:solidFill>
              </a:rPr>
              <a:t>is</a:t>
            </a:r>
            <a:r>
              <a:rPr lang="zh-CN" altLang="en-US" sz="2800" dirty="0">
                <a:solidFill>
                  <a:schemeClr val="accent6">
                    <a:lumMod val="75000"/>
                  </a:schemeClr>
                </a:solidFill>
              </a:rPr>
              <a:t> </a:t>
            </a:r>
            <a:r>
              <a:rPr lang="en-US" altLang="zh-CN" sz="2800" dirty="0">
                <a:solidFill>
                  <a:schemeClr val="accent6">
                    <a:lumMod val="75000"/>
                  </a:schemeClr>
                </a:solidFill>
              </a:rPr>
              <a:t>useful</a:t>
            </a:r>
            <a:r>
              <a:rPr lang="zh-CN" altLang="en-US" sz="2800" dirty="0">
                <a:solidFill>
                  <a:schemeClr val="accent6">
                    <a:lumMod val="75000"/>
                  </a:schemeClr>
                </a:solidFill>
              </a:rPr>
              <a:t> </a:t>
            </a:r>
            <a:r>
              <a:rPr lang="en-US" altLang="zh-CN" sz="2800" dirty="0">
                <a:solidFill>
                  <a:schemeClr val="accent6">
                    <a:lumMod val="75000"/>
                  </a:schemeClr>
                </a:solidFill>
              </a:rPr>
              <a:t>to</a:t>
            </a:r>
            <a:r>
              <a:rPr lang="zh-CN" altLang="en-US" sz="2800" dirty="0">
                <a:solidFill>
                  <a:schemeClr val="accent6">
                    <a:lumMod val="75000"/>
                  </a:schemeClr>
                </a:solidFill>
              </a:rPr>
              <a:t> </a:t>
            </a:r>
            <a:r>
              <a:rPr lang="en-US" altLang="zh-CN" sz="2800" dirty="0">
                <a:solidFill>
                  <a:schemeClr val="accent6">
                    <a:lumMod val="75000"/>
                  </a:schemeClr>
                </a:solidFill>
              </a:rPr>
              <a:t>improve</a:t>
            </a:r>
            <a:r>
              <a:rPr lang="zh-CN" altLang="en-US" sz="2800" dirty="0">
                <a:solidFill>
                  <a:schemeClr val="accent6">
                    <a:lumMod val="75000"/>
                  </a:schemeClr>
                </a:solidFill>
              </a:rPr>
              <a:t> </a:t>
            </a:r>
            <a:r>
              <a:rPr lang="en-US" altLang="zh-CN" sz="2800" dirty="0">
                <a:solidFill>
                  <a:schemeClr val="accent6">
                    <a:lumMod val="75000"/>
                  </a:schemeClr>
                </a:solidFill>
              </a:rPr>
              <a:t>LLM’s</a:t>
            </a:r>
            <a:r>
              <a:rPr lang="zh-CN" altLang="en-US" sz="2800" dirty="0">
                <a:solidFill>
                  <a:schemeClr val="accent6">
                    <a:lumMod val="75000"/>
                  </a:schemeClr>
                </a:solidFill>
              </a:rPr>
              <a:t> </a:t>
            </a:r>
            <a:r>
              <a:rPr lang="en-US" altLang="zh-CN" sz="2800" dirty="0">
                <a:solidFill>
                  <a:schemeClr val="accent6">
                    <a:lumMod val="75000"/>
                  </a:schemeClr>
                </a:solidFill>
              </a:rPr>
              <a:t>performance?</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What</a:t>
            </a:r>
            <a:r>
              <a:rPr lang="zh-CN" altLang="en-US" sz="2800" dirty="0">
                <a:solidFill>
                  <a:schemeClr val="accent6">
                    <a:lumMod val="75000"/>
                  </a:schemeClr>
                </a:solidFill>
              </a:rPr>
              <a:t> </a:t>
            </a:r>
            <a:r>
              <a:rPr lang="en-US" altLang="zh-CN" sz="2800" dirty="0">
                <a:solidFill>
                  <a:schemeClr val="accent6">
                    <a:lumMod val="75000"/>
                  </a:schemeClr>
                </a:solidFill>
              </a:rPr>
              <a:t>is</a:t>
            </a:r>
            <a:r>
              <a:rPr lang="zh-CN" altLang="en-US" sz="2800" dirty="0">
                <a:solidFill>
                  <a:schemeClr val="accent6">
                    <a:lumMod val="75000"/>
                  </a:schemeClr>
                </a:solidFill>
              </a:rPr>
              <a:t> </a:t>
            </a:r>
            <a:r>
              <a:rPr lang="en-US" altLang="zh-CN" sz="2800" b="1" dirty="0">
                <a:solidFill>
                  <a:srgbClr val="C00000"/>
                </a:solidFill>
              </a:rPr>
              <a:t>fine</a:t>
            </a:r>
            <a:r>
              <a:rPr lang="zh-CN" altLang="en-US" sz="2800" b="1" dirty="0">
                <a:solidFill>
                  <a:srgbClr val="C00000"/>
                </a:solidFill>
              </a:rPr>
              <a:t> </a:t>
            </a:r>
            <a:r>
              <a:rPr lang="en-US" altLang="zh-CN" sz="2800" b="1" dirty="0">
                <a:solidFill>
                  <a:srgbClr val="C00000"/>
                </a:solidFill>
              </a:rPr>
              <a:t>tuning</a:t>
            </a:r>
            <a:r>
              <a:rPr lang="en-US" altLang="zh-CN" sz="2800" dirty="0">
                <a:solidFill>
                  <a:schemeClr val="accent6">
                    <a:lumMod val="75000"/>
                  </a:schemeClr>
                </a:solidFill>
              </a:rPr>
              <a:t>?</a:t>
            </a:r>
            <a:r>
              <a:rPr lang="zh-CN" altLang="en-US" sz="2800" dirty="0">
                <a:solidFill>
                  <a:schemeClr val="accent6">
                    <a:lumMod val="75000"/>
                  </a:schemeClr>
                </a:solidFill>
              </a:rPr>
              <a:t> </a:t>
            </a:r>
            <a:endParaRPr lang="en-US" altLang="zh-CN" sz="2800" dirty="0">
              <a:solidFill>
                <a:schemeClr val="accent6">
                  <a:lumMod val="75000"/>
                </a:schemeClr>
              </a:solidFill>
            </a:endParaRP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Why</a:t>
            </a:r>
            <a:r>
              <a:rPr lang="zh-CN" altLang="en-US" sz="2800" dirty="0">
                <a:solidFill>
                  <a:schemeClr val="accent6">
                    <a:lumMod val="75000"/>
                  </a:schemeClr>
                </a:solidFill>
              </a:rPr>
              <a:t> </a:t>
            </a:r>
            <a:r>
              <a:rPr lang="en-US" altLang="zh-CN" sz="2800" dirty="0">
                <a:solidFill>
                  <a:schemeClr val="accent6">
                    <a:lumMod val="75000"/>
                  </a:schemeClr>
                </a:solidFill>
              </a:rPr>
              <a:t>fine</a:t>
            </a:r>
            <a:r>
              <a:rPr lang="zh-CN" altLang="en-US" sz="2800" dirty="0">
                <a:solidFill>
                  <a:schemeClr val="accent6">
                    <a:lumMod val="75000"/>
                  </a:schemeClr>
                </a:solidFill>
              </a:rPr>
              <a:t> </a:t>
            </a:r>
            <a:r>
              <a:rPr lang="en-US" altLang="zh-CN" sz="2800" dirty="0">
                <a:solidFill>
                  <a:schemeClr val="accent6">
                    <a:lumMod val="75000"/>
                  </a:schemeClr>
                </a:solidFill>
              </a:rPr>
              <a:t>tuning</a:t>
            </a:r>
            <a:r>
              <a:rPr lang="zh-CN" altLang="en-US" sz="2800" dirty="0">
                <a:solidFill>
                  <a:schemeClr val="accent6">
                    <a:lumMod val="75000"/>
                  </a:schemeClr>
                </a:solidFill>
              </a:rPr>
              <a:t> </a:t>
            </a:r>
            <a:r>
              <a:rPr lang="en-US" altLang="zh-CN" sz="2800" dirty="0">
                <a:solidFill>
                  <a:schemeClr val="accent6">
                    <a:lumMod val="75000"/>
                  </a:schemeClr>
                </a:solidFill>
              </a:rPr>
              <a:t>might</a:t>
            </a:r>
            <a:r>
              <a:rPr lang="zh-CN" altLang="en-US" sz="2800" dirty="0">
                <a:solidFill>
                  <a:schemeClr val="accent6">
                    <a:lumMod val="75000"/>
                  </a:schemeClr>
                </a:solidFill>
              </a:rPr>
              <a:t> </a:t>
            </a:r>
            <a:r>
              <a:rPr lang="en-US" altLang="zh-CN" sz="2800" dirty="0">
                <a:solidFill>
                  <a:schemeClr val="accent6">
                    <a:lumMod val="75000"/>
                  </a:schemeClr>
                </a:solidFill>
              </a:rPr>
              <a:t>improve</a:t>
            </a:r>
            <a:r>
              <a:rPr lang="zh-CN" altLang="en-US" sz="2800" dirty="0">
                <a:solidFill>
                  <a:schemeClr val="accent6">
                    <a:lumMod val="75000"/>
                  </a:schemeClr>
                </a:solidFill>
              </a:rPr>
              <a:t> </a:t>
            </a:r>
            <a:r>
              <a:rPr lang="en-US" altLang="zh-CN" sz="2800" dirty="0">
                <a:solidFill>
                  <a:schemeClr val="accent6">
                    <a:lumMod val="75000"/>
                  </a:schemeClr>
                </a:solidFill>
              </a:rPr>
              <a:t>LLM</a:t>
            </a:r>
            <a:r>
              <a:rPr lang="zh-CN" altLang="en-US" sz="2800" dirty="0">
                <a:solidFill>
                  <a:schemeClr val="accent6">
                    <a:lumMod val="75000"/>
                  </a:schemeClr>
                </a:solidFill>
              </a:rPr>
              <a:t> </a:t>
            </a:r>
            <a:r>
              <a:rPr lang="en-US" altLang="zh-CN" sz="2800" dirty="0">
                <a:solidFill>
                  <a:schemeClr val="accent6">
                    <a:lumMod val="75000"/>
                  </a:schemeClr>
                </a:solidFill>
              </a:rPr>
              <a:t>agent’s</a:t>
            </a:r>
            <a:r>
              <a:rPr lang="zh-CN" altLang="en-US" sz="2800" dirty="0">
                <a:solidFill>
                  <a:schemeClr val="accent6">
                    <a:lumMod val="75000"/>
                  </a:schemeClr>
                </a:solidFill>
              </a:rPr>
              <a:t> </a:t>
            </a:r>
            <a:r>
              <a:rPr lang="en-US" altLang="zh-CN" sz="2800" dirty="0">
                <a:solidFill>
                  <a:schemeClr val="accent6">
                    <a:lumMod val="75000"/>
                  </a:schemeClr>
                </a:solidFill>
              </a:rPr>
              <a:t>performance?</a:t>
            </a:r>
            <a:endParaRPr lang="en-US" altLang="zh-CN" sz="2800" dirty="0"/>
          </a:p>
          <a:p>
            <a:pPr marL="285750" indent="-285750">
              <a:buFont typeface="Arial" panose="020B0604020202020204" pitchFamily="34" charset="0"/>
              <a:buChar char="•"/>
            </a:pPr>
            <a:endParaRPr lang="en-US" altLang="zh-CN" sz="2800" u="sng" dirty="0"/>
          </a:p>
          <a:p>
            <a:endParaRPr lang="en-US" altLang="zh-CN" sz="2800" u="sng" dirty="0"/>
          </a:p>
          <a:p>
            <a:pPr marL="285750" indent="-285750">
              <a:buFont typeface="Arial" panose="020B0604020202020204" pitchFamily="34" charset="0"/>
              <a:buChar char="•"/>
            </a:pPr>
            <a:endParaRPr lang="en-US" altLang="zh-CN" sz="2800" dirty="0"/>
          </a:p>
        </p:txBody>
      </p:sp>
    </p:spTree>
    <p:extLst>
      <p:ext uri="{BB962C8B-B14F-4D97-AF65-F5344CB8AC3E}">
        <p14:creationId xmlns:p14="http://schemas.microsoft.com/office/powerpoint/2010/main" val="1249489166"/>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a:latin typeface="Arial" panose="020B0604020202020204" pitchFamily="34" charset="0"/>
                <a:cs typeface="Arial" panose="020B0604020202020204" pitchFamily="34" charset="0"/>
              </a:rPr>
              <a:t>Three ways of preference expression</a:t>
            </a:r>
          </a:p>
        </p:txBody>
      </p:sp>
      <p:sp>
        <p:nvSpPr>
          <p:cNvPr id="4" name="文本框 3"/>
          <p:cNvSpPr txBox="1"/>
          <p:nvPr/>
        </p:nvSpPr>
        <p:spPr>
          <a:xfrm>
            <a:off x="1403350" y="1677035"/>
            <a:ext cx="9378950" cy="3391535"/>
          </a:xfrm>
          <a:prstGeom prst="rect">
            <a:avLst/>
          </a:prstGeom>
        </p:spPr>
        <p:txBody>
          <a:bodyPr>
            <a:noAutofit/>
          </a:bodyPr>
          <a:lstStyle/>
          <a:p>
            <a:pPr marL="285750" indent="-285750">
              <a:buFont typeface="Arial" panose="020B0604020202020204" pitchFamily="34" charset="0"/>
              <a:buChar char="•"/>
            </a:pPr>
            <a:r>
              <a:rPr lang="en-US" altLang="zh-CN" sz="2400"/>
              <a:t>Explicit Preferences – Users clearly state likes or dislikes (e.g., “I avoid products with silicon”); usually appear early in the conversation.</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Implicit Choice-Based Preferences – Preferences are revealed through selecting or rejecting options from LLM’s suggestions.</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Implicit Persona-Based Preferences – Preferences are subtly embedded in longer dialogues, often emerging through user behavior or statements within early sections (e.g., turn 3 in a 5-turn dialogue).</a:t>
            </a:r>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a:t>Evaluation Framework - </a:t>
            </a:r>
            <a:r>
              <a:rPr lang="en-US" altLang="zh-CN" b="1" i="1"/>
              <a:t>PREFEVAL</a:t>
            </a: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p:cNvPicPr>
            <a:picLocks noChangeAspect="1"/>
          </p:cNvPicPr>
          <p:nvPr/>
        </p:nvPicPr>
        <p:blipFill>
          <a:blip r:embed="rId3"/>
          <a:srcRect l="-145" b="1665"/>
          <a:stretch>
            <a:fillRect/>
          </a:stretch>
        </p:blipFill>
        <p:spPr>
          <a:xfrm>
            <a:off x="1456690" y="247650"/>
            <a:ext cx="9169400" cy="2085975"/>
          </a:xfrm>
          <a:prstGeom prst="rect">
            <a:avLst/>
          </a:prstGeom>
          <a:noFill/>
          <a:ln>
            <a:noFill/>
          </a:ln>
        </p:spPr>
      </p:pic>
      <p:pic>
        <p:nvPicPr>
          <p:cNvPr id="5" name="图片 4"/>
          <p:cNvPicPr>
            <a:picLocks noChangeAspect="1"/>
          </p:cNvPicPr>
          <p:nvPr/>
        </p:nvPicPr>
        <p:blipFill>
          <a:blip r:embed="rId4"/>
          <a:stretch>
            <a:fillRect/>
          </a:stretch>
        </p:blipFill>
        <p:spPr>
          <a:xfrm>
            <a:off x="1421765" y="2799080"/>
            <a:ext cx="9228455" cy="3309620"/>
          </a:xfrm>
          <a:prstGeom prst="rect">
            <a:avLst/>
          </a:prstGeom>
        </p:spPr>
      </p:pic>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353435" y="635"/>
            <a:ext cx="5475605" cy="6868160"/>
          </a:xfrm>
          <a:prstGeom prst="rect">
            <a:avLst/>
          </a:prstGeom>
        </p:spPr>
      </p:pic>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a:latin typeface="Arial" panose="020B0604020202020204" pitchFamily="34" charset="0"/>
                <a:cs typeface="Arial" panose="020B0604020202020204" pitchFamily="34" charset="0"/>
              </a:rPr>
              <a:t>Dataset of PREFEVAL</a:t>
            </a:r>
          </a:p>
        </p:txBody>
      </p:sp>
      <p:sp>
        <p:nvSpPr>
          <p:cNvPr id="4" name="文本框 3"/>
          <p:cNvSpPr txBox="1"/>
          <p:nvPr/>
        </p:nvSpPr>
        <p:spPr>
          <a:xfrm>
            <a:off x="1403350" y="1467485"/>
            <a:ext cx="9378950" cy="4726940"/>
          </a:xfrm>
          <a:prstGeom prst="rect">
            <a:avLst/>
          </a:prstGeom>
        </p:spPr>
        <p:txBody>
          <a:bodyPr>
            <a:noAutofit/>
          </a:bodyPr>
          <a:lstStyle/>
          <a:p>
            <a:pPr marL="285750" indent="-285750">
              <a:buFont typeface="Arial" panose="020B0604020202020204" pitchFamily="34" charset="0"/>
              <a:buChar char="•"/>
            </a:pPr>
            <a:r>
              <a:rPr lang="en-US" altLang="zh-CN" sz="2400"/>
              <a:t>Dataset Overview – 1,000 unique preference-query pairs, each expressed in three forms (explicit, implicit choice-based, implicit persona-driven), totaling 3,000 examples.</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Step 1: Explicit Preferences Construction</a:t>
            </a:r>
          </a:p>
          <a:p>
            <a:pPr marL="742950" lvl="1" indent="-285750">
              <a:buFont typeface="Arial" panose="020B0604020202020204" pitchFamily="34" charset="0"/>
              <a:buChar char="•"/>
            </a:pPr>
            <a:r>
              <a:rPr lang="en-US" altLang="zh-CN" sz="2400"/>
              <a:t>Defined 20 real-life topics and subtopics using Claude 3.</a:t>
            </a:r>
          </a:p>
          <a:p>
            <a:pPr marL="742950" lvl="1" indent="-285750">
              <a:buFont typeface="Arial" panose="020B0604020202020204" pitchFamily="34" charset="0"/>
              <a:buChar char="•"/>
            </a:pPr>
            <a:r>
              <a:rPr lang="en-US" altLang="zh-CN" sz="2400"/>
              <a:t>Claude 3 Sonnet generated 10,000 explicit preference-query pairs, each with a stated preference, a challenging query, and an explanation of its difficulty.</a:t>
            </a:r>
          </a:p>
          <a:p>
            <a:pPr marL="742950" lvl="1" indent="-285750">
              <a:buFont typeface="Arial" panose="020B0604020202020204" pitchFamily="34" charset="0"/>
              <a:buChar char="•"/>
            </a:pPr>
            <a:r>
              <a:rPr lang="en-US" altLang="zh-CN" sz="2400"/>
              <a:t>Combined human annotation + LLM-based evaluation to filter quality.</a:t>
            </a:r>
          </a:p>
          <a:p>
            <a:pPr marL="742950" lvl="1" indent="-285750">
              <a:buFont typeface="Arial" panose="020B0604020202020204" pitchFamily="34" charset="0"/>
              <a:buChar char="•"/>
            </a:pPr>
            <a:r>
              <a:rPr lang="en-US" altLang="zh-CN" sz="2400"/>
              <a:t>Final selection: 1,000 high-quality representative pairs.</a:t>
            </a:r>
          </a:p>
          <a:p>
            <a:pPr lvl="1" indent="0">
              <a:buFont typeface="Arial" panose="020B0604020202020204" pitchFamily="34" charset="0"/>
              <a:buNone/>
            </a:pPr>
            <a:endParaRPr lang="en-US" altLang="zh-CN" sz="2400"/>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a:t>Evaluation Framework - </a:t>
            </a:r>
            <a:r>
              <a:rPr lang="en-US" altLang="zh-CN" b="1" i="1"/>
              <a:t>PREFEVAL</a:t>
            </a: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a:latin typeface="Arial" panose="020B0604020202020204" pitchFamily="34" charset="0"/>
                <a:cs typeface="Arial" panose="020B0604020202020204" pitchFamily="34" charset="0"/>
              </a:rPr>
              <a:t>Dataset of PREFEVAL</a:t>
            </a:r>
          </a:p>
        </p:txBody>
      </p:sp>
      <p:sp>
        <p:nvSpPr>
          <p:cNvPr id="4" name="文本框 3"/>
          <p:cNvSpPr txBox="1"/>
          <p:nvPr/>
        </p:nvSpPr>
        <p:spPr>
          <a:xfrm>
            <a:off x="1403350" y="1265555"/>
            <a:ext cx="9378950" cy="5592445"/>
          </a:xfrm>
          <a:prstGeom prst="rect">
            <a:avLst/>
          </a:prstGeom>
        </p:spPr>
        <p:txBody>
          <a:bodyPr>
            <a:noAutofit/>
          </a:bodyPr>
          <a:lstStyle/>
          <a:p>
            <a:pPr marL="285750" indent="-285750">
              <a:buFont typeface="Arial" panose="020B0604020202020204" pitchFamily="34" charset="0"/>
              <a:buChar char="•"/>
            </a:pPr>
            <a:r>
              <a:rPr lang="en-US" altLang="zh-CN" sz="2400"/>
              <a:t>Step 2: Implicit Choice-Based Preferences</a:t>
            </a:r>
          </a:p>
          <a:p>
            <a:pPr marL="742950" lvl="1" indent="-285750">
              <a:buFont typeface="Arial" panose="020B0604020202020204" pitchFamily="34" charset="0"/>
              <a:buChar char="•"/>
            </a:pPr>
            <a:r>
              <a:rPr lang="en-US" altLang="zh-CN" sz="2400"/>
              <a:t>For each explicit pair, created a simpler query with four answer options, only one matching the preference.</a:t>
            </a:r>
          </a:p>
          <a:p>
            <a:pPr marL="742950" lvl="1" indent="-285750">
              <a:buFont typeface="Arial" panose="020B0604020202020204" pitchFamily="34" charset="0"/>
              <a:buChar char="•"/>
            </a:pPr>
            <a:r>
              <a:rPr lang="en-US" altLang="zh-CN" sz="2400"/>
              <a:t>Built a two-turn dialogue, where the user picks the correct option, and the assistant responds without explicitly restating the preference.</a:t>
            </a:r>
          </a:p>
          <a:p>
            <a:pPr marL="285750" indent="-285750">
              <a:buFont typeface="Arial" panose="020B0604020202020204" pitchFamily="34" charset="0"/>
              <a:buChar char="•"/>
            </a:pPr>
            <a:r>
              <a:rPr lang="en-US" altLang="zh-CN" sz="2400"/>
              <a:t>Step 3: Implicit Persona-Driven Preferences</a:t>
            </a:r>
          </a:p>
          <a:p>
            <a:pPr marL="742950" lvl="1" indent="-285750">
              <a:buFont typeface="Arial" panose="020B0604020202020204" pitchFamily="34" charset="0"/>
              <a:buChar char="•"/>
            </a:pPr>
            <a:r>
              <a:rPr lang="en-US" altLang="zh-CN" sz="2400"/>
              <a:t>Designed persona-based conversations to simulate natural, subtle preference expression.</a:t>
            </a:r>
          </a:p>
          <a:p>
            <a:pPr marL="742950" lvl="1" indent="-285750">
              <a:buFont typeface="Arial" panose="020B0604020202020204" pitchFamily="34" charset="0"/>
              <a:buChar char="•"/>
            </a:pPr>
            <a:r>
              <a:rPr lang="en-US" altLang="zh-CN" sz="2400"/>
              <a:t>Used Claude 3.5 Sonnet to generate and filter 100 diverse personas.</a:t>
            </a:r>
          </a:p>
          <a:p>
            <a:pPr marL="742950" lvl="1" indent="-285750">
              <a:buFont typeface="Arial" panose="020B0604020202020204" pitchFamily="34" charset="0"/>
              <a:buChar char="•"/>
            </a:pPr>
            <a:r>
              <a:rPr lang="en-US" altLang="zh-CN" sz="2400"/>
              <a:t>Each preference assigned to a non-conflicting persona.</a:t>
            </a:r>
          </a:p>
          <a:p>
            <a:pPr marL="742950" lvl="1" indent="-285750">
              <a:buFont typeface="Arial" panose="020B0604020202020204" pitchFamily="34" charset="0"/>
              <a:buChar char="•"/>
            </a:pPr>
            <a:r>
              <a:rPr lang="en-US" altLang="zh-CN" sz="2400"/>
              <a:t>Generated 5–8-turn conversations, where the preference appears only once subtly; rest of the dialogue revolves around persona-related topics.</a:t>
            </a:r>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a:t>Evaluation Framework - </a:t>
            </a:r>
            <a:r>
              <a:rPr lang="en-US" altLang="zh-CN" b="1" i="1"/>
              <a:t>PREFEVAL</a:t>
            </a: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a:latin typeface="Arial" panose="020B0604020202020204" pitchFamily="34" charset="0"/>
                <a:cs typeface="Arial" panose="020B0604020202020204" pitchFamily="34" charset="0"/>
              </a:rPr>
              <a:t>Dataset of PREFEVAL</a:t>
            </a:r>
          </a:p>
        </p:txBody>
      </p:sp>
      <p:sp>
        <p:nvSpPr>
          <p:cNvPr id="4" name="文本框 3"/>
          <p:cNvSpPr txBox="1"/>
          <p:nvPr/>
        </p:nvSpPr>
        <p:spPr>
          <a:xfrm>
            <a:off x="1403350" y="2277745"/>
            <a:ext cx="9378950" cy="3391535"/>
          </a:xfrm>
          <a:prstGeom prst="rect">
            <a:avLst/>
          </a:prstGeom>
        </p:spPr>
        <p:txBody>
          <a:bodyPr>
            <a:noAutofit/>
          </a:bodyPr>
          <a:lstStyle/>
          <a:p>
            <a:pPr marL="285750" indent="-285750">
              <a:buFont typeface="Arial" panose="020B0604020202020204" pitchFamily="34" charset="0"/>
              <a:buChar char="•"/>
            </a:pPr>
            <a:r>
              <a:rPr lang="en-US" altLang="zh-CN" sz="2400"/>
              <a:t>Additional Dataset: LMSYS-Chat-1M</a:t>
            </a:r>
          </a:p>
          <a:p>
            <a:pPr marL="285750" indent="-285750">
              <a:buFont typeface="Arial" panose="020B0604020202020204" pitchFamily="34" charset="0"/>
              <a:buChar char="•"/>
            </a:pPr>
            <a:endParaRPr lang="en-US" altLang="zh-CN" sz="2400"/>
          </a:p>
          <a:p>
            <a:pPr marL="742950" lvl="1" indent="-285750">
              <a:buFont typeface="Arial" panose="020B0604020202020204" pitchFamily="34" charset="0"/>
              <a:buChar char="•"/>
            </a:pPr>
            <a:r>
              <a:rPr lang="en-US" altLang="zh-CN" sz="2400"/>
              <a:t>Real-world dataset from 1 million user–LLM interactions.</a:t>
            </a:r>
          </a:p>
          <a:p>
            <a:pPr marL="742950" lvl="1" indent="-285750">
              <a:buFont typeface="Arial" panose="020B0604020202020204" pitchFamily="34" charset="0"/>
              <a:buChar char="•"/>
            </a:pPr>
            <a:r>
              <a:rPr lang="en-US" altLang="zh-CN" sz="2400"/>
              <a:t>Used in experiments to test preference-following ability in long-context settings (up to 1 million tokens), requiring many sections between preference and query.</a:t>
            </a:r>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a:t>Evaluation Framework - </a:t>
            </a:r>
            <a:r>
              <a:rPr lang="en-US" altLang="zh-CN" b="1" i="1"/>
              <a:t>PREFEVAL</a:t>
            </a: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a:latin typeface="Arial" panose="020B0604020202020204" pitchFamily="34" charset="0"/>
                <a:cs typeface="Arial" panose="020B0604020202020204" pitchFamily="34" charset="0"/>
              </a:rPr>
              <a:t>Two tasks</a:t>
            </a:r>
          </a:p>
        </p:txBody>
      </p:sp>
      <p:sp>
        <p:nvSpPr>
          <p:cNvPr id="4" name="文本框 3"/>
          <p:cNvSpPr txBox="1"/>
          <p:nvPr/>
        </p:nvSpPr>
        <p:spPr>
          <a:xfrm>
            <a:off x="1406525" y="1246505"/>
            <a:ext cx="9378950" cy="3391535"/>
          </a:xfrm>
          <a:prstGeom prst="rect">
            <a:avLst/>
          </a:prstGeom>
        </p:spPr>
        <p:txBody>
          <a:bodyPr>
            <a:noAutofit/>
          </a:bodyPr>
          <a:lstStyle/>
          <a:p>
            <a:pPr marL="285750" indent="-285750">
              <a:buFont typeface="Arial" panose="020B0604020202020204" pitchFamily="34" charset="0"/>
              <a:buChar char="•"/>
            </a:pPr>
            <a:r>
              <a:rPr lang="en-US" altLang="zh-CN" sz="2400"/>
              <a:t>1. Generation Task</a:t>
            </a:r>
          </a:p>
          <a:p>
            <a:pPr marL="742950" lvl="1" indent="-285750">
              <a:buFont typeface="Arial" panose="020B0604020202020204" pitchFamily="34" charset="0"/>
              <a:buChar char="•"/>
            </a:pPr>
            <a:r>
              <a:rPr lang="en-US" altLang="zh-CN" sz="2400"/>
              <a:t>The model generates a full response to a user query.</a:t>
            </a:r>
          </a:p>
          <a:p>
            <a:pPr marL="742950" lvl="1" indent="-285750">
              <a:buFont typeface="Arial" panose="020B0604020202020204" pitchFamily="34" charset="0"/>
              <a:buChar char="•"/>
            </a:pPr>
            <a:r>
              <a:rPr lang="en-US" altLang="zh-CN" sz="2400"/>
              <a:t>A separate judge model evaluates whether the response respects the user’s preferences.</a:t>
            </a:r>
          </a:p>
          <a:p>
            <a:pPr marL="742950" lvl="1" indent="-285750">
              <a:buFont typeface="Arial" panose="020B0604020202020204" pitchFamily="34" charset="0"/>
              <a:buChar char="•"/>
            </a:pPr>
            <a:r>
              <a:rPr lang="en-US" altLang="zh-CN" sz="2400"/>
              <a:t>Four independent LLMs are used for evaluation.</a:t>
            </a:r>
          </a:p>
          <a:p>
            <a:pPr marL="742950" lvl="1" indent="-285750">
              <a:buFont typeface="Arial" panose="020B0604020202020204" pitchFamily="34" charset="0"/>
              <a:buChar char="•"/>
            </a:pPr>
            <a:r>
              <a:rPr lang="en-US" altLang="zh-CN" sz="2400"/>
              <a:t>Evaluation is based on four types of errors:</a:t>
            </a:r>
          </a:p>
          <a:p>
            <a:pPr marL="1200150" lvl="2" indent="-285750">
              <a:buFont typeface="Arial" panose="020B0604020202020204" pitchFamily="34" charset="0"/>
              <a:buChar char="•"/>
            </a:pPr>
            <a:r>
              <a:rPr lang="en-US" altLang="zh-CN" sz="2400"/>
              <a:t>Preference-unaware – Ignores the stated preference.</a:t>
            </a:r>
          </a:p>
          <a:p>
            <a:pPr marL="1200150" lvl="2" indent="-285750">
              <a:buFont typeface="Arial" panose="020B0604020202020204" pitchFamily="34" charset="0"/>
              <a:buChar char="•"/>
            </a:pPr>
            <a:r>
              <a:rPr lang="en-US" altLang="zh-CN" sz="2400"/>
              <a:t>Hallucination – Invents a preference that was never mentioned.</a:t>
            </a:r>
          </a:p>
          <a:p>
            <a:pPr marL="1200150" lvl="2" indent="-285750">
              <a:buFont typeface="Arial" panose="020B0604020202020204" pitchFamily="34" charset="0"/>
              <a:buChar char="•"/>
            </a:pPr>
            <a:r>
              <a:rPr lang="en-US" altLang="zh-CN" sz="2400"/>
              <a:t>Inconsistency – Contradicts the stated preference.</a:t>
            </a:r>
          </a:p>
          <a:p>
            <a:pPr marL="1200150" lvl="2" indent="-285750">
              <a:buFont typeface="Arial" panose="020B0604020202020204" pitchFamily="34" charset="0"/>
              <a:buChar char="•"/>
            </a:pPr>
            <a:r>
              <a:rPr lang="en-US" altLang="zh-CN" sz="2400"/>
              <a:t>Unhelpful response – Vague or irrelevant response.</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2. Classification Task</a:t>
            </a:r>
          </a:p>
          <a:p>
            <a:pPr marL="742950" lvl="1" indent="-285750">
              <a:buFont typeface="Arial" panose="020B0604020202020204" pitchFamily="34" charset="0"/>
              <a:buChar char="•"/>
            </a:pPr>
            <a:r>
              <a:rPr lang="en-US" altLang="zh-CN" sz="2400"/>
              <a:t>The model selects the correct answer from four options.</a:t>
            </a:r>
          </a:p>
          <a:p>
            <a:pPr marL="742950" lvl="1" indent="-285750">
              <a:buFont typeface="Arial" panose="020B0604020202020204" pitchFamily="34" charset="0"/>
              <a:buChar char="•"/>
            </a:pPr>
            <a:r>
              <a:rPr lang="en-US" altLang="zh-CN" sz="2400"/>
              <a:t>Only one option correctly reflects the user’s preference.</a:t>
            </a:r>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a:t>Evaluation Framework - </a:t>
            </a:r>
            <a:r>
              <a:rPr lang="en-US" altLang="zh-CN" b="1" i="1"/>
              <a:t>PREFEVAL</a:t>
            </a: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781050" y="118745"/>
            <a:ext cx="10523220" cy="6620510"/>
          </a:xfrm>
          <a:prstGeom prst="rect">
            <a:avLst/>
          </a:prstGeom>
        </p:spPr>
      </p:pic>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b="1">
                <a:latin typeface="Arial" panose="020B0604020202020204" pitchFamily="34" charset="0"/>
                <a:cs typeface="Arial" panose="020B0604020202020204" pitchFamily="34" charset="0"/>
              </a:rPr>
              <a:t>Five methods to enhance LLMs’ preference-following capabilities</a:t>
            </a:r>
          </a:p>
        </p:txBody>
      </p:sp>
      <p:sp>
        <p:nvSpPr>
          <p:cNvPr id="4" name="文本框 3"/>
          <p:cNvSpPr txBox="1"/>
          <p:nvPr/>
        </p:nvSpPr>
        <p:spPr>
          <a:xfrm>
            <a:off x="211455" y="1313815"/>
            <a:ext cx="11762740" cy="3391535"/>
          </a:xfrm>
          <a:prstGeom prst="rect">
            <a:avLst/>
          </a:prstGeom>
        </p:spPr>
        <p:txBody>
          <a:bodyPr>
            <a:noAutofit/>
          </a:bodyPr>
          <a:lstStyle/>
          <a:p>
            <a:pPr marL="285750" indent="-285750">
              <a:buFont typeface="Arial" panose="020B0604020202020204" pitchFamily="34" charset="0"/>
              <a:buChar char="•"/>
            </a:pPr>
            <a:r>
              <a:rPr lang="en-US" altLang="zh-CN" sz="2400"/>
              <a:t>(1) Zero-shot:</a:t>
            </a:r>
          </a:p>
          <a:p>
            <a:pPr marL="285750" indent="-285750">
              <a:buFont typeface="Arial" panose="020B0604020202020204" pitchFamily="34" charset="0"/>
              <a:buChar char="•"/>
            </a:pPr>
            <a:r>
              <a:rPr lang="en-US" altLang="zh-CN" sz="2400"/>
              <a:t>The default case, where the LLM directly answers the question without any additional prompting.</a:t>
            </a:r>
          </a:p>
          <a:p>
            <a:pPr marL="285750" indent="-285750">
              <a:buFont typeface="Arial" panose="020B0604020202020204" pitchFamily="34" charset="0"/>
              <a:buChar char="•"/>
            </a:pPr>
            <a:r>
              <a:rPr lang="en-US" altLang="zh-CN" sz="2400"/>
              <a:t>(2) Reminder: Before answering the question, the LLM is provided with a reminder sentence to consider the user’s previously stated preference in answering. </a:t>
            </a:r>
          </a:p>
          <a:p>
            <a:pPr marL="285750" indent="-285750">
              <a:buFont typeface="Arial" panose="020B0604020202020204" pitchFamily="34" charset="0"/>
              <a:buChar char="•"/>
            </a:pPr>
            <a:r>
              <a:rPr lang="en-US" altLang="zh-CN" sz="2400"/>
              <a:t>(3) Self-Critic: The LLM generates an initial zero-shot response to the question, critiques whether it has followed the user’s preference, and then generates a revised response taking the critique into account, similar to intrinsic self-correction</a:t>
            </a:r>
          </a:p>
          <a:p>
            <a:pPr marL="285750" indent="-285750">
              <a:buFont typeface="Arial" panose="020B0604020202020204" pitchFamily="34" charset="0"/>
              <a:buChar char="•"/>
            </a:pPr>
            <a:r>
              <a:rPr lang="en-US" altLang="zh-CN" sz="2400"/>
              <a:t>(4) Few-Shot Chain-of-Thought: The LLM is given few_x0002_shot examples of CoT reasoning of how to follow the user’s preference right before answering the question.</a:t>
            </a:r>
          </a:p>
          <a:p>
            <a:pPr marL="285750" indent="-285750">
              <a:buFont typeface="Arial" panose="020B0604020202020204" pitchFamily="34" charset="0"/>
              <a:buChar char="•"/>
            </a:pPr>
            <a:r>
              <a:rPr lang="en-US" altLang="zh-CN" sz="2400"/>
              <a:t>(5) Retrieval-Augemented Generation (RAG): A sentence embedding model is used to retrieve the most similar conversation exchanges to the question, which are then provided to the LLM in the prompt.</a:t>
            </a:r>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b="1" i="1"/>
              <a:t>Experiment</a:t>
            </a:r>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316865"/>
            <a:ext cx="5803900" cy="679450"/>
          </a:xfrm>
          <a:prstGeom prst="rect">
            <a:avLst/>
          </a:prstGeom>
        </p:spPr>
      </p:pic>
      <p:sp>
        <p:nvSpPr>
          <p:cNvPr id="5" name="文本框 4"/>
          <p:cNvSpPr txBox="1"/>
          <p:nvPr/>
        </p:nvSpPr>
        <p:spPr>
          <a:xfrm>
            <a:off x="859790" y="9525"/>
            <a:ext cx="4064000" cy="368300"/>
          </a:xfrm>
          <a:prstGeom prst="rect">
            <a:avLst/>
          </a:prstGeom>
          <a:noFill/>
        </p:spPr>
        <p:txBody>
          <a:bodyPr wrap="square" rtlCol="0">
            <a:spAutoFit/>
          </a:bodyPr>
          <a:lstStyle/>
          <a:p>
            <a:pPr algn="ctr"/>
            <a:r>
              <a:rPr lang="en-US" altLang="zh-CN"/>
              <a:t>Reminder</a:t>
            </a:r>
          </a:p>
        </p:txBody>
      </p:sp>
      <p:pic>
        <p:nvPicPr>
          <p:cNvPr id="6" name="图片 5"/>
          <p:cNvPicPr>
            <a:picLocks noChangeAspect="1"/>
          </p:cNvPicPr>
          <p:nvPr/>
        </p:nvPicPr>
        <p:blipFill>
          <a:blip r:embed="rId4"/>
          <a:stretch>
            <a:fillRect/>
          </a:stretch>
        </p:blipFill>
        <p:spPr>
          <a:xfrm>
            <a:off x="-10160" y="1248410"/>
            <a:ext cx="5803900" cy="1950085"/>
          </a:xfrm>
          <a:prstGeom prst="rect">
            <a:avLst/>
          </a:prstGeom>
        </p:spPr>
      </p:pic>
      <p:sp>
        <p:nvSpPr>
          <p:cNvPr id="7" name="文本框 6"/>
          <p:cNvSpPr txBox="1"/>
          <p:nvPr/>
        </p:nvSpPr>
        <p:spPr>
          <a:xfrm>
            <a:off x="859790" y="920750"/>
            <a:ext cx="4064000" cy="368300"/>
          </a:xfrm>
          <a:prstGeom prst="rect">
            <a:avLst/>
          </a:prstGeom>
          <a:noFill/>
        </p:spPr>
        <p:txBody>
          <a:bodyPr wrap="square" rtlCol="0">
            <a:spAutoFit/>
          </a:bodyPr>
          <a:lstStyle/>
          <a:p>
            <a:pPr algn="ctr"/>
            <a:r>
              <a:rPr lang="en-US" altLang="zh-CN"/>
              <a:t>Sefl-Critic</a:t>
            </a:r>
          </a:p>
        </p:txBody>
      </p:sp>
      <p:pic>
        <p:nvPicPr>
          <p:cNvPr id="8" name="图片 7"/>
          <p:cNvPicPr>
            <a:picLocks noChangeAspect="1"/>
          </p:cNvPicPr>
          <p:nvPr/>
        </p:nvPicPr>
        <p:blipFill>
          <a:blip r:embed="rId5"/>
          <a:stretch>
            <a:fillRect/>
          </a:stretch>
        </p:blipFill>
        <p:spPr>
          <a:xfrm>
            <a:off x="5803900" y="612140"/>
            <a:ext cx="6388100" cy="5772150"/>
          </a:xfrm>
          <a:prstGeom prst="rect">
            <a:avLst/>
          </a:prstGeom>
        </p:spPr>
      </p:pic>
      <p:sp>
        <p:nvSpPr>
          <p:cNvPr id="9" name="文本框 8"/>
          <p:cNvSpPr txBox="1"/>
          <p:nvPr/>
        </p:nvSpPr>
        <p:spPr>
          <a:xfrm>
            <a:off x="6800215" y="261620"/>
            <a:ext cx="4064000" cy="368300"/>
          </a:xfrm>
          <a:prstGeom prst="rect">
            <a:avLst/>
          </a:prstGeom>
          <a:noFill/>
        </p:spPr>
        <p:txBody>
          <a:bodyPr wrap="square" rtlCol="0">
            <a:spAutoFit/>
          </a:bodyPr>
          <a:lstStyle/>
          <a:p>
            <a:pPr algn="ctr"/>
            <a:r>
              <a:rPr lang="en-US" altLang="zh-CN"/>
              <a:t>Few-shot COT</a:t>
            </a:r>
          </a:p>
        </p:txBody>
      </p:sp>
      <p:pic>
        <p:nvPicPr>
          <p:cNvPr id="10" name="图片 9"/>
          <p:cNvPicPr>
            <a:picLocks noChangeAspect="1"/>
          </p:cNvPicPr>
          <p:nvPr/>
        </p:nvPicPr>
        <p:blipFill>
          <a:blip r:embed="rId6"/>
          <a:stretch>
            <a:fillRect/>
          </a:stretch>
        </p:blipFill>
        <p:spPr>
          <a:xfrm>
            <a:off x="-34290" y="3613785"/>
            <a:ext cx="5828030" cy="3244215"/>
          </a:xfrm>
          <a:prstGeom prst="rect">
            <a:avLst/>
          </a:prstGeom>
        </p:spPr>
      </p:pic>
      <p:sp>
        <p:nvSpPr>
          <p:cNvPr id="11" name="文本框 10"/>
          <p:cNvSpPr txBox="1"/>
          <p:nvPr/>
        </p:nvSpPr>
        <p:spPr>
          <a:xfrm>
            <a:off x="847725" y="3221990"/>
            <a:ext cx="4064000" cy="368300"/>
          </a:xfrm>
          <a:prstGeom prst="rect">
            <a:avLst/>
          </a:prstGeom>
          <a:noFill/>
        </p:spPr>
        <p:txBody>
          <a:bodyPr wrap="square" rtlCol="0">
            <a:spAutoFit/>
          </a:bodyPr>
          <a:lstStyle/>
          <a:p>
            <a:pPr algn="ctr"/>
            <a:r>
              <a:rPr lang="en-US" altLang="zh-CN"/>
              <a:t>RAG</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7BCA5-F507-B417-6280-3ABA54BE91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3561BA-3FA3-7320-1A3B-7CABB1FCB76B}"/>
              </a:ext>
            </a:extLst>
          </p:cNvPr>
          <p:cNvSpPr txBox="1"/>
          <p:nvPr/>
        </p:nvSpPr>
        <p:spPr>
          <a:xfrm>
            <a:off x="286037" y="296479"/>
            <a:ext cx="12197587" cy="4401205"/>
          </a:xfrm>
          <a:prstGeom prst="rect">
            <a:avLst/>
          </a:prstGeom>
          <a:noFill/>
        </p:spPr>
        <p:txBody>
          <a:bodyPr wrap="square" rtlCol="0">
            <a:spAutoFit/>
          </a:bodyPr>
          <a:lstStyle/>
          <a:p>
            <a:r>
              <a:rPr lang="en-US" sz="4000" dirty="0">
                <a:latin typeface="Calibri"/>
                <a:cs typeface="Calibri"/>
              </a:rPr>
              <a:t>How to improve LLM agents’ performances</a:t>
            </a:r>
          </a:p>
          <a:p>
            <a:endParaRPr lang="en-US" sz="4000" dirty="0">
              <a:latin typeface="Calibri"/>
              <a:cs typeface="Calibri"/>
            </a:endParaRPr>
          </a:p>
          <a:p>
            <a:endParaRPr lang="en-US" sz="4000" kern="100" dirty="0">
              <a:latin typeface="Aptos" panose="020B0004020202020204" pitchFamily="34" charset="0"/>
              <a:ea typeface="DengXian" panose="02010600030101010101" pitchFamily="2" charset="-122"/>
              <a:cs typeface="Times New Roman" panose="02020603050405020304" pitchFamily="18" charset="0"/>
            </a:endParaRPr>
          </a:p>
          <a:p>
            <a:endParaRPr lang="en-US" sz="4000" dirty="0"/>
          </a:p>
          <a:p>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FA5CF12E-6582-B1B1-13F1-37D29B378BCF}"/>
              </a:ext>
            </a:extLst>
          </p:cNvPr>
          <p:cNvSpPr txBox="1"/>
          <p:nvPr/>
        </p:nvSpPr>
        <p:spPr>
          <a:xfrm>
            <a:off x="-5585" y="1310647"/>
            <a:ext cx="12197586" cy="3108543"/>
          </a:xfrm>
          <a:prstGeom prst="rect">
            <a:avLst/>
          </a:prstGeom>
          <a:noFill/>
        </p:spPr>
        <p:txBody>
          <a:bodyPr wrap="square">
            <a:spAutoFit/>
          </a:bodyPr>
          <a:lstStyle/>
          <a:p>
            <a:endParaRPr lang="en-US" altLang="zh-CN" sz="2800" dirty="0"/>
          </a:p>
          <a:p>
            <a:pPr marL="742950" lvl="1" indent="-285750">
              <a:buFont typeface="Arial" panose="020B0604020202020204" pitchFamily="34" charset="0"/>
              <a:buChar char="•"/>
            </a:pPr>
            <a:r>
              <a:rPr lang="en-US" altLang="zh-CN" sz="2800" b="1" dirty="0">
                <a:solidFill>
                  <a:srgbClr val="C00000"/>
                </a:solidFill>
              </a:rPr>
              <a:t>Long-term</a:t>
            </a:r>
            <a:r>
              <a:rPr lang="zh-CN" altLang="en-US" sz="2800" b="1" dirty="0">
                <a:solidFill>
                  <a:srgbClr val="C00000"/>
                </a:solidFill>
              </a:rPr>
              <a:t> </a:t>
            </a:r>
            <a:r>
              <a:rPr lang="en-US" altLang="zh-CN" sz="2800" b="1" dirty="0">
                <a:solidFill>
                  <a:srgbClr val="C00000"/>
                </a:solidFill>
              </a:rPr>
              <a:t>memory</a:t>
            </a:r>
            <a:endParaRPr lang="en-US" altLang="zh-CN" sz="2800" dirty="0">
              <a:solidFill>
                <a:schemeClr val="accent6">
                  <a:lumMod val="75000"/>
                </a:schemeClr>
              </a:solidFill>
            </a:endParaRPr>
          </a:p>
          <a:p>
            <a:pPr marL="742950" lvl="1" indent="-285750">
              <a:buFont typeface="Arial" panose="020B0604020202020204" pitchFamily="34" charset="0"/>
              <a:buChar char="•"/>
            </a:pPr>
            <a:r>
              <a:rPr lang="en-US" altLang="zh-CN" sz="2800" dirty="0" err="1">
                <a:solidFill>
                  <a:srgbClr val="C00000"/>
                </a:solidFill>
              </a:rPr>
              <a:t>ReAct</a:t>
            </a:r>
            <a:r>
              <a:rPr lang="zh-CN" altLang="en-US" sz="2800" dirty="0">
                <a:solidFill>
                  <a:srgbClr val="C00000"/>
                </a:solidFill>
              </a:rPr>
              <a:t> </a:t>
            </a:r>
            <a:r>
              <a:rPr lang="en-US" altLang="zh-CN" sz="2800" b="1" dirty="0">
                <a:solidFill>
                  <a:srgbClr val="C00000"/>
                </a:solidFill>
              </a:rPr>
              <a:t>prompting</a:t>
            </a:r>
          </a:p>
          <a:p>
            <a:pPr marL="1200150" lvl="2" indent="-285750">
              <a:buFont typeface="Arial" panose="020B0604020202020204" pitchFamily="34" charset="0"/>
              <a:buChar char="•"/>
            </a:pPr>
            <a:r>
              <a:rPr lang="en-US" altLang="zh-CN" sz="2800" b="1" dirty="0">
                <a:solidFill>
                  <a:schemeClr val="accent6">
                    <a:lumMod val="75000"/>
                  </a:schemeClr>
                </a:solidFill>
              </a:rPr>
              <a:t>Self-reflection </a:t>
            </a:r>
          </a:p>
          <a:p>
            <a:pPr lvl="2"/>
            <a:endParaRPr lang="en-US" altLang="zh-CN" sz="2800" dirty="0">
              <a:solidFill>
                <a:schemeClr val="accent6">
                  <a:lumMod val="75000"/>
                </a:schemeClr>
              </a:solidFill>
            </a:endParaRPr>
          </a:p>
          <a:p>
            <a:pPr marL="742950" lvl="1" indent="-285750">
              <a:buFont typeface="Arial" panose="020B0604020202020204" pitchFamily="34" charset="0"/>
              <a:buChar char="•"/>
            </a:pPr>
            <a:r>
              <a:rPr lang="en-US" altLang="zh-CN" sz="2800" b="1" dirty="0">
                <a:solidFill>
                  <a:srgbClr val="C00000"/>
                </a:solidFill>
              </a:rPr>
              <a:t>Fine</a:t>
            </a:r>
            <a:r>
              <a:rPr lang="zh-CN" altLang="en-US" sz="2800" b="1" dirty="0">
                <a:solidFill>
                  <a:srgbClr val="C00000"/>
                </a:solidFill>
              </a:rPr>
              <a:t> </a:t>
            </a:r>
            <a:r>
              <a:rPr lang="en-US" altLang="zh-CN" sz="2800" b="1" dirty="0">
                <a:solidFill>
                  <a:srgbClr val="C00000"/>
                </a:solidFill>
              </a:rPr>
              <a:t>tuning</a:t>
            </a:r>
            <a:endParaRPr lang="en-US" altLang="zh-CN" sz="2800" dirty="0">
              <a:solidFill>
                <a:schemeClr val="accent6">
                  <a:lumMod val="75000"/>
                </a:schemeClr>
              </a:solidFill>
            </a:endParaRPr>
          </a:p>
          <a:p>
            <a:pPr marL="285750" indent="-285750">
              <a:buFont typeface="Arial" panose="020B0604020202020204" pitchFamily="34" charset="0"/>
              <a:buChar char="•"/>
            </a:pPr>
            <a:endParaRPr lang="en-US" altLang="zh-CN" sz="2800" dirty="0"/>
          </a:p>
        </p:txBody>
      </p:sp>
    </p:spTree>
    <p:extLst>
      <p:ext uri="{BB962C8B-B14F-4D97-AF65-F5344CB8AC3E}">
        <p14:creationId xmlns:p14="http://schemas.microsoft.com/office/powerpoint/2010/main" val="516857719"/>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b="1">
                <a:latin typeface="Arial" panose="020B0604020202020204" pitchFamily="34" charset="0"/>
                <a:cs typeface="Arial" panose="020B0604020202020204" pitchFamily="34" charset="0"/>
              </a:rPr>
              <a:t>Experiment 1: Preference Following under Explicit Preferences</a:t>
            </a:r>
          </a:p>
        </p:txBody>
      </p:sp>
      <p:sp>
        <p:nvSpPr>
          <p:cNvPr id="4" name="文本框 3"/>
          <p:cNvSpPr txBox="1"/>
          <p:nvPr/>
        </p:nvSpPr>
        <p:spPr>
          <a:xfrm>
            <a:off x="135255" y="1553845"/>
            <a:ext cx="9250680" cy="3391535"/>
          </a:xfrm>
          <a:prstGeom prst="rect">
            <a:avLst/>
          </a:prstGeom>
        </p:spPr>
        <p:txBody>
          <a:bodyPr>
            <a:noAutofit/>
          </a:bodyPr>
          <a:lstStyle/>
          <a:p>
            <a:pPr marL="285750" indent="-285750">
              <a:buFont typeface="Arial" panose="020B0604020202020204" pitchFamily="34" charset="0"/>
              <a:buChar char="•"/>
            </a:pPr>
            <a:r>
              <a:rPr lang="en-US" altLang="zh-CN" sz="2400"/>
              <a:t>Test how well five enhancement methods improve preference-following.</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Setting: Explicit preference expression; zero-shot used as baseline.</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Observation:</a:t>
            </a:r>
          </a:p>
          <a:p>
            <a:pPr marL="742950" lvl="1" indent="-285750">
              <a:buFont typeface="Arial" panose="020B0604020202020204" pitchFamily="34" charset="0"/>
              <a:buChar char="•"/>
            </a:pPr>
            <a:r>
              <a:rPr lang="en-US" altLang="zh-CN" sz="2400"/>
              <a:t>After 5 conversation turns, accuracy drops to ~30%.</a:t>
            </a:r>
          </a:p>
          <a:p>
            <a:pPr marL="742950" lvl="1" indent="-285750">
              <a:buFont typeface="Arial" panose="020B0604020202020204" pitchFamily="34" charset="0"/>
              <a:buChar char="•"/>
            </a:pPr>
            <a:r>
              <a:rPr lang="en-US" altLang="zh-CN" sz="2400"/>
              <a:t>After 30–300 turns, accuracy declines to near zero.</a:t>
            </a:r>
          </a:p>
          <a:p>
            <a:pPr marL="742950" lvl="1" indent="-285750">
              <a:buFont typeface="Arial" panose="020B0604020202020204" pitchFamily="34" charset="0"/>
              <a:buChar char="•"/>
            </a:pPr>
            <a:endParaRPr lang="en-US" altLang="zh-CN" sz="2400"/>
          </a:p>
          <a:p>
            <a:pPr marL="285750" indent="-285750">
              <a:buFont typeface="Arial" panose="020B0604020202020204" pitchFamily="34" charset="0"/>
              <a:buChar char="•"/>
            </a:pPr>
            <a:endParaRPr lang="en-US" altLang="zh-CN" sz="2400"/>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b="1" i="1"/>
              <a:t>Experiment</a:t>
            </a:r>
          </a:p>
        </p:txBody>
      </p:sp>
      <p:pic>
        <p:nvPicPr>
          <p:cNvPr id="3" name="图片 2"/>
          <p:cNvPicPr>
            <a:picLocks noChangeAspect="1"/>
          </p:cNvPicPr>
          <p:nvPr/>
        </p:nvPicPr>
        <p:blipFill>
          <a:blip r:embed="rId3"/>
          <a:stretch>
            <a:fillRect/>
          </a:stretch>
        </p:blipFill>
        <p:spPr>
          <a:xfrm>
            <a:off x="8242300" y="1585595"/>
            <a:ext cx="3949700" cy="914400"/>
          </a:xfrm>
          <a:prstGeom prst="rect">
            <a:avLst/>
          </a:prstGeom>
        </p:spPr>
      </p:pic>
      <p:pic>
        <p:nvPicPr>
          <p:cNvPr id="6" name="图片 5"/>
          <p:cNvPicPr>
            <a:picLocks noChangeAspect="1"/>
          </p:cNvPicPr>
          <p:nvPr/>
        </p:nvPicPr>
        <p:blipFill>
          <a:blip r:embed="rId4"/>
          <a:stretch>
            <a:fillRect/>
          </a:stretch>
        </p:blipFill>
        <p:spPr>
          <a:xfrm>
            <a:off x="8223250" y="3429000"/>
            <a:ext cx="3968750" cy="2330450"/>
          </a:xfrm>
          <a:prstGeom prst="rect">
            <a:avLst/>
          </a:prstGeom>
        </p:spPr>
      </p:pic>
      <p:pic>
        <p:nvPicPr>
          <p:cNvPr id="7" name="图片 6"/>
          <p:cNvPicPr>
            <a:picLocks noChangeAspect="1"/>
          </p:cNvPicPr>
          <p:nvPr/>
        </p:nvPicPr>
        <p:blipFill>
          <a:blip r:embed="rId5"/>
          <a:stretch>
            <a:fillRect/>
          </a:stretch>
        </p:blipFill>
        <p:spPr>
          <a:xfrm>
            <a:off x="608330" y="4945380"/>
            <a:ext cx="7165975" cy="1793240"/>
          </a:xfrm>
          <a:prstGeom prst="rect">
            <a:avLst/>
          </a:prstGeom>
        </p:spPr>
      </p:pic>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b="1">
                <a:latin typeface="Arial" panose="020B0604020202020204" pitchFamily="34" charset="0"/>
                <a:cs typeface="Arial" panose="020B0604020202020204" pitchFamily="34" charset="0"/>
              </a:rPr>
              <a:t>Experiment 2: Preference Following under Implicit Preferences</a:t>
            </a:r>
          </a:p>
        </p:txBody>
      </p:sp>
      <p:sp>
        <p:nvSpPr>
          <p:cNvPr id="4" name="文本框 3"/>
          <p:cNvSpPr txBox="1"/>
          <p:nvPr/>
        </p:nvSpPr>
        <p:spPr>
          <a:xfrm>
            <a:off x="1432560" y="1486535"/>
            <a:ext cx="9319895" cy="3391535"/>
          </a:xfrm>
          <a:prstGeom prst="rect">
            <a:avLst/>
          </a:prstGeom>
        </p:spPr>
        <p:txBody>
          <a:bodyPr>
            <a:noAutofit/>
          </a:bodyPr>
          <a:lstStyle/>
          <a:p>
            <a:pPr marL="285750" indent="-285750">
              <a:buFont typeface="Arial" panose="020B0604020202020204" pitchFamily="34" charset="0"/>
              <a:buChar char="•"/>
            </a:pPr>
            <a:r>
              <a:rPr lang="en-US" altLang="zh-CN" sz="2400"/>
              <a:t>Evaluate model performance under implicit preference expressions.</a:t>
            </a:r>
          </a:p>
          <a:p>
            <a:pPr marL="285750" indent="-285750">
              <a:buFont typeface="Arial" panose="020B0604020202020204" pitchFamily="34" charset="0"/>
              <a:buChar char="•"/>
            </a:pPr>
            <a:r>
              <a:rPr lang="en-US" altLang="zh-CN" sz="2400"/>
              <a:t>Setting: Implicit preferences; Reminder method used across all models.</a:t>
            </a:r>
          </a:p>
          <a:p>
            <a:pPr marL="285750" indent="-285750">
              <a:buFont typeface="Arial" panose="020B0604020202020204" pitchFamily="34" charset="0"/>
              <a:buChar char="•"/>
            </a:pPr>
            <a:r>
              <a:rPr lang="en-US" altLang="zh-CN" sz="2400"/>
              <a:t>Result:</a:t>
            </a:r>
          </a:p>
          <a:p>
            <a:pPr marL="742950" lvl="1" indent="-285750">
              <a:buFont typeface="Arial" panose="020B0604020202020204" pitchFamily="34" charset="0"/>
              <a:buChar char="•"/>
            </a:pPr>
            <a:r>
              <a:rPr lang="en-US" altLang="zh-CN" sz="2400"/>
              <a:t>Performance drops compared to explicit setting.</a:t>
            </a:r>
          </a:p>
          <a:p>
            <a:pPr marL="742950" lvl="1" indent="-285750">
              <a:buFont typeface="Arial" panose="020B0604020202020204" pitchFamily="34" charset="0"/>
              <a:buChar char="•"/>
            </a:pPr>
            <a:r>
              <a:rPr lang="en-US" altLang="zh-CN" sz="2400"/>
              <a:t>Mistral models outperform Claude and LLaMA.</a:t>
            </a:r>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b="1" i="1"/>
              <a:t>Experiment</a:t>
            </a:r>
          </a:p>
        </p:txBody>
      </p:sp>
      <p:pic>
        <p:nvPicPr>
          <p:cNvPr id="3" name="图片 2"/>
          <p:cNvPicPr>
            <a:picLocks noChangeAspect="1"/>
          </p:cNvPicPr>
          <p:nvPr/>
        </p:nvPicPr>
        <p:blipFill>
          <a:blip r:embed="rId3"/>
          <a:stretch>
            <a:fillRect/>
          </a:stretch>
        </p:blipFill>
        <p:spPr>
          <a:xfrm>
            <a:off x="2973705" y="4109085"/>
            <a:ext cx="6673850" cy="2705100"/>
          </a:xfrm>
          <a:prstGeom prst="rect">
            <a:avLst/>
          </a:prstGeom>
        </p:spPr>
      </p:pic>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b="1">
                <a:latin typeface="Arial" panose="020B0604020202020204" pitchFamily="34" charset="0"/>
                <a:cs typeface="Arial" panose="020B0604020202020204" pitchFamily="34" charset="0"/>
              </a:rPr>
              <a:t>Experiment 3: Classification Task Performance</a:t>
            </a:r>
          </a:p>
        </p:txBody>
      </p:sp>
      <p:sp>
        <p:nvSpPr>
          <p:cNvPr id="4" name="文本框 3"/>
          <p:cNvSpPr txBox="1"/>
          <p:nvPr/>
        </p:nvSpPr>
        <p:spPr>
          <a:xfrm>
            <a:off x="1432560" y="1885315"/>
            <a:ext cx="9319895" cy="3391535"/>
          </a:xfrm>
          <a:prstGeom prst="rect">
            <a:avLst/>
          </a:prstGeom>
        </p:spPr>
        <p:txBody>
          <a:bodyPr>
            <a:noAutofit/>
          </a:bodyPr>
          <a:lstStyle/>
          <a:p>
            <a:pPr marL="285750" indent="-285750">
              <a:buFont typeface="Arial" panose="020B0604020202020204" pitchFamily="34" charset="0"/>
              <a:buChar char="•"/>
            </a:pPr>
            <a:r>
              <a:rPr lang="en-US" altLang="zh-CN" sz="2400"/>
              <a:t>Compare performance on a simpler classification task instead of generation.</a:t>
            </a:r>
          </a:p>
          <a:p>
            <a:pPr marL="285750" indent="-285750">
              <a:buFont typeface="Arial" panose="020B0604020202020204" pitchFamily="34" charset="0"/>
              <a:buChar char="•"/>
            </a:pPr>
            <a:r>
              <a:rPr lang="en-US" altLang="zh-CN" sz="2400"/>
              <a:t>Result:</a:t>
            </a:r>
          </a:p>
          <a:p>
            <a:pPr marL="742950" lvl="1" indent="-285750">
              <a:buFont typeface="Arial" panose="020B0604020202020204" pitchFamily="34" charset="0"/>
              <a:buChar char="•"/>
            </a:pPr>
            <a:r>
              <a:rPr lang="en-US" altLang="zh-CN" sz="2400"/>
              <a:t>Overall performance improves across all settings.</a:t>
            </a:r>
          </a:p>
          <a:p>
            <a:pPr marL="742950" lvl="1" indent="-285750">
              <a:buFont typeface="Arial" panose="020B0604020202020204" pitchFamily="34" charset="0"/>
              <a:buChar char="•"/>
            </a:pPr>
            <a:r>
              <a:rPr lang="en-US" altLang="zh-CN" sz="2400"/>
              <a:t>Unexpected finding: Self-Critic method sometimes performs worse than zero-shot baseline.</a:t>
            </a:r>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b="1" i="1"/>
              <a:t>Experiment</a:t>
            </a:r>
          </a:p>
        </p:txBody>
      </p:sp>
      <p:pic>
        <p:nvPicPr>
          <p:cNvPr id="3" name="图片 2"/>
          <p:cNvPicPr>
            <a:picLocks noChangeAspect="1"/>
          </p:cNvPicPr>
          <p:nvPr/>
        </p:nvPicPr>
        <p:blipFill>
          <a:blip r:embed="rId3"/>
          <a:stretch>
            <a:fillRect/>
          </a:stretch>
        </p:blipFill>
        <p:spPr>
          <a:xfrm>
            <a:off x="2924810" y="4051300"/>
            <a:ext cx="6102350" cy="2806700"/>
          </a:xfrm>
          <a:prstGeom prst="rect">
            <a:avLst/>
          </a:prstGeom>
        </p:spPr>
      </p:pic>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b="1">
                <a:latin typeface="Arial" panose="020B0604020202020204" pitchFamily="34" charset="0"/>
                <a:cs typeface="Arial" panose="020B0604020202020204" pitchFamily="34" charset="0"/>
              </a:rPr>
              <a:t>Experiment 4: Analysis of Error Types</a:t>
            </a:r>
          </a:p>
        </p:txBody>
      </p:sp>
      <p:sp>
        <p:nvSpPr>
          <p:cNvPr id="4" name="文本框 3"/>
          <p:cNvSpPr txBox="1"/>
          <p:nvPr/>
        </p:nvSpPr>
        <p:spPr>
          <a:xfrm>
            <a:off x="290195" y="1816735"/>
            <a:ext cx="9319895" cy="3391535"/>
          </a:xfrm>
          <a:prstGeom prst="rect">
            <a:avLst/>
          </a:prstGeom>
        </p:spPr>
        <p:txBody>
          <a:bodyPr>
            <a:noAutofit/>
          </a:bodyPr>
          <a:lstStyle/>
          <a:p>
            <a:pPr marL="285750" indent="-285750">
              <a:buFont typeface="Arial" panose="020B0604020202020204" pitchFamily="34" charset="0"/>
              <a:buChar char="•"/>
            </a:pPr>
            <a:r>
              <a:rPr lang="en-US" altLang="zh-CN" sz="2400"/>
              <a:t>Investigate causes behind four error types.</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Findings:</a:t>
            </a:r>
          </a:p>
          <a:p>
            <a:pPr marL="742950" lvl="1" indent="-285750">
              <a:buFont typeface="Arial" panose="020B0604020202020204" pitchFamily="34" charset="0"/>
              <a:buChar char="•"/>
            </a:pPr>
            <a:r>
              <a:rPr lang="en-US" altLang="zh-CN" sz="2400"/>
              <a:t>In zero-shot, most frequent error is Preference-Unaware, indicating weak Preference Inference and Long-Context Retrieval.</a:t>
            </a:r>
          </a:p>
          <a:p>
            <a:pPr marL="742950" lvl="1" indent="-285750">
              <a:buFont typeface="Arial" panose="020B0604020202020204" pitchFamily="34" charset="0"/>
              <a:buChar char="•"/>
            </a:pPr>
            <a:r>
              <a:rPr lang="en-US" altLang="zh-CN" sz="2400"/>
              <a:t>RAG + Reminder reduces errors, but:</a:t>
            </a:r>
          </a:p>
          <a:p>
            <a:pPr marL="1200150" lvl="2" indent="-285750">
              <a:buFont typeface="Arial" panose="020B0604020202020204" pitchFamily="34" charset="0"/>
              <a:buChar char="•"/>
            </a:pPr>
            <a:r>
              <a:rPr lang="en-US" altLang="zh-CN" sz="2400"/>
              <a:t>Models still show Inconsistency and Hallucination.</a:t>
            </a:r>
          </a:p>
          <a:p>
            <a:pPr marL="1200150" lvl="2" indent="-285750">
              <a:buFont typeface="Arial" panose="020B0604020202020204" pitchFamily="34" charset="0"/>
              <a:buChar char="•"/>
            </a:pPr>
            <a:r>
              <a:rPr lang="en-US" altLang="zh-CN" sz="2400"/>
              <a:t>Personalization Proactiveness remains weak without enhancements.</a:t>
            </a:r>
          </a:p>
          <a:p>
            <a:pPr marL="1200150" lvl="2" indent="-285750">
              <a:buFont typeface="Arial" panose="020B0604020202020204" pitchFamily="34" charset="0"/>
              <a:buChar char="•"/>
            </a:pPr>
            <a:r>
              <a:rPr lang="en-US" altLang="zh-CN" sz="2400"/>
              <a:t>RAG is the most stable method, especially effective against hallucinations.</a:t>
            </a:r>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b="1" i="1"/>
              <a:t>Experiment</a:t>
            </a:r>
          </a:p>
        </p:txBody>
      </p:sp>
      <p:pic>
        <p:nvPicPr>
          <p:cNvPr id="3" name="图片 2"/>
          <p:cNvPicPr>
            <a:picLocks noChangeAspect="1"/>
          </p:cNvPicPr>
          <p:nvPr/>
        </p:nvPicPr>
        <p:blipFill>
          <a:blip r:embed="rId3"/>
          <a:stretch>
            <a:fillRect/>
          </a:stretch>
        </p:blipFill>
        <p:spPr>
          <a:xfrm>
            <a:off x="8712835" y="2640965"/>
            <a:ext cx="3295650" cy="2139950"/>
          </a:xfrm>
          <a:prstGeom prst="rect">
            <a:avLst/>
          </a:prstGeom>
        </p:spPr>
      </p:pic>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b="1">
                <a:latin typeface="Arial" panose="020B0604020202020204" pitchFamily="34" charset="0"/>
                <a:cs typeface="Arial" panose="020B0604020202020204" pitchFamily="34" charset="0"/>
              </a:rPr>
              <a:t>Experiment 5: Conflicting Preferences</a:t>
            </a:r>
          </a:p>
        </p:txBody>
      </p:sp>
      <p:sp>
        <p:nvSpPr>
          <p:cNvPr id="4" name="文本框 3"/>
          <p:cNvSpPr txBox="1"/>
          <p:nvPr/>
        </p:nvSpPr>
        <p:spPr>
          <a:xfrm>
            <a:off x="1432560" y="1885315"/>
            <a:ext cx="9319895" cy="3391535"/>
          </a:xfrm>
          <a:prstGeom prst="rect">
            <a:avLst/>
          </a:prstGeom>
        </p:spPr>
        <p:txBody>
          <a:bodyPr>
            <a:noAutofit/>
          </a:bodyPr>
          <a:lstStyle/>
          <a:p>
            <a:pPr marL="285750" indent="-285750">
              <a:buFont typeface="Arial" panose="020B0604020202020204" pitchFamily="34" charset="0"/>
              <a:buChar char="•"/>
            </a:pPr>
            <a:r>
              <a:rPr lang="en-US" altLang="zh-CN" sz="2400"/>
              <a:t>Explore model behavior when presented with multiple/conflicting preferences.</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Method: Generate conflicting preferences via Claude 3.5 Sonnet and insert into dialogue.</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endParaRPr lang="en-US" altLang="zh-CN" sz="2400"/>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b="1" i="1"/>
              <a:t>Experiment</a:t>
            </a:r>
          </a:p>
        </p:txBody>
      </p:sp>
      <p:pic>
        <p:nvPicPr>
          <p:cNvPr id="3" name="图片 2"/>
          <p:cNvPicPr>
            <a:picLocks noChangeAspect="1"/>
          </p:cNvPicPr>
          <p:nvPr/>
        </p:nvPicPr>
        <p:blipFill>
          <a:blip r:embed="rId3"/>
          <a:stretch>
            <a:fillRect/>
          </a:stretch>
        </p:blipFill>
        <p:spPr>
          <a:xfrm>
            <a:off x="1432560" y="3827780"/>
            <a:ext cx="3721735" cy="2564765"/>
          </a:xfrm>
          <a:prstGeom prst="rect">
            <a:avLst/>
          </a:prstGeom>
        </p:spPr>
      </p:pic>
      <p:pic>
        <p:nvPicPr>
          <p:cNvPr id="6" name="图片 5"/>
          <p:cNvPicPr>
            <a:picLocks noChangeAspect="1"/>
          </p:cNvPicPr>
          <p:nvPr/>
        </p:nvPicPr>
        <p:blipFill>
          <a:blip r:embed="rId4"/>
          <a:stretch>
            <a:fillRect/>
          </a:stretch>
        </p:blipFill>
        <p:spPr>
          <a:xfrm>
            <a:off x="6824345" y="3820160"/>
            <a:ext cx="4422140" cy="2563495"/>
          </a:xfrm>
          <a:prstGeom prst="rect">
            <a:avLst/>
          </a:prstGeom>
        </p:spPr>
      </p:pic>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b="1">
                <a:latin typeface="Arial" panose="020B0604020202020204" pitchFamily="34" charset="0"/>
                <a:cs typeface="Arial" panose="020B0604020202020204" pitchFamily="34" charset="0"/>
              </a:rPr>
              <a:t>Experiment 6: Supervised Fine-Tuning (SFT)</a:t>
            </a:r>
          </a:p>
        </p:txBody>
      </p:sp>
      <p:sp>
        <p:nvSpPr>
          <p:cNvPr id="4" name="文本框 3"/>
          <p:cNvSpPr txBox="1"/>
          <p:nvPr/>
        </p:nvSpPr>
        <p:spPr>
          <a:xfrm>
            <a:off x="1432560" y="1417955"/>
            <a:ext cx="9319895" cy="3391535"/>
          </a:xfrm>
          <a:prstGeom prst="rect">
            <a:avLst/>
          </a:prstGeom>
        </p:spPr>
        <p:txBody>
          <a:bodyPr>
            <a:noAutofit/>
          </a:bodyPr>
          <a:lstStyle/>
          <a:p>
            <a:pPr marL="285750" indent="-285750">
              <a:buFont typeface="Arial" panose="020B0604020202020204" pitchFamily="34" charset="0"/>
              <a:buChar char="•"/>
            </a:pPr>
            <a:r>
              <a:rPr lang="en-US" altLang="zh-CN" sz="2400"/>
              <a:t>Goal: Fine-tune the model to enhance preference-following.</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Method:</a:t>
            </a:r>
          </a:p>
          <a:p>
            <a:pPr marL="742950" lvl="1" indent="-285750">
              <a:buFont typeface="Arial" panose="020B0604020202020204" pitchFamily="34" charset="0"/>
              <a:buChar char="•"/>
            </a:pPr>
            <a:r>
              <a:rPr lang="en-US" altLang="zh-CN" sz="2400"/>
              <a:t>Mistral-7B fine-tuned on 80% of PREFEVAL dataset, evaluated on remaining 20%.</a:t>
            </a:r>
          </a:p>
          <a:p>
            <a:pPr marL="742950" lvl="1"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Training data: responses from 0-turn, 5-turn, and 10-turn Reminder-based conversations.</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Result:</a:t>
            </a:r>
          </a:p>
          <a:p>
            <a:pPr marL="742950" lvl="1" indent="-285750">
              <a:buFont typeface="Arial" panose="020B0604020202020204" pitchFamily="34" charset="0"/>
              <a:buChar char="•"/>
            </a:pPr>
            <a:r>
              <a:rPr lang="en-US" altLang="zh-CN" sz="2400"/>
              <a:t>Post-SFT performance outperforms pre-finetuning RAG results.</a:t>
            </a:r>
          </a:p>
          <a:p>
            <a:pPr marL="742950" lvl="1" indent="-285750">
              <a:buFont typeface="Arial" panose="020B0604020202020204" pitchFamily="34" charset="0"/>
              <a:buChar char="•"/>
            </a:pPr>
            <a:r>
              <a:rPr lang="en-US" altLang="zh-CN" sz="2400"/>
              <a:t>10-turn training yields best gains.</a:t>
            </a:r>
          </a:p>
          <a:p>
            <a:pPr marL="742950" lvl="1" indent="-285750">
              <a:buFont typeface="Arial" panose="020B0604020202020204" pitchFamily="34" charset="0"/>
              <a:buChar char="•"/>
            </a:pPr>
            <a:r>
              <a:rPr lang="en-US" altLang="zh-CN" sz="2400"/>
              <a:t>Attention to preference-related content increases by 4.97%.</a:t>
            </a:r>
          </a:p>
        </p:txBody>
      </p:sp>
      <p:sp>
        <p:nvSpPr>
          <p:cNvPr id="5" name="文本框 4"/>
          <p:cNvSpPr txBox="1"/>
          <p:nvPr/>
        </p:nvSpPr>
        <p:spPr>
          <a:xfrm>
            <a:off x="0" y="0"/>
            <a:ext cx="4064000" cy="368300"/>
          </a:xfrm>
          <a:prstGeom prst="rect">
            <a:avLst/>
          </a:prstGeom>
          <a:noFill/>
        </p:spPr>
        <p:txBody>
          <a:bodyPr wrap="square" rtlCol="0">
            <a:spAutoFit/>
          </a:bodyPr>
          <a:lstStyle/>
          <a:p>
            <a:r>
              <a:rPr lang="en-US" altLang="zh-CN" b="1" i="1"/>
              <a:t>Experiment</a:t>
            </a:r>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066290" y="1079500"/>
            <a:ext cx="7258050" cy="4495800"/>
          </a:xfrm>
          <a:prstGeom prst="rect">
            <a:avLst/>
          </a:prstGeom>
        </p:spPr>
      </p:pic>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b="1">
                <a:latin typeface="Arial" panose="020B0604020202020204" pitchFamily="34" charset="0"/>
                <a:cs typeface="Arial" panose="020B0604020202020204" pitchFamily="34" charset="0"/>
              </a:rPr>
              <a:t>Conclusion</a:t>
            </a:r>
          </a:p>
        </p:txBody>
      </p:sp>
      <p:sp>
        <p:nvSpPr>
          <p:cNvPr id="4" name="文本框 3"/>
          <p:cNvSpPr txBox="1"/>
          <p:nvPr/>
        </p:nvSpPr>
        <p:spPr>
          <a:xfrm>
            <a:off x="1432560" y="1417955"/>
            <a:ext cx="9319895" cy="3391535"/>
          </a:xfrm>
          <a:prstGeom prst="rect">
            <a:avLst/>
          </a:prstGeom>
        </p:spPr>
        <p:txBody>
          <a:bodyPr>
            <a:noAutofit/>
          </a:bodyPr>
          <a:lstStyle/>
          <a:p>
            <a:pPr marL="285750" indent="-285750">
              <a:buFont typeface="Arial" panose="020B0604020202020204" pitchFamily="34" charset="0"/>
              <a:buChar char="•"/>
            </a:pPr>
            <a:r>
              <a:rPr lang="en-US" altLang="zh-CN" sz="2400"/>
              <a:t>PREFEVAL fills a key gap in evaluating preference following in LLMs</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Includes explicit and implicit preferences, generation and classification tasks</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Performance drops sharply in long conversations and implicit settings</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Reminder and RAG methods help, but challenges remain</a:t>
            </a:r>
          </a:p>
          <a:p>
            <a:pPr marL="285750" indent="-285750">
              <a:buFont typeface="Arial" panose="020B0604020202020204" pitchFamily="34" charset="0"/>
              <a:buChar char="•"/>
            </a:pPr>
            <a:endParaRPr lang="en-US" altLang="zh-CN" sz="2400"/>
          </a:p>
          <a:p>
            <a:pPr marL="285750" indent="-285750">
              <a:buFont typeface="Arial" panose="020B0604020202020204" pitchFamily="34" charset="0"/>
              <a:buChar char="•"/>
            </a:pPr>
            <a:r>
              <a:rPr lang="en-US" altLang="zh-CN" sz="2400"/>
              <a:t>PREFEVAL provides a strong foundation for future personalization research</a:t>
            </a: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76EEB-5FF7-DF7C-66D4-3B2DE4593D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1709558-44DC-6226-CD3A-07FD1F1E53B4}"/>
              </a:ext>
            </a:extLst>
          </p:cNvPr>
          <p:cNvSpPr txBox="1"/>
          <p:nvPr/>
        </p:nvSpPr>
        <p:spPr>
          <a:xfrm>
            <a:off x="3884480" y="2721114"/>
            <a:ext cx="3793346" cy="1323439"/>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-3</a:t>
            </a:r>
          </a:p>
          <a:p>
            <a:endParaRPr lang="en-US" sz="4000" dirty="0"/>
          </a:p>
        </p:txBody>
      </p:sp>
    </p:spTree>
    <p:extLst>
      <p:ext uri="{BB962C8B-B14F-4D97-AF65-F5344CB8AC3E}">
        <p14:creationId xmlns:p14="http://schemas.microsoft.com/office/powerpoint/2010/main" val="32756264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5797" y="1542682"/>
            <a:ext cx="11803544" cy="1092619"/>
          </a:xfrm>
          <a:prstGeom prst="rect">
            <a:avLst/>
          </a:prstGeom>
        </p:spPr>
        <p:txBody>
          <a:bodyPr vert="horz" wrap="square" lIns="0" tIns="91261" rIns="0" bIns="0" rtlCol="0">
            <a:spAutoFit/>
          </a:bodyPr>
          <a:lstStyle/>
          <a:p>
            <a:pPr marR="195943" algn="ctr" defTabSz="1932584">
              <a:spcBef>
                <a:spcPts val="719"/>
              </a:spcBef>
            </a:pPr>
            <a:r>
              <a:rPr sz="3593" kern="0" spc="-180" dirty="0">
                <a:solidFill>
                  <a:srgbClr val="FFFFFF"/>
                </a:solidFill>
                <a:latin typeface="Tahoma"/>
                <a:cs typeface="Tahoma"/>
              </a:rPr>
              <a:t>Wisdom</a:t>
            </a:r>
            <a:r>
              <a:rPr sz="3593" kern="0" spc="-106" dirty="0">
                <a:solidFill>
                  <a:srgbClr val="FFFFFF"/>
                </a:solidFill>
                <a:latin typeface="Tahoma"/>
                <a:cs typeface="Tahoma"/>
              </a:rPr>
              <a:t> </a:t>
            </a:r>
            <a:r>
              <a:rPr sz="3593" kern="0" spc="-63" dirty="0">
                <a:solidFill>
                  <a:srgbClr val="FFFFFF"/>
                </a:solidFill>
                <a:latin typeface="Tahoma"/>
                <a:cs typeface="Tahoma"/>
              </a:rPr>
              <a:t>of</a:t>
            </a:r>
            <a:r>
              <a:rPr sz="3593" kern="0" spc="-95" dirty="0">
                <a:solidFill>
                  <a:srgbClr val="FFFFFF"/>
                </a:solidFill>
                <a:latin typeface="Tahoma"/>
                <a:cs typeface="Tahoma"/>
              </a:rPr>
              <a:t> </a:t>
            </a:r>
            <a:r>
              <a:rPr sz="3593" kern="0" spc="-180" dirty="0">
                <a:solidFill>
                  <a:srgbClr val="FFFFFF"/>
                </a:solidFill>
                <a:latin typeface="Tahoma"/>
                <a:cs typeface="Tahoma"/>
              </a:rPr>
              <a:t>the</a:t>
            </a:r>
            <a:r>
              <a:rPr sz="3593" kern="0" spc="-85" dirty="0">
                <a:solidFill>
                  <a:srgbClr val="FFFFFF"/>
                </a:solidFill>
                <a:latin typeface="Tahoma"/>
                <a:cs typeface="Tahoma"/>
              </a:rPr>
              <a:t> Silicon</a:t>
            </a:r>
            <a:r>
              <a:rPr sz="3593" kern="0" spc="-74" dirty="0">
                <a:solidFill>
                  <a:srgbClr val="FFFFFF"/>
                </a:solidFill>
                <a:latin typeface="Tahoma"/>
                <a:cs typeface="Tahoma"/>
              </a:rPr>
              <a:t> </a:t>
            </a:r>
            <a:r>
              <a:rPr sz="3593" kern="0" spc="-159" dirty="0">
                <a:solidFill>
                  <a:srgbClr val="FFFFFF"/>
                </a:solidFill>
                <a:latin typeface="Tahoma"/>
                <a:cs typeface="Tahoma"/>
              </a:rPr>
              <a:t>Crowd:</a:t>
            </a:r>
            <a:r>
              <a:rPr sz="3593" kern="0" spc="264" dirty="0">
                <a:solidFill>
                  <a:srgbClr val="FFFFFF"/>
                </a:solidFill>
                <a:latin typeface="Tahoma"/>
                <a:cs typeface="Tahoma"/>
              </a:rPr>
              <a:t> </a:t>
            </a:r>
            <a:r>
              <a:rPr sz="3593" kern="0" dirty="0">
                <a:solidFill>
                  <a:srgbClr val="FFFFFF"/>
                </a:solidFill>
                <a:latin typeface="Tahoma"/>
                <a:cs typeface="Tahoma"/>
              </a:rPr>
              <a:t>LLM</a:t>
            </a:r>
            <a:r>
              <a:rPr sz="3593" kern="0" spc="-85" dirty="0">
                <a:solidFill>
                  <a:srgbClr val="FFFFFF"/>
                </a:solidFill>
                <a:latin typeface="Tahoma"/>
                <a:cs typeface="Tahoma"/>
              </a:rPr>
              <a:t> </a:t>
            </a:r>
            <a:r>
              <a:rPr sz="3593" kern="0" spc="-232" dirty="0">
                <a:solidFill>
                  <a:srgbClr val="FFFFFF"/>
                </a:solidFill>
                <a:latin typeface="Tahoma"/>
                <a:cs typeface="Tahoma"/>
              </a:rPr>
              <a:t>Ensemble</a:t>
            </a:r>
            <a:r>
              <a:rPr sz="3593" kern="0" spc="-42" dirty="0">
                <a:solidFill>
                  <a:srgbClr val="FFFFFF"/>
                </a:solidFill>
                <a:latin typeface="Tahoma"/>
                <a:cs typeface="Tahoma"/>
              </a:rPr>
              <a:t> </a:t>
            </a:r>
            <a:r>
              <a:rPr sz="3593" kern="0" spc="-21" dirty="0">
                <a:solidFill>
                  <a:srgbClr val="FFFFFF"/>
                </a:solidFill>
                <a:latin typeface="Tahoma"/>
                <a:cs typeface="Tahoma"/>
              </a:rPr>
              <a:t>Prediction</a:t>
            </a:r>
            <a:endParaRPr sz="3593" kern="0">
              <a:solidFill>
                <a:sysClr val="windowText" lastClr="000000"/>
              </a:solidFill>
              <a:latin typeface="Tahoma"/>
              <a:cs typeface="Tahoma"/>
            </a:endParaRPr>
          </a:p>
          <a:p>
            <a:pPr marR="198627" algn="ctr" defTabSz="1932584">
              <a:spcBef>
                <a:spcPts val="676"/>
              </a:spcBef>
            </a:pPr>
            <a:r>
              <a:rPr sz="2325" kern="0" spc="-95" dirty="0">
                <a:solidFill>
                  <a:srgbClr val="FFFFFF"/>
                </a:solidFill>
                <a:latin typeface="Tahoma"/>
                <a:cs typeface="Tahoma"/>
              </a:rPr>
              <a:t>Summary</a:t>
            </a:r>
            <a:r>
              <a:rPr sz="2325" kern="0" spc="-85" dirty="0">
                <a:solidFill>
                  <a:srgbClr val="FFFFFF"/>
                </a:solidFill>
                <a:latin typeface="Tahoma"/>
                <a:cs typeface="Tahoma"/>
              </a:rPr>
              <a:t> </a:t>
            </a:r>
            <a:r>
              <a:rPr sz="2325" kern="0" spc="-74" dirty="0">
                <a:solidFill>
                  <a:srgbClr val="FFFFFF"/>
                </a:solidFill>
                <a:latin typeface="Tahoma"/>
                <a:cs typeface="Tahoma"/>
              </a:rPr>
              <a:t>and</a:t>
            </a:r>
            <a:r>
              <a:rPr sz="2325" kern="0" spc="-63" dirty="0">
                <a:solidFill>
                  <a:srgbClr val="FFFFFF"/>
                </a:solidFill>
                <a:latin typeface="Tahoma"/>
                <a:cs typeface="Tahoma"/>
              </a:rPr>
              <a:t> </a:t>
            </a:r>
            <a:r>
              <a:rPr sz="2325" kern="0" spc="-21" dirty="0">
                <a:solidFill>
                  <a:srgbClr val="FFFFFF"/>
                </a:solidFill>
                <a:latin typeface="Tahoma"/>
                <a:cs typeface="Tahoma"/>
              </a:rPr>
              <a:t>Insights</a:t>
            </a:r>
            <a:endParaRPr sz="2325" kern="0">
              <a:solidFill>
                <a:sysClr val="windowText" lastClr="000000"/>
              </a:solidFill>
              <a:latin typeface="Tahoma"/>
              <a:cs typeface="Tahoma"/>
            </a:endParaRPr>
          </a:p>
        </p:txBody>
      </p:sp>
      <p:sp>
        <p:nvSpPr>
          <p:cNvPr id="5" name="object 5"/>
          <p:cNvSpPr txBox="1">
            <a:spLocks noGrp="1"/>
          </p:cNvSpPr>
          <p:nvPr>
            <p:ph type="sldNum" sz="quarter" idx="7"/>
          </p:nvPr>
        </p:nvSpPr>
        <p:spPr>
          <a:xfrm>
            <a:off x="24195710" y="13960122"/>
            <a:ext cx="1250137" cy="179536"/>
          </a:xfrm>
          <a:prstGeom prst="rect">
            <a:avLst/>
          </a:prstGeom>
        </p:spPr>
        <p:txBody>
          <a:bodyPr vert="horz" wrap="square" lIns="0" tIns="0" rIns="0" bIns="0" rtlCol="0">
            <a:spAutoFit/>
          </a:bodyPr>
          <a:lstStyle/>
          <a:p>
            <a:pPr marL="165075" defTabSz="1932584">
              <a:lnSpc>
                <a:spcPts val="1427"/>
              </a:lnSpc>
            </a:pPr>
            <a:fld id="{81D60167-4931-47E6-BA6A-407CBD079E47}" type="slidenum">
              <a:rPr kern="0" spc="-21" dirty="0">
                <a:solidFill>
                  <a:prstClr val="black"/>
                </a:solidFill>
              </a:rPr>
              <a:pPr marL="165075" defTabSz="1932584">
                <a:lnSpc>
                  <a:spcPts val="1427"/>
                </a:lnSpc>
              </a:pPr>
              <a:t>99</a:t>
            </a:fld>
            <a:r>
              <a:rPr kern="0" spc="-180" dirty="0">
                <a:solidFill>
                  <a:prstClr val="black"/>
                </a:solidFill>
              </a:rPr>
              <a:t> </a:t>
            </a:r>
            <a:r>
              <a:rPr kern="0" spc="190" dirty="0">
                <a:solidFill>
                  <a:prstClr val="black"/>
                </a:solidFill>
              </a:rPr>
              <a:t>/</a:t>
            </a:r>
            <a:r>
              <a:rPr kern="0" spc="-180" dirty="0">
                <a:solidFill>
                  <a:prstClr val="black"/>
                </a:solidFill>
              </a:rPr>
              <a:t> </a:t>
            </a:r>
            <a:r>
              <a:rPr kern="0" spc="-53" dirty="0">
                <a:solidFill>
                  <a:prstClr val="black"/>
                </a:solidFill>
              </a:rPr>
              <a:t>22</a:t>
            </a:r>
          </a:p>
        </p:txBody>
      </p:sp>
      <p:sp>
        <p:nvSpPr>
          <p:cNvPr id="3" name="object 3"/>
          <p:cNvSpPr txBox="1"/>
          <p:nvPr/>
        </p:nvSpPr>
        <p:spPr>
          <a:xfrm>
            <a:off x="5211117" y="3344094"/>
            <a:ext cx="1758117" cy="491971"/>
          </a:xfrm>
          <a:prstGeom prst="rect">
            <a:avLst/>
          </a:prstGeom>
        </p:spPr>
        <p:txBody>
          <a:bodyPr vert="horz" wrap="square" lIns="0" tIns="36236" rIns="0" bIns="0" rtlCol="0">
            <a:spAutoFit/>
          </a:bodyPr>
          <a:lstStyle/>
          <a:p>
            <a:pPr marL="26841" defTabSz="1932584">
              <a:spcBef>
                <a:spcPts val="285"/>
              </a:spcBef>
            </a:pPr>
            <a:r>
              <a:rPr sz="2959" kern="0" spc="-21" dirty="0">
                <a:solidFill>
                  <a:sysClr val="windowText" lastClr="000000"/>
                </a:solidFill>
                <a:latin typeface="Tahoma"/>
                <a:cs typeface="Tahoma"/>
              </a:rPr>
              <a:t>Qiang</a:t>
            </a:r>
            <a:r>
              <a:rPr sz="2959" kern="0" spc="-137" dirty="0">
                <a:solidFill>
                  <a:sysClr val="windowText" lastClr="000000"/>
                </a:solidFill>
                <a:latin typeface="Tahoma"/>
                <a:cs typeface="Tahoma"/>
              </a:rPr>
              <a:t> </a:t>
            </a:r>
            <a:r>
              <a:rPr sz="2959" kern="0" spc="-42" dirty="0">
                <a:solidFill>
                  <a:sysClr val="windowText" lastClr="000000"/>
                </a:solidFill>
                <a:latin typeface="Tahoma"/>
                <a:cs typeface="Tahoma"/>
              </a:rPr>
              <a:t>Qiqi</a:t>
            </a:r>
            <a:endParaRPr sz="2959" kern="0">
              <a:solidFill>
                <a:sysClr val="windowText" lastClr="000000"/>
              </a:solidFill>
              <a:latin typeface="Tahoma"/>
              <a:cs typeface="Tahoma"/>
            </a:endParaRPr>
          </a:p>
        </p:txBody>
      </p:sp>
      <p:sp>
        <p:nvSpPr>
          <p:cNvPr id="4" name="object 4"/>
          <p:cNvSpPr txBox="1"/>
          <p:nvPr/>
        </p:nvSpPr>
        <p:spPr>
          <a:xfrm>
            <a:off x="5316119" y="4647896"/>
            <a:ext cx="1548754" cy="285947"/>
          </a:xfrm>
          <a:prstGeom prst="rect">
            <a:avLst/>
          </a:prstGeom>
        </p:spPr>
        <p:txBody>
          <a:bodyPr vert="horz" wrap="square" lIns="0" tIns="25499" rIns="0" bIns="0" rtlCol="0">
            <a:spAutoFit/>
          </a:bodyPr>
          <a:lstStyle/>
          <a:p>
            <a:pPr marL="26841" defTabSz="1932584">
              <a:spcBef>
                <a:spcPts val="201"/>
              </a:spcBef>
            </a:pPr>
            <a:r>
              <a:rPr sz="1691" kern="0" dirty="0">
                <a:solidFill>
                  <a:sysClr val="windowText" lastClr="000000"/>
                </a:solidFill>
                <a:latin typeface="Tahoma"/>
                <a:cs typeface="Tahoma"/>
              </a:rPr>
              <a:t>March</a:t>
            </a:r>
            <a:r>
              <a:rPr sz="1691" kern="0" spc="85" dirty="0">
                <a:solidFill>
                  <a:sysClr val="windowText" lastClr="000000"/>
                </a:solidFill>
                <a:latin typeface="Tahoma"/>
                <a:cs typeface="Tahoma"/>
              </a:rPr>
              <a:t> </a:t>
            </a:r>
            <a:r>
              <a:rPr sz="1691" kern="0" dirty="0">
                <a:solidFill>
                  <a:sysClr val="windowText" lastClr="000000"/>
                </a:solidFill>
                <a:latin typeface="Tahoma"/>
                <a:cs typeface="Tahoma"/>
              </a:rPr>
              <a:t>13,</a:t>
            </a:r>
            <a:r>
              <a:rPr sz="1691" kern="0" spc="85" dirty="0">
                <a:solidFill>
                  <a:sysClr val="windowText" lastClr="000000"/>
                </a:solidFill>
                <a:latin typeface="Tahoma"/>
                <a:cs typeface="Tahoma"/>
              </a:rPr>
              <a:t> </a:t>
            </a:r>
            <a:r>
              <a:rPr sz="1691" kern="0" spc="-42" dirty="0">
                <a:solidFill>
                  <a:sysClr val="windowText" lastClr="000000"/>
                </a:solidFill>
                <a:latin typeface="Tahoma"/>
                <a:cs typeface="Tahoma"/>
              </a:rPr>
              <a:t>2025</a:t>
            </a:r>
            <a:endParaRPr sz="1691" kern="0">
              <a:solidFill>
                <a:sysClr val="windowText" lastClr="000000"/>
              </a:solidFill>
              <a:latin typeface="Tahoma"/>
              <a:cs typeface="Tahoma"/>
            </a:endParaRPr>
          </a:p>
        </p:txBody>
      </p:sp>
    </p:spTree>
  </p:cSld>
  <p:clrMapOvr>
    <a:masterClrMapping/>
  </p:clrMapOvr>
  <p:transition>
    <p:cut/>
  </p:transition>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872*319"/>
  <p:tag name="TABLE_ENDDRAG_RECT" val="33*168*872*319"/>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RESOURCE_RECORD_KEY" val="{&quot;19&quot;:[20348528],&quot;65&quot;:[2020508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13298</TotalTime>
  <Words>8126</Words>
  <Application>Microsoft Macintosh PowerPoint</Application>
  <PresentationFormat>Widescreen</PresentationFormat>
  <Paragraphs>905</Paragraphs>
  <Slides>120</Slides>
  <Notes>26</Notes>
  <HiddenSlides>0</HiddenSlides>
  <MMClips>0</MMClips>
  <ScaleCrop>false</ScaleCrop>
  <HeadingPairs>
    <vt:vector size="6" baseType="variant">
      <vt:variant>
        <vt:lpstr>Fonts Used</vt:lpstr>
      </vt:variant>
      <vt:variant>
        <vt:i4>30</vt:i4>
      </vt:variant>
      <vt:variant>
        <vt:lpstr>Theme</vt:lpstr>
      </vt:variant>
      <vt:variant>
        <vt:i4>2</vt:i4>
      </vt:variant>
      <vt:variant>
        <vt:lpstr>Slide Titles</vt:lpstr>
      </vt:variant>
      <vt:variant>
        <vt:i4>120</vt:i4>
      </vt:variant>
    </vt:vector>
  </HeadingPairs>
  <TitlesOfParts>
    <vt:vector size="152" baseType="lpstr">
      <vt:lpstr>Arial MT</vt:lpstr>
      <vt:lpstr>Inter</vt:lpstr>
      <vt:lpstr>LinLibertineI</vt:lpstr>
      <vt:lpstr>LinLibertineT</vt:lpstr>
      <vt:lpstr>NimbusRomNo9L</vt:lpstr>
      <vt:lpstr>PingFang SC</vt:lpstr>
      <vt:lpstr>宋体</vt:lpstr>
      <vt:lpstr>Times New Roman Bold Italic</vt:lpstr>
      <vt:lpstr>Times New Roman Regular</vt:lpstr>
      <vt:lpstr>Times New Roman Semibold</vt:lpstr>
      <vt:lpstr>var(--yb-font-body-medium)</vt:lpstr>
      <vt:lpstr>XpsfvsTimes</vt:lpstr>
      <vt:lpstr>Aptos</vt:lpstr>
      <vt:lpstr>Aptos Display</vt:lpstr>
      <vt:lpstr>Arial</vt:lpstr>
      <vt:lpstr>Bebas Neue</vt:lpstr>
      <vt:lpstr>Calibri</vt:lpstr>
      <vt:lpstr>Cambria</vt:lpstr>
      <vt:lpstr>Cambria Math</vt:lpstr>
      <vt:lpstr>Georgia</vt:lpstr>
      <vt:lpstr>Golos Text</vt:lpstr>
      <vt:lpstr>Golos Text Medium</vt:lpstr>
      <vt:lpstr>Lucida Sans Unicode</vt:lpstr>
      <vt:lpstr>Roboto</vt:lpstr>
      <vt:lpstr>Tahoma</vt:lpstr>
      <vt:lpstr>Times New Roman</vt:lpstr>
      <vt:lpstr>Times New Roman Bold</vt:lpstr>
      <vt:lpstr>Trebuchet MS</vt:lpstr>
      <vt:lpstr>Verdana</vt:lpstr>
      <vt:lpstr>Wingdings</vt:lpstr>
      <vt:lpstr>Office Theme</vt:lpstr>
      <vt:lpstr>1_Office Theme</vt:lpstr>
      <vt:lpstr>Lecture 7: LLM-based Multi-agent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“agent”?</vt:lpstr>
      <vt:lpstr>What is a “multi-agent system”?</vt:lpstr>
      <vt:lpstr>What is a “multi-agent system”?</vt:lpstr>
      <vt:lpstr>PowerPoint Presentation</vt:lpstr>
      <vt:lpstr>PowerPoint Presentation</vt:lpstr>
      <vt:lpstr>PowerPoint Presentation</vt:lpstr>
      <vt:lpstr>What is a “multi-agent system”?</vt:lpstr>
      <vt:lpstr>What is a “multi-agent system”?</vt:lpstr>
      <vt:lpstr>What is a “multi-agent system”?</vt:lpstr>
      <vt:lpstr>What is multi-agent system’s Emergence??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Agent Society [1]</vt:lpstr>
      <vt:lpstr>AgentSociety Framework Overview</vt:lpstr>
      <vt:lpstr>LLM-Driven Generative Agents</vt:lpstr>
      <vt:lpstr>PowerPoint Presentation</vt:lpstr>
      <vt:lpstr>Realistic Societal Environment</vt:lpstr>
      <vt:lpstr>Large-Scale Simulation Engine</vt:lpstr>
      <vt:lpstr>PowerPoint Presentation</vt:lpstr>
      <vt:lpstr>PowerPoint Presentation</vt:lpstr>
      <vt:lpstr>Social Experiments &amp; Case Studies</vt:lpstr>
      <vt:lpstr>Social Experiments &amp; Case Studies</vt:lpstr>
      <vt:lpstr>Social Experiments &amp; Case Studies</vt:lpstr>
      <vt:lpstr>PowerPoint Presentation</vt:lpstr>
      <vt:lpstr>Social Experiments &amp; Case Studies</vt:lpstr>
      <vt:lpstr>PowerPoint Presentation</vt:lpstr>
      <vt:lpstr>Results &amp; Performance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Human–AI Feedback Loops Alter Human Perceptual, Emotional, and Social Judgements</vt:lpstr>
      <vt:lpstr>01</vt:lpstr>
      <vt:lpstr>Research Objectives</vt:lpstr>
      <vt:lpstr>Experimental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Limitations and Significance:</vt:lpstr>
      <vt:lpstr>PowerPoint Presentation</vt:lpstr>
      <vt:lpstr>PowerPoint Presentation</vt:lpstr>
      <vt:lpstr>Topic:   Can LLMs infer, remember and follow personalized preferences?</vt:lpstr>
      <vt:lpstr>Dialogue Flow</vt:lpstr>
      <vt:lpstr>Three ways of preference expression</vt:lpstr>
      <vt:lpstr>PowerPoint Presentation</vt:lpstr>
      <vt:lpstr>PowerPoint Presentation</vt:lpstr>
      <vt:lpstr>Dataset of PREFEVAL</vt:lpstr>
      <vt:lpstr>Dataset of PREFEVAL</vt:lpstr>
      <vt:lpstr>Dataset of PREFEVAL</vt:lpstr>
      <vt:lpstr>Two tasks</vt:lpstr>
      <vt:lpstr>PowerPoint Presentation</vt:lpstr>
      <vt:lpstr>Five methods to enhance LLMs’ preference-following capabilities</vt:lpstr>
      <vt:lpstr>PowerPoint Presentation</vt:lpstr>
      <vt:lpstr>Experiment 1: Preference Following under Explicit Preferences</vt:lpstr>
      <vt:lpstr>Experiment 2: Preference Following under Implicit Preferences</vt:lpstr>
      <vt:lpstr>Experiment 3: Classification Task Performance</vt:lpstr>
      <vt:lpstr>Experiment 4: Analysis of Error Types</vt:lpstr>
      <vt:lpstr>Experiment 5: Conflicting Preferences</vt:lpstr>
      <vt:lpstr>Experiment 6: Supervised Fine-Tuning (SFT)</vt:lpstr>
      <vt:lpstr>PowerPoint Presentation</vt:lpstr>
      <vt:lpstr>Conclusion</vt:lpstr>
      <vt:lpstr>PowerPoint Presentation</vt:lpstr>
      <vt:lpstr>PowerPoint Presentation</vt:lpstr>
      <vt:lpstr>Overview</vt:lpstr>
      <vt:lpstr>Research Background</vt:lpstr>
      <vt:lpstr>Study 1: Summary</vt:lpstr>
      <vt:lpstr>Study 1: Hypotheses</vt:lpstr>
      <vt:lpstr>Study 1: Methodology Overview</vt:lpstr>
      <vt:lpstr>Study 1: Variables</vt:lpstr>
      <vt:lpstr>Study 1: Data Collection</vt:lpstr>
      <vt:lpstr>Findings: LLM vs. Human Forecasting Accuracy</vt:lpstr>
      <vt:lpstr>Findings: LLM Forecasting Biases</vt:lpstr>
      <vt:lpstr>Calibration Analysis of LLM Forecasts</vt:lpstr>
      <vt:lpstr>Findings: Performance Differences Among LLMs</vt:lpstr>
      <vt:lpstr>Study 2: Research Objectives</vt:lpstr>
      <vt:lpstr>Study 2: Hypotheses</vt:lpstr>
      <vt:lpstr>Study 2: Methodology</vt:lpstr>
      <vt:lpstr>Study 2: Data Collection</vt:lpstr>
      <vt:lpstr>Findings: Impact of Human Predictions on LLM Accuracy</vt:lpstr>
      <vt:lpstr>Findings: Bias Reduction in LLM Forecasts</vt:lpstr>
      <vt:lpstr>Impact of Human Forecasts on LLM Adjustments</vt:lpstr>
      <vt:lpstr>Summary</vt:lpstr>
      <vt:lpstr>Key Insights and Future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Prof.ZHAO Zhanzhan (HSS)</dc:creator>
  <cp:lastModifiedBy>Prof.ZHAO Zhanzhan (HSS)</cp:lastModifiedBy>
  <cp:revision>472</cp:revision>
  <dcterms:created xsi:type="dcterms:W3CDTF">2025-01-15T19:45:04Z</dcterms:created>
  <dcterms:modified xsi:type="dcterms:W3CDTF">2025-05-20T16:32:54Z</dcterms:modified>
</cp:coreProperties>
</file>